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  <p:sldMasterId id="2147483672" r:id="rId3"/>
    <p:sldMasterId id="2147483679" r:id="rId4"/>
  </p:sldMasterIdLst>
  <p:notesMasterIdLst>
    <p:notesMasterId r:id="rId11"/>
  </p:notesMasterIdLst>
  <p:sldIdLst>
    <p:sldId id="260" r:id="rId5"/>
    <p:sldId id="267" r:id="rId6"/>
    <p:sldId id="262" r:id="rId7"/>
    <p:sldId id="268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2" autoAdjust="0"/>
    <p:restoredTop sz="94660"/>
  </p:normalViewPr>
  <p:slideViewPr>
    <p:cSldViewPr>
      <p:cViewPr varScale="1">
        <p:scale>
          <a:sx n="79" d="100"/>
          <a:sy n="79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40EC9-9077-43EA-8EE6-2C91DE17AD6A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06BFB-5796-48FF-90B9-961B988B8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87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95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/>
              <a:t>Introduce</a:t>
            </a:r>
            <a:r>
              <a:rPr lang="en-US" baseline="0" dirty="0"/>
              <a:t> Fillip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409694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</p:spTree>
    <p:extLst>
      <p:ext uri="{BB962C8B-B14F-4D97-AF65-F5344CB8AC3E}">
        <p14:creationId xmlns:p14="http://schemas.microsoft.com/office/powerpoint/2010/main" val="4096944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18150" y="4978400"/>
            <a:ext cx="223520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1C295B"/>
                </a:solidFill>
              </a:rPr>
              <a:t>Presented to:</a:t>
            </a:r>
            <a:endParaRPr lang="en-US" sz="1000" b="1" i="1" dirty="0">
              <a:solidFill>
                <a:srgbClr val="1C295B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8150" y="5680075"/>
            <a:ext cx="1847850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dirty="0">
                <a:solidFill>
                  <a:srgbClr val="1C295B"/>
                </a:solidFill>
              </a:rPr>
              <a:t>Presented by: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rot="5400000" flipH="1" flipV="1">
            <a:off x="6985794" y="3455194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5400000" flipH="1" flipV="1">
            <a:off x="6985794" y="4915694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517515" y="5130800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517515" y="5831840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7324725" y="4734559"/>
            <a:ext cx="1250950" cy="223203"/>
          </a:xfrm>
          <a:prstGeom prst="rect">
            <a:avLst/>
          </a:prstGeom>
        </p:spPr>
        <p:txBody>
          <a:bodyPr/>
          <a:lstStyle>
            <a:lvl1pPr>
              <a:defRPr sz="1100" b="1" i="1" baseline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5517515" y="5435600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5517515" y="6136640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F4E66-E11D-467A-8524-EB69282DE7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5841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10000" cy="4706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0" y="1371600"/>
            <a:ext cx="3810000" cy="227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0" y="3800475"/>
            <a:ext cx="3810000" cy="2278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5D80F-3203-42E7-8F6B-409C5ABE5F36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6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7819" y="2450828"/>
            <a:ext cx="9016180" cy="814886"/>
          </a:xfrm>
          <a:prstGeom prst="rect">
            <a:avLst/>
          </a:prstGeom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AIR-4.6 Level II Overview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F561-78B8-430A-83B8-0D84F33F55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621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24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320"/>
            <a:ext cx="8229600" cy="50898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AIR-4.6 Level II Overview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C6B6A-E8F6-4050-B8A1-3082F5F5E0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527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24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5360"/>
            <a:ext cx="4038600" cy="5150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75360"/>
            <a:ext cx="4038600" cy="5150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AIR-4.6 Level II Overview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EC738-5632-4478-B74A-A2FD868ADF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27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3200" y="6335713"/>
            <a:ext cx="1914525" cy="3857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4069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03200" y="6335713"/>
            <a:ext cx="1914525" cy="3857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518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black">
                  <a:tint val="75000"/>
                </a:prstClr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AIR-4.6 Level II Overview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E05B-4BC7-4547-B36C-55028F29D58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9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18150" y="4739641"/>
            <a:ext cx="223520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i="1" dirty="0">
                <a:solidFill>
                  <a:srgbClr val="1C295B"/>
                </a:solidFill>
              </a:rPr>
              <a:t>Presented to:</a:t>
            </a:r>
            <a:endParaRPr lang="en-US" sz="1100" b="1" i="1" dirty="0">
              <a:solidFill>
                <a:srgbClr val="1C295B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18150" y="5441316"/>
            <a:ext cx="1847850" cy="2616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i="1" dirty="0">
                <a:solidFill>
                  <a:srgbClr val="1C295B"/>
                </a:solidFill>
              </a:rPr>
              <a:t>Presented by:</a:t>
            </a: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rot="5400000" flipH="1" flipV="1">
            <a:off x="6985794" y="3216435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 rot="5400000" flipH="1" flipV="1">
            <a:off x="6985794" y="4676935"/>
            <a:ext cx="0" cy="3017838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>
              <a:defRPr/>
            </a:pPr>
            <a:endParaRPr lang="en-US" kern="0" dirty="0">
              <a:solidFill>
                <a:sysClr val="windowText" lastClr="000000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517515" y="4892041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517515" y="5593081"/>
            <a:ext cx="2916237" cy="284479"/>
          </a:xfrm>
          <a:prstGeom prst="rect">
            <a:avLst/>
          </a:prstGeom>
        </p:spPr>
        <p:txBody>
          <a:bodyPr/>
          <a:lstStyle>
            <a:lvl1pPr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7324725" y="4495800"/>
            <a:ext cx="1250950" cy="223203"/>
          </a:xfrm>
          <a:prstGeom prst="rect">
            <a:avLst/>
          </a:prstGeom>
        </p:spPr>
        <p:txBody>
          <a:bodyPr/>
          <a:lstStyle>
            <a:lvl1pPr>
              <a:defRPr sz="1100" b="1" i="1" baseline="0"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9"/>
          </p:nvPr>
        </p:nvSpPr>
        <p:spPr>
          <a:xfrm>
            <a:off x="5517515" y="5196841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20"/>
          </p:nvPr>
        </p:nvSpPr>
        <p:spPr>
          <a:xfrm>
            <a:off x="5517515" y="5897881"/>
            <a:ext cx="2946400" cy="233363"/>
          </a:xfrm>
          <a:prstGeom prst="rect">
            <a:avLst/>
          </a:prstGeom>
        </p:spPr>
        <p:txBody>
          <a:bodyPr/>
          <a:lstStyle>
            <a:lvl1pPr>
              <a:defRPr sz="900" b="0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F4E66-E11D-467A-8524-EB69282DE7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8565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7F442-D2FE-4988-BB1E-6EFC9C0FC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4150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7F442-D2FE-4988-BB1E-6EFC9C0FC0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29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320"/>
            <a:ext cx="8229600" cy="50898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5BAB-C145-4E5C-A153-55D0A02656E6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040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75360"/>
            <a:ext cx="4038600" cy="5150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75360"/>
            <a:ext cx="4038600" cy="5150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104E3-0866-4686-9018-98C8F75D5CC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82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727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86560"/>
            <a:ext cx="4040188" cy="4439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727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86560"/>
            <a:ext cx="4041775" cy="44396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FA739-2964-44BE-8FC9-6FAD42E2089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962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0A4EF-D97D-478C-8BC2-EBE03779F085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24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DBD3E-539B-42DE-A428-A97F3CBC997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31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04887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1C295B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4887"/>
            <a:ext cx="5111750" cy="54771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66938"/>
            <a:ext cx="3008313" cy="43897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061B8-AEB1-40DE-8295-928D4EF5CD2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459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43279"/>
            <a:ext cx="5486400" cy="388429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3C8E-81D2-4C36-91F0-CD724E7D4B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2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Relationship Id="rId14" Type="http://schemas.openxmlformats.org/officeDocument/2006/relationships/image" Target="../media/image7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ave_v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544888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1" descr="Rope_from_illthi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47027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2" descr="Rope_from_illthi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3862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508375" y="6594475"/>
            <a:ext cx="2133600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90000"/>
              </a:lnSpc>
              <a:spcBef>
                <a:spcPct val="15000"/>
              </a:spcBef>
              <a:buSzPct val="100000"/>
              <a:defRPr sz="1400">
                <a:solidFill>
                  <a:srgbClr val="CCD2E2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5DBB7F5-5D32-4C2F-B279-C1891B739674}" type="slidenum">
              <a:rPr lang="en-US" b="1"/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  <p:sp>
        <p:nvSpPr>
          <p:cNvPr id="5457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3540125"/>
            <a:ext cx="8229600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1C224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55" name="Picture 10" descr="NAVAIR_Logo-Blue_depth_1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5750" y="6657975"/>
            <a:ext cx="1238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NAVAIR-Sealw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13" y="214313"/>
            <a:ext cx="2981325" cy="298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342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1C22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Wave_Bottom_v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65913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 descr="Wave_v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0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13" descr="Rope_from_illthin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71513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15" descr="Rope_from_illthin.png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651510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10" descr="NAVAIR_logo_White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8600" y="6654800"/>
            <a:ext cx="11715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1" descr="NAVAIR-Seal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3662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52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title</a:t>
            </a:r>
          </a:p>
        </p:txBody>
      </p:sp>
      <p:sp>
        <p:nvSpPr>
          <p:cNvPr id="717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85838"/>
            <a:ext cx="82296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Main level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08763"/>
            <a:ext cx="2895600" cy="2492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white"/>
                </a:solidFill>
                <a:ea typeface="MS PGothic" pitchFamily="34" charset="-128"/>
              </a:rPr>
              <a:t>AIR-4.6 Level II Overview</a:t>
            </a:r>
            <a:endParaRPr lang="en-US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5675" y="6604000"/>
            <a:ext cx="2133600" cy="25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1FDAB9-7C12-44B0-BBAE-007E1F380AE7}" type="slidenum">
              <a:rPr lang="en-US" b="1">
                <a:solidFill>
                  <a:prstClr val="white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solidFill>
                <a:prstClr val="white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2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Wave_v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2454275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624638"/>
            <a:ext cx="2895600" cy="233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>
                    <a:tint val="75000"/>
                  </a:schemeClr>
                </a:solidFill>
                <a:latin typeface="Arial Narrow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t>AIR-4.6 Level II Overview</a:t>
            </a:r>
            <a:endParaRPr lang="en-US" dirty="0">
              <a:solidFill>
                <a:prstClr val="black">
                  <a:tint val="75000"/>
                </a:prstClr>
              </a:solidFill>
              <a:ea typeface="MS PGothic" pitchFamily="34" charset="-128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95675" y="6624638"/>
            <a:ext cx="2133600" cy="233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A9C8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A3D753C-38CE-4245-8BAF-1DAFD86A0142}" type="slidenum">
              <a:rPr lang="en-US" b="1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ea typeface="MS PGothic" pitchFamily="34" charset="-128"/>
            </a:endParaRPr>
          </a:p>
        </p:txBody>
      </p:sp>
      <p:pic>
        <p:nvPicPr>
          <p:cNvPr id="6149" name="Picture 11" descr="Rope_from_illthin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392363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2" descr="Rope_from_illthin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3160713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 descr="NAVAIR_Logo-Blue_depth_13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905750" y="6657975"/>
            <a:ext cx="1238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2" descr="NAVAIR-Seal.pn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817688"/>
            <a:ext cx="22320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970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ave_v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198813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11" descr="Rope_from_illthi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12420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2" descr="Rope_from_illthin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92550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3508375" y="6594475"/>
            <a:ext cx="2133600" cy="263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lnSpc>
                <a:spcPct val="90000"/>
              </a:lnSpc>
              <a:spcBef>
                <a:spcPct val="15000"/>
              </a:spcBef>
              <a:buSzPct val="100000"/>
              <a:defRPr sz="1400">
                <a:solidFill>
                  <a:srgbClr val="CCD2E2"/>
                </a:solidFill>
                <a:latin typeface="Arial" charset="0"/>
                <a:ea typeface="+mn-ea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15DBB7F5-5D32-4C2F-B279-C1891B739674}" type="slidenum">
              <a:rPr lang="en-US" b="1"/>
              <a:pPr fontAlgn="base"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  <p:sp>
        <p:nvSpPr>
          <p:cNvPr id="5457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0375" y="3194050"/>
            <a:ext cx="8229600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1C224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055" name="Picture 10" descr="NAVAIR_Logo-Blue_depth_13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05750" y="6657975"/>
            <a:ext cx="1238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NAVAIR-Sealw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08229" y="221456"/>
            <a:ext cx="252754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624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MS PGothic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rgbClr val="1C224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25" y="3163887"/>
            <a:ext cx="8833150" cy="798513"/>
          </a:xfrm>
        </p:spPr>
        <p:txBody>
          <a:bodyPr/>
          <a:lstStyle/>
          <a:p>
            <a:r>
              <a:rPr lang="en-US" sz="3200" dirty="0"/>
              <a:t>NAVAIR Aircrew Systems Industry Day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517515" y="5640833"/>
            <a:ext cx="2916237" cy="284479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dirty="0"/>
              <a:t>PMA-202 Strategic Planning Team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Fillip Behrman</a:t>
            </a:r>
          </a:p>
          <a:p>
            <a:r>
              <a:rPr lang="en-US" sz="1600" dirty="0"/>
              <a:t>				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7324725" y="4419600"/>
            <a:ext cx="1250950" cy="223203"/>
          </a:xfrm>
        </p:spPr>
        <p:txBody>
          <a:bodyPr/>
          <a:lstStyle/>
          <a:p>
            <a:r>
              <a:rPr lang="en-US" sz="1400" dirty="0"/>
              <a:t>24 July 2019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pPr>
              <a:defRPr/>
            </a:pPr>
            <a:fld id="{5CBF4E66-E11D-467A-8524-EB69282DE76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/>
        </p:nvSpPr>
        <p:spPr bwMode="auto">
          <a:xfrm>
            <a:off x="0" y="6608763"/>
            <a:ext cx="2895600" cy="2492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1600" b="1" kern="1200">
                <a:solidFill>
                  <a:schemeClr val="bg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r>
              <a:rPr lang="en-US" sz="800" dirty="0">
                <a:solidFill>
                  <a:srgbClr val="1C295B"/>
                </a:solidFill>
                <a:latin typeface="Arial Narrow"/>
              </a:rPr>
              <a:t>FOR OFFICIAL USE ONLY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5517515" y="4904232"/>
            <a:ext cx="2916237" cy="284479"/>
          </a:xfrm>
        </p:spPr>
        <p:txBody>
          <a:bodyPr/>
          <a:lstStyle/>
          <a:p>
            <a:r>
              <a:rPr lang="en-US" sz="1600" dirty="0"/>
              <a:t>Aircrew Systems Industry</a:t>
            </a:r>
          </a:p>
        </p:txBody>
      </p:sp>
      <p:pic>
        <p:nvPicPr>
          <p:cNvPr id="9" name="Picture 8" descr="PMA202loo">
            <a:extLst>
              <a:ext uri="{FF2B5EF4-FFF2-40B4-BE49-F238E27FC236}">
                <a16:creationId xmlns:a16="http://schemas.microsoft.com/office/drawing/2014/main" id="{E80C8A85-9EBE-448E-A4D2-DCD7DFF7B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443824"/>
            <a:ext cx="2133600" cy="203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8796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550" y="2450828"/>
            <a:ext cx="8028449" cy="814886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7D7A092-F96F-4AD7-B53A-58DF3158B6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7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Meeting Logistics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070" y="1239915"/>
            <a:ext cx="8218670" cy="5031055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Bathrooms</a:t>
            </a: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Coffee/Tea/Water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Lunch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Many options</a:t>
            </a:r>
          </a:p>
          <a:p>
            <a:pPr lvl="1"/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Please return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by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12:30 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5104E3-0866-4686-9018-98C8F75D5CC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0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Rules of Engagement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1070" y="1239915"/>
            <a:ext cx="8218670" cy="5031055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No cameras/pictures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Raise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your hand for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questions-- interaction/exchanges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are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encouraged.  </a:t>
            </a:r>
          </a:p>
          <a:p>
            <a:pPr lvl="1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Some questions may require research before answering.  </a:t>
            </a:r>
          </a:p>
          <a:p>
            <a:pPr lvl="1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3X5 Cards available to submit questions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lvl="2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Responses will be provided by end of event and/or posted to FEDBIZOPS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Roadmaps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Master Plan electronic copies can be provided to qualified organizations by contacting PMA-202</a:t>
            </a:r>
          </a:p>
          <a:p>
            <a:pPr marL="0" indent="0">
              <a:buNone/>
            </a:pP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5104E3-0866-4686-9018-98C8F75D5CC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176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90550" y="981074"/>
            <a:ext cx="8172450" cy="5419726"/>
          </a:xfrm>
          <a:ln>
            <a:noFill/>
          </a:ln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alibri"/>
                <a:ea typeface="Calibri"/>
                <a:cs typeface="Times New Roman"/>
              </a:rPr>
              <a:t>NAVAIR Leadership</a:t>
            </a:r>
          </a:p>
          <a:p>
            <a:pPr marL="231775" indent="0">
              <a:spcBef>
                <a:spcPts val="6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0800 – 0830 	</a:t>
            </a:r>
            <a:r>
              <a:rPr lang="en-US" sz="1600" dirty="0" smtClean="0">
                <a:latin typeface="Calibri"/>
                <a:ea typeface="Calibri"/>
                <a:cs typeface="Times New Roman"/>
              </a:rPr>
              <a:t>Check-in</a:t>
            </a:r>
            <a:endParaRPr lang="en-US" sz="1600" dirty="0">
              <a:latin typeface="Calibri"/>
              <a:ea typeface="Calibri"/>
              <a:cs typeface="Times New Roman"/>
            </a:endParaRP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0830 – 0840	Kickoff: Administrative introduction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0840 – 0910  	Mr. Gary M. Kurtz, </a:t>
            </a:r>
            <a:r>
              <a:rPr lang="en-US" sz="1600" dirty="0" smtClean="0">
                <a:latin typeface="Calibri"/>
                <a:cs typeface="Times New Roman"/>
              </a:rPr>
              <a:t>Director, Common and Commercial Services</a:t>
            </a:r>
            <a:endParaRPr lang="en-US" sz="1600" dirty="0">
              <a:latin typeface="Calibri"/>
              <a:cs typeface="Times New Roman"/>
            </a:endParaRP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0910 – 0940	Mr. John Meyers, Technical Director for the NAVAIR Human Systems Dept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0940 – 0955  	Break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0955 – 1025	</a:t>
            </a:r>
            <a:r>
              <a:rPr lang="en-US" sz="1600" dirty="0">
                <a:latin typeface="Calibri"/>
                <a:cs typeface="Times New Roman"/>
              </a:rPr>
              <a:t>Dr. Jim Sheehy, Chief Scientist Human Systems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1025 – 1100 	CAPT Thomas Heck, Program Manager for Aircrew Systems, PMA-202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1100 – 1230  	Lunch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latin typeface="Calibri"/>
                <a:ea typeface="Calibri"/>
                <a:cs typeface="Times New Roman"/>
              </a:rPr>
              <a:t>Roadmaps - Technology/Capability Gaps</a:t>
            </a:r>
          </a:p>
          <a:p>
            <a:pPr marL="231775" indent="0">
              <a:spcBef>
                <a:spcPts val="3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1230 - 1240 	Roadmap Conventions 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1240 - 1250 	Visual Situational Awareness  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1250 - 1300 	Aircraft-mounted solutions  </a:t>
            </a:r>
          </a:p>
          <a:p>
            <a:pPr marL="231775" marR="0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1300 - 1330 	Product Sustainment Team</a:t>
            </a:r>
          </a:p>
          <a:p>
            <a:pPr marL="231775" marR="0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1330 - 1345	Break</a:t>
            </a:r>
          </a:p>
          <a:p>
            <a:pPr marL="231775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1345 - 1415 	Aircrew-mounted solutions</a:t>
            </a:r>
          </a:p>
          <a:p>
            <a:pPr marL="231775" marR="0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1415 - 1445 	Aeromedical Field activities</a:t>
            </a:r>
          </a:p>
          <a:p>
            <a:pPr marL="231775" marR="0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1445 - 1500 	Closing Remarks</a:t>
            </a:r>
          </a:p>
          <a:p>
            <a:pPr marL="231775" marR="0" indent="0">
              <a:spcBef>
                <a:spcPts val="100"/>
              </a:spcBef>
              <a:spcAft>
                <a:spcPts val="0"/>
              </a:spcAft>
              <a:buNone/>
              <a:tabLst>
                <a:tab pos="1146175" algn="l"/>
              </a:tabLst>
            </a:pPr>
            <a:r>
              <a:rPr lang="en-US" sz="1600" dirty="0">
                <a:latin typeface="Calibri"/>
                <a:ea typeface="Calibri"/>
                <a:cs typeface="Times New Roman"/>
              </a:rPr>
              <a:t>1500 - 1700	Networking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white"/>
                </a:solidFill>
              </a:rPr>
              <a:t>AIR-4.6 Level II Overview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5104E3-0866-4686-9018-98C8F75D5CC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014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4" y="1219200"/>
            <a:ext cx="8467725" cy="5089843"/>
          </a:xfrm>
        </p:spPr>
        <p:txBody>
          <a:bodyPr/>
          <a:lstStyle/>
          <a:p>
            <a:pPr marL="0" indent="231775"/>
            <a:r>
              <a:rPr lang="en-US" sz="2000" dirty="0"/>
              <a:t>Familiarize Industry with Naval Aviation Aircrew Systems management</a:t>
            </a:r>
          </a:p>
          <a:p>
            <a:pPr marL="0" indent="231775"/>
            <a:r>
              <a:rPr lang="en-US" sz="2000" dirty="0"/>
              <a:t>Inform Industry what </a:t>
            </a:r>
            <a:r>
              <a:rPr lang="en-US" sz="2000" dirty="0" smtClean="0"/>
              <a:t>areas Naval </a:t>
            </a:r>
            <a:r>
              <a:rPr lang="en-US" sz="2000" dirty="0"/>
              <a:t>Aviation Aircrew </a:t>
            </a:r>
            <a:r>
              <a:rPr lang="en-US" sz="2000" dirty="0" smtClean="0"/>
              <a:t>needs </a:t>
            </a:r>
            <a:r>
              <a:rPr lang="en-US" sz="2000" dirty="0"/>
              <a:t>help with</a:t>
            </a:r>
          </a:p>
          <a:p>
            <a:pPr marL="0" indent="231775"/>
            <a:r>
              <a:rPr lang="en-US" sz="2000" dirty="0"/>
              <a:t>Enable strong and effective Industry partnerships</a:t>
            </a:r>
          </a:p>
          <a:p>
            <a:pPr marL="231775" indent="-231775"/>
            <a:r>
              <a:rPr lang="en-US" sz="2000" dirty="0" smtClean="0"/>
              <a:t>As </a:t>
            </a:r>
            <a:r>
              <a:rPr lang="en-US" sz="2000" dirty="0"/>
              <a:t>a follow-on to this Industry Day event, PMA-202/AIR-4.6 invites Industry to provide feedback on potential product and capability enhancements at the 2019 SAFE Symposium (Reno, 14-17 Oct)</a:t>
            </a:r>
          </a:p>
          <a:p>
            <a:pPr lvl="1"/>
            <a:r>
              <a:rPr lang="en-US" sz="1800" dirty="0"/>
              <a:t>Emerging technologies applicable to identified capability gaps</a:t>
            </a:r>
          </a:p>
          <a:p>
            <a:pPr lvl="1"/>
            <a:r>
              <a:rPr lang="en-US" sz="1800" dirty="0"/>
              <a:t>Industry R&amp;D investments</a:t>
            </a:r>
          </a:p>
          <a:p>
            <a:pPr lvl="1"/>
            <a:r>
              <a:rPr lang="en-US" sz="1800" dirty="0"/>
              <a:t>Partnering opportunities</a:t>
            </a:r>
          </a:p>
          <a:p>
            <a:pPr marL="231775" indent="-231775"/>
            <a:r>
              <a:rPr lang="en-US" sz="2000" dirty="0"/>
              <a:t>SAFE symposium:</a:t>
            </a:r>
          </a:p>
          <a:p>
            <a:pPr lvl="1"/>
            <a:r>
              <a:rPr lang="en-US" sz="1800" dirty="0"/>
              <a:t>Brochures available at the check-in table</a:t>
            </a:r>
          </a:p>
          <a:p>
            <a:pPr lvl="1"/>
            <a:r>
              <a:rPr lang="en-US" sz="1800" dirty="0"/>
              <a:t> Info and registration also available on the SAFE Association web site</a:t>
            </a:r>
          </a:p>
          <a:p>
            <a:pPr lvl="2"/>
            <a:r>
              <a:rPr lang="en-US" sz="1800" dirty="0"/>
              <a:t>http://www.safeassociation.com/</a:t>
            </a:r>
            <a:r>
              <a:rPr lang="en-US" sz="900" dirty="0"/>
              <a:t>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7EA5BAB-C145-4E5C-A153-55D0A02656E6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816934"/>
      </p:ext>
    </p:extLst>
  </p:cSld>
  <p:clrMapOvr>
    <a:masterClrMapping/>
  </p:clrMapOvr>
</p:sld>
</file>

<file path=ppt/theme/theme1.xml><?xml version="1.0" encoding="utf-8"?>
<a:theme xmlns:a="http://schemas.openxmlformats.org/drawingml/2006/main" name="NAVAIR_template">
  <a:themeElements>
    <a:clrScheme name="NAVAIR Colors">
      <a:dk1>
        <a:srgbClr val="1C295B"/>
      </a:dk1>
      <a:lt1>
        <a:sysClr val="window" lastClr="FFFFFF"/>
      </a:lt1>
      <a:dk2>
        <a:srgbClr val="1C295B"/>
      </a:dk2>
      <a:lt2>
        <a:srgbClr val="EEECE1"/>
      </a:lt2>
      <a:accent1>
        <a:srgbClr val="CCD2E2"/>
      </a:accent1>
      <a:accent2>
        <a:srgbClr val="6778A9"/>
      </a:accent2>
      <a:accent3>
        <a:srgbClr val="76923C"/>
      </a:accent3>
      <a:accent4>
        <a:srgbClr val="5F497A"/>
      </a:accent4>
      <a:accent5>
        <a:srgbClr val="366092"/>
      </a:accent5>
      <a:accent6>
        <a:srgbClr val="AA5106"/>
      </a:accent6>
      <a:hlink>
        <a:srgbClr val="6778A9"/>
      </a:hlink>
      <a:folHlink>
        <a:srgbClr val="BFC6DB"/>
      </a:folHlink>
    </a:clrScheme>
    <a:fontScheme name="NAVAIR Arial">
      <a:majorFont>
        <a:latin typeface="Arial"/>
        <a:ea typeface="MS PGothic"/>
        <a:cs typeface=""/>
      </a:majorFont>
      <a:minorFont>
        <a:latin typeface="Arial Narrow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99"/>
        </a:dk2>
        <a:lt2>
          <a:srgbClr val="0099CC"/>
        </a:lt2>
        <a:accent1>
          <a:srgbClr val="EAEAEA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9D6E7"/>
        </a:accent6>
        <a:hlink>
          <a:srgbClr val="1C295B"/>
        </a:hlink>
        <a:folHlink>
          <a:srgbClr val="41457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Blue Banner">
  <a:themeElements>
    <a:clrScheme name="NAVAIR colors">
      <a:dk1>
        <a:srgbClr val="002060"/>
      </a:dk1>
      <a:lt1>
        <a:sysClr val="window" lastClr="FFFFFF"/>
      </a:lt1>
      <a:dk2>
        <a:srgbClr val="002060"/>
      </a:dk2>
      <a:lt2>
        <a:srgbClr val="EEECE1"/>
      </a:lt2>
      <a:accent1>
        <a:srgbClr val="17365D"/>
      </a:accent1>
      <a:accent2>
        <a:srgbClr val="8DB3E2"/>
      </a:accent2>
      <a:accent3>
        <a:srgbClr val="76923C"/>
      </a:accent3>
      <a:accent4>
        <a:srgbClr val="5F497A"/>
      </a:accent4>
      <a:accent5>
        <a:srgbClr val="366092"/>
      </a:accent5>
      <a:accent6>
        <a:srgbClr val="E36C09"/>
      </a:accent6>
      <a:hlink>
        <a:srgbClr val="BFBFBF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ransition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NAVAIR_template">
  <a:themeElements>
    <a:clrScheme name="NAVAIR Colors">
      <a:dk1>
        <a:srgbClr val="1C295B"/>
      </a:dk1>
      <a:lt1>
        <a:sysClr val="window" lastClr="FFFFFF"/>
      </a:lt1>
      <a:dk2>
        <a:srgbClr val="1C295B"/>
      </a:dk2>
      <a:lt2>
        <a:srgbClr val="EEECE1"/>
      </a:lt2>
      <a:accent1>
        <a:srgbClr val="CCD2E2"/>
      </a:accent1>
      <a:accent2>
        <a:srgbClr val="6778A9"/>
      </a:accent2>
      <a:accent3>
        <a:srgbClr val="76923C"/>
      </a:accent3>
      <a:accent4>
        <a:srgbClr val="5F497A"/>
      </a:accent4>
      <a:accent5>
        <a:srgbClr val="366092"/>
      </a:accent5>
      <a:accent6>
        <a:srgbClr val="AA5106"/>
      </a:accent6>
      <a:hlink>
        <a:srgbClr val="6778A9"/>
      </a:hlink>
      <a:folHlink>
        <a:srgbClr val="BFC6DB"/>
      </a:folHlink>
    </a:clrScheme>
    <a:fontScheme name="NAVAIR Arial">
      <a:majorFont>
        <a:latin typeface="Arial"/>
        <a:ea typeface="MS PGothic"/>
        <a:cs typeface=""/>
      </a:majorFont>
      <a:minorFont>
        <a:latin typeface="Arial Narrow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17961" dir="2700000" algn="ctr" rotWithShape="0">
            <a:schemeClr val="bg1"/>
          </a:outerShdw>
        </a:effectLst>
      </a:spPr>
      <a:bodyPr vert="horz" wrap="square" lIns="90487" tIns="91440" rIns="90487" bIns="91440" numCol="1" anchor="t" anchorCtr="0" compatLnSpc="1">
        <a:prstTxWarp prst="textNoShape">
          <a:avLst/>
        </a:prstTxWarp>
        <a:spAutoFit/>
      </a:bodyPr>
      <a:lstStyle>
        <a:defPPr marL="223838" marR="0" indent="-223838" algn="ctr" defTabSz="895350" rtl="0" eaLnBrk="0" fontAlgn="base" latinLnBrk="0" hangingPunct="0">
          <a:lnSpc>
            <a:spcPct val="90000"/>
          </a:lnSpc>
          <a:spcBef>
            <a:spcPct val="15000"/>
          </a:spcBef>
          <a:spcAft>
            <a:spcPct val="0"/>
          </a:spcAft>
          <a:buClrTx/>
          <a:buSzPct val="100000"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3">
        <a:dk1>
          <a:srgbClr val="000000"/>
        </a:dk1>
        <a:lt1>
          <a:srgbClr val="FFFFFF"/>
        </a:lt1>
        <a:dk2>
          <a:srgbClr val="000099"/>
        </a:dk2>
        <a:lt2>
          <a:srgbClr val="0099CC"/>
        </a:lt2>
        <a:accent1>
          <a:srgbClr val="EAEAEA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B9D6E7"/>
        </a:accent6>
        <a:hlink>
          <a:srgbClr val="1C295B"/>
        </a:hlink>
        <a:folHlink>
          <a:srgbClr val="41457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4556</TotalTime>
  <Words>201</Words>
  <Application>Microsoft Office PowerPoint</Application>
  <PresentationFormat>On-screen Show (4:3)</PresentationFormat>
  <Paragraphs>62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MS PGothic</vt:lpstr>
      <vt:lpstr>Arial</vt:lpstr>
      <vt:lpstr>Arial Narrow</vt:lpstr>
      <vt:lpstr>Calibri</vt:lpstr>
      <vt:lpstr>Times New Roman</vt:lpstr>
      <vt:lpstr>NAVAIR_template</vt:lpstr>
      <vt:lpstr>4_Blue Banner</vt:lpstr>
      <vt:lpstr>Transition Slide</vt:lpstr>
      <vt:lpstr>1_NAVAIR_template</vt:lpstr>
      <vt:lpstr>NAVAIR Aircrew Systems Industry Day</vt:lpstr>
      <vt:lpstr>Admin</vt:lpstr>
      <vt:lpstr>Meeting Logistics</vt:lpstr>
      <vt:lpstr>Rules of Engagement</vt:lpstr>
      <vt:lpstr>Agenda</vt:lpstr>
      <vt:lpstr>Outcome Objectives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 to Know NAVAIR Aircrew Systems</dc:title>
  <dc:creator>Keith L. King</dc:creator>
  <cp:lastModifiedBy>Behrman, Fillip M CIV USN (USA)</cp:lastModifiedBy>
  <cp:revision>49</cp:revision>
  <dcterms:created xsi:type="dcterms:W3CDTF">2017-05-31T18:47:30Z</dcterms:created>
  <dcterms:modified xsi:type="dcterms:W3CDTF">2019-07-23T22:00:06Z</dcterms:modified>
</cp:coreProperties>
</file>