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2" r:id="rId3"/>
    <p:sldMasterId id="2147483679" r:id="rId4"/>
  </p:sldMasterIdLst>
  <p:notesMasterIdLst>
    <p:notesMasterId r:id="rId11"/>
  </p:notesMasterIdLst>
  <p:sldIdLst>
    <p:sldId id="260" r:id="rId5"/>
    <p:sldId id="267" r:id="rId6"/>
    <p:sldId id="262" r:id="rId7"/>
    <p:sldId id="268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2" autoAdjust="0"/>
    <p:restoredTop sz="94660"/>
  </p:normalViewPr>
  <p:slideViewPr>
    <p:cSldViewPr>
      <p:cViewPr varScale="1">
        <p:scale>
          <a:sx n="79" d="100"/>
          <a:sy n="79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40EC9-9077-43EA-8EE6-2C91DE17AD6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06BFB-5796-48FF-90B9-961B988B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8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9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Fillip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409694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409694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18150" y="4978400"/>
            <a:ext cx="22352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dirty="0">
                <a:solidFill>
                  <a:srgbClr val="1C295B"/>
                </a:solidFill>
              </a:rPr>
              <a:t>Presented to:</a:t>
            </a:r>
            <a:endParaRPr lang="en-US" sz="1000" b="1" i="1" dirty="0">
              <a:solidFill>
                <a:srgbClr val="1C295B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8150" y="5680075"/>
            <a:ext cx="18478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dirty="0">
                <a:solidFill>
                  <a:srgbClr val="1C295B"/>
                </a:solidFill>
              </a:rPr>
              <a:t>Presented by: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rot="5400000" flipH="1" flipV="1">
            <a:off x="6985794" y="34551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517515" y="513080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517515" y="583184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7324725" y="4734559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5517515" y="543560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5517515" y="613664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F4E66-E11D-467A-8524-EB69282DE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84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10000" cy="4706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371600"/>
            <a:ext cx="3810000" cy="227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800475"/>
            <a:ext cx="3810000" cy="227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5D80F-3203-42E7-8F6B-409C5ABE5F3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6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7819" y="2450828"/>
            <a:ext cx="9016180" cy="814886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AIR-4.6 Level II Overview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F561-78B8-430A-83B8-0D84F33F5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21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AIR-4.6 Level II Overview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C6B6A-E8F6-4050-B8A1-3082F5F5E0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27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AIR-4.6 Level II Overview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C738-5632-4478-B74A-A2FD868AD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2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3200" y="6335713"/>
            <a:ext cx="1914525" cy="3857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06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3200" y="6335713"/>
            <a:ext cx="1914525" cy="3857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518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black">
                  <a:tint val="75000"/>
                </a:prstClr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AIR-4.6 Level II Overview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E05B-4BC7-4547-B36C-55028F29D58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18150" y="4739641"/>
            <a:ext cx="2235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i="1" dirty="0">
                <a:solidFill>
                  <a:srgbClr val="1C295B"/>
                </a:solidFill>
              </a:rPr>
              <a:t>Presented to:</a:t>
            </a:r>
            <a:endParaRPr lang="en-US" sz="1100" b="1" i="1" dirty="0">
              <a:solidFill>
                <a:srgbClr val="1C295B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8150" y="5441316"/>
            <a:ext cx="184785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i="1" dirty="0">
                <a:solidFill>
                  <a:srgbClr val="1C295B"/>
                </a:solidFill>
              </a:rPr>
              <a:t>Presented by: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rot="5400000" flipH="1" flipV="1">
            <a:off x="6985794" y="3216435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rot="5400000" flipH="1" flipV="1">
            <a:off x="6985794" y="4676935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517515" y="4892041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517515" y="5593081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7324725" y="4495800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5517515" y="5196841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5517515" y="5897881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F4E66-E11D-467A-8524-EB69282DE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8565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7F442-D2FE-4988-BB1E-6EFC9C0FC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150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7F442-D2FE-4988-BB1E-6EFC9C0FC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829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5BAB-C145-4E5C-A153-55D0A02656E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4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104E3-0866-4686-9018-98C8F75D5CC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2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A739-2964-44BE-8FC9-6FAD42E2089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6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0A4EF-D97D-478C-8BC2-EBE03779F08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4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BD3E-539B-42DE-A428-A97F3CBC997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1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061B8-AEB1-40DE-8295-928D4EF5CD2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45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3C8E-81D2-4C36-91F0-CD724E7D4B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2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ave_v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44888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1" descr="Rope_from_illthi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4702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2" descr="Rope_from_illthi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386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5DBB7F5-5D32-4C2F-B279-C1891B739674}" type="slidenum">
              <a:rPr lang="en-US" b="1"/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55" name="Picture 10" descr="NAVAIR_Logo-Blue_depth_1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05750" y="66579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NAVAIR-Sealw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13" y="214313"/>
            <a:ext cx="298132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342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ave_Bottom_v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5913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Wave_v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3" descr="Rope_from_illthin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5" descr="Rope_from_illthin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5151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0" descr="NAVAIR_logo_White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6654800"/>
            <a:ext cx="11715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1" descr="NAVAIR-Seal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71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5838"/>
            <a:ext cx="82296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Main level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ea typeface="MS PGothic" pitchFamily="34" charset="-128"/>
              </a:rPr>
              <a:t>AIR-4.6 Level II Overview</a:t>
            </a:r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1FDAB9-7C12-44B0-BBAE-007E1F380AE7}" type="slidenum">
              <a:rPr lang="en-US" b="1">
                <a:solidFill>
                  <a:prstClr val="white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ave_v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454275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24638"/>
            <a:ext cx="2895600" cy="233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t>AIR-4.6 Level II Overview</a:t>
            </a:r>
            <a:endParaRPr lang="en-US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24638"/>
            <a:ext cx="2133600" cy="233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A9C8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3D753C-38CE-4245-8BAF-1DAFD86A0142}" type="slidenum">
              <a:rPr lang="en-US" b="1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ea typeface="MS PGothic" pitchFamily="34" charset="-128"/>
            </a:endParaRPr>
          </a:p>
        </p:txBody>
      </p:sp>
      <p:pic>
        <p:nvPicPr>
          <p:cNvPr id="6149" name="Picture 11" descr="Rope_from_illthin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39236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Rope_from_illthin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31607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 descr="NAVAIR_Logo-Blue_depth_13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05750" y="66579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2" descr="NAVAIR-Seal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1817688"/>
            <a:ext cx="2232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970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ave_v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98813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1" descr="Rope_from_illthi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242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2" descr="Rope_from_illthi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9255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5DBB7F5-5D32-4C2F-B279-C1891B739674}" type="slidenum">
              <a:rPr lang="en-US" b="1"/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194050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55" name="Picture 10" descr="NAVAIR_Logo-Blue_depth_1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05750" y="66579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NAVAIR-Sealw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08229" y="221456"/>
            <a:ext cx="252754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24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25" y="3163887"/>
            <a:ext cx="8833150" cy="798513"/>
          </a:xfrm>
        </p:spPr>
        <p:txBody>
          <a:bodyPr/>
          <a:lstStyle/>
          <a:p>
            <a:r>
              <a:rPr lang="en-US" sz="3200" dirty="0"/>
              <a:t>NAVAIR Aircrew Systems Industry Day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517515" y="5640833"/>
            <a:ext cx="2916237" cy="28447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/>
              <a:t>PMA-202 Strategic Planning Team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Fillip Behrman</a:t>
            </a:r>
          </a:p>
          <a:p>
            <a:r>
              <a:rPr lang="en-US" sz="1600" dirty="0"/>
              <a:t>			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324725" y="4419600"/>
            <a:ext cx="1250950" cy="223203"/>
          </a:xfrm>
        </p:spPr>
        <p:txBody>
          <a:bodyPr/>
          <a:lstStyle/>
          <a:p>
            <a:r>
              <a:rPr lang="en-US" sz="1400" dirty="0"/>
              <a:t>24 July 2019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5CBF4E66-E11D-467A-8524-EB69282DE76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0" y="6608763"/>
            <a:ext cx="2895600" cy="249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sz="800" dirty="0">
                <a:solidFill>
                  <a:srgbClr val="1C295B"/>
                </a:solidFill>
                <a:latin typeface="Arial Narrow"/>
              </a:rPr>
              <a:t>FOR OFFICIAL USE ONLY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517515" y="4904232"/>
            <a:ext cx="2916237" cy="284479"/>
          </a:xfrm>
        </p:spPr>
        <p:txBody>
          <a:bodyPr/>
          <a:lstStyle/>
          <a:p>
            <a:r>
              <a:rPr lang="en-US" sz="1600" dirty="0"/>
              <a:t>Aircrew Systems Industry</a:t>
            </a:r>
          </a:p>
        </p:txBody>
      </p:sp>
      <p:pic>
        <p:nvPicPr>
          <p:cNvPr id="9" name="Picture 8" descr="PMA202loo">
            <a:extLst>
              <a:ext uri="{FF2B5EF4-FFF2-40B4-BE49-F238E27FC236}">
                <a16:creationId xmlns:a16="http://schemas.microsoft.com/office/drawing/2014/main" id="{E80C8A85-9EBE-448E-A4D2-DCD7DFF7B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443824"/>
            <a:ext cx="2133600" cy="203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796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50" y="2450828"/>
            <a:ext cx="8028449" cy="814886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D7A092-F96F-4AD7-B53A-58DF3158B6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Meeting Logistics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070" y="1239915"/>
            <a:ext cx="8218670" cy="5031055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Bathrooms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Coffee/Tea/Water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Lunch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Many options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Please return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12:30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5104E3-0866-4686-9018-98C8F75D5CC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Rules of Engagement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070" y="1239915"/>
            <a:ext cx="8218670" cy="5031055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No cameras/pictures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Raise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your hand for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questions-- interaction/exchanges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encouraged.  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Some questions may require research before answering.  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3X5 Cards available to submit questions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Responses will be provided by end of event and/or posted to FEDBIZOPS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Roadmaps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Master Plan electronic copies can be provided to qualified organizations by contacting PMA-202</a:t>
            </a: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5104E3-0866-4686-9018-98C8F75D5CC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7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90550" y="981074"/>
            <a:ext cx="8172450" cy="5419726"/>
          </a:xfrm>
          <a:ln>
            <a:noFill/>
          </a:ln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alibri"/>
                <a:ea typeface="Calibri"/>
                <a:cs typeface="Times New Roman"/>
              </a:rPr>
              <a:t>NAVAIR Leadership</a:t>
            </a:r>
          </a:p>
          <a:p>
            <a:pPr marL="231775" indent="0">
              <a:spcBef>
                <a:spcPts val="6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0800 – 0830 	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Check-in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0830 – 0840	Kickoff: Administrative introduction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0840 – 0910  	Mr. Gary M. Kurtz, </a:t>
            </a:r>
            <a:r>
              <a:rPr lang="en-US" sz="1600" dirty="0" smtClean="0">
                <a:latin typeface="Calibri"/>
                <a:cs typeface="Times New Roman"/>
              </a:rPr>
              <a:t>Director, Common and Commercial Services</a:t>
            </a:r>
            <a:endParaRPr lang="en-US" sz="1600" dirty="0">
              <a:latin typeface="Calibri"/>
              <a:cs typeface="Times New Roman"/>
            </a:endParaRP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0910 – 0940	Mr. John Meyers, Technical Director for the NAVAIR Human Systems Dept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0940 – 0955  	Break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0955 – 1025	</a:t>
            </a:r>
            <a:r>
              <a:rPr lang="en-US" sz="1600" dirty="0">
                <a:latin typeface="Calibri"/>
                <a:cs typeface="Times New Roman"/>
              </a:rPr>
              <a:t>Dr. Jim Sheehy, Chief Scientist Human Systems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1025 – 1100 	CAPT Thomas Heck, Program Manager for Aircrew Systems, PMA-202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1100 – 1230  	Lunch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alibri"/>
                <a:ea typeface="Calibri"/>
                <a:cs typeface="Times New Roman"/>
              </a:rPr>
              <a:t>Roadmaps - Technology/Capability Gaps</a:t>
            </a:r>
          </a:p>
          <a:p>
            <a:pPr marL="231775" indent="0">
              <a:spcBef>
                <a:spcPts val="3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1230 - 1240 	Roadmap Conventions 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1240 - 1250 	Visual Situational Awareness  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1250 - 1300 	Aircraft-mounted solutions  </a:t>
            </a:r>
          </a:p>
          <a:p>
            <a:pPr marL="231775" marR="0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1300 - 1330 	Product Sustainment Team</a:t>
            </a:r>
          </a:p>
          <a:p>
            <a:pPr marL="231775" marR="0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1330 - 1345	Break</a:t>
            </a:r>
          </a:p>
          <a:p>
            <a:pPr marL="231775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1345 - 1415 	Aircrew-mounted solutions</a:t>
            </a:r>
          </a:p>
          <a:p>
            <a:pPr marL="231775" marR="0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1415 - 1445 	Aeromedical Field activities</a:t>
            </a:r>
          </a:p>
          <a:p>
            <a:pPr marL="231775" marR="0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1445 - 1500 	Closing Remarks</a:t>
            </a:r>
          </a:p>
          <a:p>
            <a:pPr marL="231775" marR="0" indent="0">
              <a:spcBef>
                <a:spcPts val="100"/>
              </a:spcBef>
              <a:spcAft>
                <a:spcPts val="0"/>
              </a:spcAft>
              <a:buNone/>
              <a:tabLst>
                <a:tab pos="1146175" algn="l"/>
              </a:tabLst>
            </a:pPr>
            <a:r>
              <a:rPr lang="en-US" sz="1600" dirty="0">
                <a:latin typeface="Calibri"/>
                <a:ea typeface="Calibri"/>
                <a:cs typeface="Times New Roman"/>
              </a:rPr>
              <a:t>1500 - 1700	Networking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AIR-4.6 Level II Overview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5104E3-0866-4686-9018-98C8F75D5CC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1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4" y="1219200"/>
            <a:ext cx="8467725" cy="5089843"/>
          </a:xfrm>
        </p:spPr>
        <p:txBody>
          <a:bodyPr/>
          <a:lstStyle/>
          <a:p>
            <a:pPr marL="0" indent="231775"/>
            <a:r>
              <a:rPr lang="en-US" sz="2000" dirty="0"/>
              <a:t>Familiarize Industry with Naval Aviation Aircrew Systems management</a:t>
            </a:r>
          </a:p>
          <a:p>
            <a:pPr marL="0" indent="231775"/>
            <a:r>
              <a:rPr lang="en-US" sz="2000" dirty="0"/>
              <a:t>Inform Industry what </a:t>
            </a:r>
            <a:r>
              <a:rPr lang="en-US" sz="2000" dirty="0" smtClean="0"/>
              <a:t>areas Naval </a:t>
            </a:r>
            <a:r>
              <a:rPr lang="en-US" sz="2000" dirty="0"/>
              <a:t>Aviation Aircrew </a:t>
            </a:r>
            <a:r>
              <a:rPr lang="en-US" sz="2000" dirty="0" smtClean="0"/>
              <a:t>needs </a:t>
            </a:r>
            <a:r>
              <a:rPr lang="en-US" sz="2000" dirty="0"/>
              <a:t>help with</a:t>
            </a:r>
          </a:p>
          <a:p>
            <a:pPr marL="0" indent="231775"/>
            <a:r>
              <a:rPr lang="en-US" sz="2000" dirty="0"/>
              <a:t>Enable strong and effective Industry partnerships</a:t>
            </a:r>
          </a:p>
          <a:p>
            <a:pPr marL="231775" indent="-231775"/>
            <a:r>
              <a:rPr lang="en-US" sz="2000" dirty="0" smtClean="0"/>
              <a:t>As </a:t>
            </a:r>
            <a:r>
              <a:rPr lang="en-US" sz="2000" dirty="0"/>
              <a:t>a follow-on to this Industry Day event, PMA-202/AIR-4.6 invites Industry to provide feedback on potential product and capability enhancements at the 2019 SAFE Symposium (Reno, 14-17 Oct)</a:t>
            </a:r>
          </a:p>
          <a:p>
            <a:pPr lvl="1"/>
            <a:r>
              <a:rPr lang="en-US" sz="1800" dirty="0"/>
              <a:t>Emerging technologies applicable to identified capability gaps</a:t>
            </a:r>
          </a:p>
          <a:p>
            <a:pPr lvl="1"/>
            <a:r>
              <a:rPr lang="en-US" sz="1800" dirty="0"/>
              <a:t>Industry R&amp;D investments</a:t>
            </a:r>
          </a:p>
          <a:p>
            <a:pPr lvl="1"/>
            <a:r>
              <a:rPr lang="en-US" sz="1800" dirty="0"/>
              <a:t>Partnering opportunities</a:t>
            </a:r>
          </a:p>
          <a:p>
            <a:pPr marL="231775" indent="-231775"/>
            <a:r>
              <a:rPr lang="en-US" sz="2000" dirty="0"/>
              <a:t>SAFE symposium:</a:t>
            </a:r>
          </a:p>
          <a:p>
            <a:pPr lvl="1"/>
            <a:r>
              <a:rPr lang="en-US" sz="1800" dirty="0"/>
              <a:t>Brochures available at the check-in table</a:t>
            </a:r>
          </a:p>
          <a:p>
            <a:pPr lvl="1"/>
            <a:r>
              <a:rPr lang="en-US" sz="1800" dirty="0"/>
              <a:t> Info and registration also available on the SAFE Association web site</a:t>
            </a:r>
          </a:p>
          <a:p>
            <a:pPr lvl="2"/>
            <a:r>
              <a:rPr lang="en-US" sz="1800" dirty="0"/>
              <a:t>http://www.safeassociation.com/</a:t>
            </a:r>
            <a:r>
              <a:rPr lang="en-US" sz="900" dirty="0"/>
              <a:t>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EA5BAB-C145-4E5C-A153-55D0A02656E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16934"/>
      </p:ext>
    </p:extLst>
  </p:cSld>
  <p:clrMapOvr>
    <a:masterClrMapping/>
  </p:clrMapOvr>
</p:sld>
</file>

<file path=ppt/theme/theme1.xml><?xml version="1.0" encoding="utf-8"?>
<a:theme xmlns:a="http://schemas.openxmlformats.org/drawingml/2006/main" name="NAVAIR_template">
  <a:themeElements>
    <a:clrScheme name="NAVAIR Colors">
      <a:dk1>
        <a:srgbClr val="1C295B"/>
      </a:dk1>
      <a:lt1>
        <a:sysClr val="window" lastClr="FFFFFF"/>
      </a:lt1>
      <a:dk2>
        <a:srgbClr val="1C295B"/>
      </a:dk2>
      <a:lt2>
        <a:srgbClr val="EEECE1"/>
      </a:lt2>
      <a:accent1>
        <a:srgbClr val="CCD2E2"/>
      </a:accent1>
      <a:accent2>
        <a:srgbClr val="6778A9"/>
      </a:accent2>
      <a:accent3>
        <a:srgbClr val="76923C"/>
      </a:accent3>
      <a:accent4>
        <a:srgbClr val="5F497A"/>
      </a:accent4>
      <a:accent5>
        <a:srgbClr val="366092"/>
      </a:accent5>
      <a:accent6>
        <a:srgbClr val="AA5106"/>
      </a:accent6>
      <a:hlink>
        <a:srgbClr val="6778A9"/>
      </a:hlink>
      <a:folHlink>
        <a:srgbClr val="BFC6DB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NAVAIR_template">
  <a:themeElements>
    <a:clrScheme name="NAVAIR Colors">
      <a:dk1>
        <a:srgbClr val="1C295B"/>
      </a:dk1>
      <a:lt1>
        <a:sysClr val="window" lastClr="FFFFFF"/>
      </a:lt1>
      <a:dk2>
        <a:srgbClr val="1C295B"/>
      </a:dk2>
      <a:lt2>
        <a:srgbClr val="EEECE1"/>
      </a:lt2>
      <a:accent1>
        <a:srgbClr val="CCD2E2"/>
      </a:accent1>
      <a:accent2>
        <a:srgbClr val="6778A9"/>
      </a:accent2>
      <a:accent3>
        <a:srgbClr val="76923C"/>
      </a:accent3>
      <a:accent4>
        <a:srgbClr val="5F497A"/>
      </a:accent4>
      <a:accent5>
        <a:srgbClr val="366092"/>
      </a:accent5>
      <a:accent6>
        <a:srgbClr val="AA5106"/>
      </a:accent6>
      <a:hlink>
        <a:srgbClr val="6778A9"/>
      </a:hlink>
      <a:folHlink>
        <a:srgbClr val="BFC6DB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201</Words>
  <Application>Microsoft Office PowerPoint</Application>
  <PresentationFormat>On-screen Show (4:3)</PresentationFormat>
  <Paragraphs>62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Arial</vt:lpstr>
      <vt:lpstr>Arial Narrow</vt:lpstr>
      <vt:lpstr>Calibri</vt:lpstr>
      <vt:lpstr>Times New Roman</vt:lpstr>
      <vt:lpstr>NAVAIR_template</vt:lpstr>
      <vt:lpstr>4_Blue Banner</vt:lpstr>
      <vt:lpstr>Transition Slide</vt:lpstr>
      <vt:lpstr>1_NAVAIR_template</vt:lpstr>
      <vt:lpstr>NAVAIR Aircrew Systems Industry Day</vt:lpstr>
      <vt:lpstr>Admin</vt:lpstr>
      <vt:lpstr>Meeting Logistics</vt:lpstr>
      <vt:lpstr>Rules of Engagement</vt:lpstr>
      <vt:lpstr>Agenda</vt:lpstr>
      <vt:lpstr>Outcome Objectives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to Know NAVAIR Aircrew Systems</dc:title>
  <dc:creator>Keith L. King</dc:creator>
  <cp:lastModifiedBy>Behrman, Fillip M CIV USN (USA)</cp:lastModifiedBy>
  <cp:revision>49</cp:revision>
  <dcterms:created xsi:type="dcterms:W3CDTF">2017-05-31T18:47:30Z</dcterms:created>
  <dcterms:modified xsi:type="dcterms:W3CDTF">2019-07-23T22:00:06Z</dcterms:modified>
</cp:coreProperties>
</file>