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67" r:id="rId1"/>
    <p:sldMasterId id="2147483886" r:id="rId2"/>
    <p:sldMasterId id="2147483896" r:id="rId3"/>
    <p:sldMasterId id="2147483901" r:id="rId4"/>
    <p:sldMasterId id="2147483904" r:id="rId5"/>
  </p:sldMasterIdLst>
  <p:notesMasterIdLst>
    <p:notesMasterId r:id="rId31"/>
  </p:notesMasterIdLst>
  <p:handoutMasterIdLst>
    <p:handoutMasterId r:id="rId32"/>
  </p:handoutMasterIdLst>
  <p:sldIdLst>
    <p:sldId id="382" r:id="rId6"/>
    <p:sldId id="413" r:id="rId7"/>
    <p:sldId id="405" r:id="rId8"/>
    <p:sldId id="406" r:id="rId9"/>
    <p:sldId id="407" r:id="rId10"/>
    <p:sldId id="408" r:id="rId11"/>
    <p:sldId id="402" r:id="rId12"/>
    <p:sldId id="394" r:id="rId13"/>
    <p:sldId id="401" r:id="rId14"/>
    <p:sldId id="404" r:id="rId15"/>
    <p:sldId id="403" r:id="rId16"/>
    <p:sldId id="386" r:id="rId17"/>
    <p:sldId id="419" r:id="rId18"/>
    <p:sldId id="388" r:id="rId19"/>
    <p:sldId id="420" r:id="rId20"/>
    <p:sldId id="387" r:id="rId21"/>
    <p:sldId id="415" r:id="rId22"/>
    <p:sldId id="412" r:id="rId23"/>
    <p:sldId id="418" r:id="rId24"/>
    <p:sldId id="417" r:id="rId25"/>
    <p:sldId id="416" r:id="rId26"/>
    <p:sldId id="414" r:id="rId27"/>
    <p:sldId id="371" r:id="rId28"/>
    <p:sldId id="390" r:id="rId29"/>
    <p:sldId id="392" r:id="rId30"/>
  </p:sldIdLst>
  <p:sldSz cx="9144000" cy="6858000" type="screen4x3"/>
  <p:notesSz cx="7023100" cy="93091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1600" b="1" kern="1200">
        <a:solidFill>
          <a:schemeClr val="bg1"/>
        </a:solidFill>
        <a:latin typeface="Arial" charset="0"/>
        <a:ea typeface="MS PGothic" pitchFamily="34" charset="-128"/>
        <a:cs typeface="+mn-cs"/>
      </a:defRPr>
    </a:lvl1pPr>
    <a:lvl2pPr marL="457200" algn="l" rtl="0" fontAlgn="base">
      <a:spcBef>
        <a:spcPct val="0"/>
      </a:spcBef>
      <a:spcAft>
        <a:spcPct val="0"/>
      </a:spcAft>
      <a:defRPr sz="1600" b="1" kern="1200">
        <a:solidFill>
          <a:schemeClr val="bg1"/>
        </a:solidFill>
        <a:latin typeface="Arial" charset="0"/>
        <a:ea typeface="MS PGothic" pitchFamily="34" charset="-128"/>
        <a:cs typeface="+mn-cs"/>
      </a:defRPr>
    </a:lvl2pPr>
    <a:lvl3pPr marL="914400" algn="l" rtl="0" fontAlgn="base">
      <a:spcBef>
        <a:spcPct val="0"/>
      </a:spcBef>
      <a:spcAft>
        <a:spcPct val="0"/>
      </a:spcAft>
      <a:defRPr sz="1600" b="1" kern="1200">
        <a:solidFill>
          <a:schemeClr val="bg1"/>
        </a:solidFill>
        <a:latin typeface="Arial" charset="0"/>
        <a:ea typeface="MS PGothic" pitchFamily="34" charset="-128"/>
        <a:cs typeface="+mn-cs"/>
      </a:defRPr>
    </a:lvl3pPr>
    <a:lvl4pPr marL="1371600" algn="l" rtl="0" fontAlgn="base">
      <a:spcBef>
        <a:spcPct val="0"/>
      </a:spcBef>
      <a:spcAft>
        <a:spcPct val="0"/>
      </a:spcAft>
      <a:defRPr sz="1600" b="1" kern="1200">
        <a:solidFill>
          <a:schemeClr val="bg1"/>
        </a:solidFill>
        <a:latin typeface="Arial" charset="0"/>
        <a:ea typeface="MS PGothic" pitchFamily="34" charset="-128"/>
        <a:cs typeface="+mn-cs"/>
      </a:defRPr>
    </a:lvl4pPr>
    <a:lvl5pPr marL="1828800" algn="l" rtl="0" fontAlgn="base">
      <a:spcBef>
        <a:spcPct val="0"/>
      </a:spcBef>
      <a:spcAft>
        <a:spcPct val="0"/>
      </a:spcAft>
      <a:defRPr sz="1600" b="1" kern="1200">
        <a:solidFill>
          <a:schemeClr val="bg1"/>
        </a:solidFill>
        <a:latin typeface="Arial" charset="0"/>
        <a:ea typeface="MS PGothic" pitchFamily="34" charset="-128"/>
        <a:cs typeface="+mn-cs"/>
      </a:defRPr>
    </a:lvl5pPr>
    <a:lvl6pPr marL="2286000" algn="l" defTabSz="914400" rtl="0" eaLnBrk="1" latinLnBrk="0" hangingPunct="1">
      <a:defRPr sz="1600" b="1" kern="1200">
        <a:solidFill>
          <a:schemeClr val="bg1"/>
        </a:solidFill>
        <a:latin typeface="Arial" charset="0"/>
        <a:ea typeface="MS PGothic" pitchFamily="34" charset="-128"/>
        <a:cs typeface="+mn-cs"/>
      </a:defRPr>
    </a:lvl6pPr>
    <a:lvl7pPr marL="2743200" algn="l" defTabSz="914400" rtl="0" eaLnBrk="1" latinLnBrk="0" hangingPunct="1">
      <a:defRPr sz="1600" b="1" kern="1200">
        <a:solidFill>
          <a:schemeClr val="bg1"/>
        </a:solidFill>
        <a:latin typeface="Arial" charset="0"/>
        <a:ea typeface="MS PGothic" pitchFamily="34" charset="-128"/>
        <a:cs typeface="+mn-cs"/>
      </a:defRPr>
    </a:lvl7pPr>
    <a:lvl8pPr marL="3200400" algn="l" defTabSz="914400" rtl="0" eaLnBrk="1" latinLnBrk="0" hangingPunct="1">
      <a:defRPr sz="1600" b="1" kern="1200">
        <a:solidFill>
          <a:schemeClr val="bg1"/>
        </a:solidFill>
        <a:latin typeface="Arial" charset="0"/>
        <a:ea typeface="MS PGothic" pitchFamily="34" charset="-128"/>
        <a:cs typeface="+mn-cs"/>
      </a:defRPr>
    </a:lvl8pPr>
    <a:lvl9pPr marL="3657600" algn="l" defTabSz="914400" rtl="0" eaLnBrk="1" latinLnBrk="0" hangingPunct="1">
      <a:defRPr sz="1600" b="1" kern="1200">
        <a:solidFill>
          <a:schemeClr val="bg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192" userDrawn="1">
          <p15:clr>
            <a:srgbClr val="A4A3A4"/>
          </p15:clr>
        </p15:guide>
        <p15:guide id="2" pos="2875">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ltzer, Robert CIV NAWCTSD, 4.6T" initials="SRCN4" lastIdx="0" clrIdx="0">
    <p:extLst>
      <p:ext uri="{19B8F6BF-5375-455C-9EA6-DF929625EA0E}">
        <p15:presenceInfo xmlns:p15="http://schemas.microsoft.com/office/powerpoint/2012/main" userId="S-1-5-21-1801674531-2146617017-725345543-502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1C2240"/>
    <a:srgbClr val="002060"/>
    <a:srgbClr val="008000"/>
    <a:srgbClr val="006600"/>
    <a:srgbClr val="0000FF"/>
    <a:srgbClr val="19264F"/>
    <a:srgbClr val="000000"/>
    <a:srgbClr val="7F7F7F"/>
    <a:srgbClr val="A2A2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78" autoAdjust="0"/>
    <p:restoredTop sz="96395" autoAdjust="0"/>
  </p:normalViewPr>
  <p:slideViewPr>
    <p:cSldViewPr snapToGrid="0" showGuides="1">
      <p:cViewPr varScale="1">
        <p:scale>
          <a:sx n="105" d="100"/>
          <a:sy n="105" d="100"/>
        </p:scale>
        <p:origin x="1584" y="114"/>
      </p:cViewPr>
      <p:guideLst>
        <p:guide orient="horz" pos="192"/>
        <p:guide pos="2875"/>
      </p:guideLst>
    </p:cSldViewPr>
  </p:slideViewPr>
  <p:outlineViewPr>
    <p:cViewPr>
      <p:scale>
        <a:sx n="33" d="100"/>
        <a:sy n="33" d="100"/>
      </p:scale>
      <p:origin x="0" y="594"/>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93" d="100"/>
          <a:sy n="93" d="100"/>
        </p:scale>
        <p:origin x="-3588" y="-114"/>
      </p:cViewPr>
      <p:guideLst>
        <p:guide orient="horz" pos="2933"/>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risten.semrud\Documents\Section%20219%20Projects\219WFD-SG-17-011%203D%20Printing%20Earplugs\Insertion%20Loss\IL%20Testing%20-%20Nov%202018%20-%20Filtered%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Insertion Loss for all Prototypes</a:t>
            </a:r>
          </a:p>
        </c:rich>
      </c:tx>
      <c:layout/>
      <c:overlay val="0"/>
      <c:spPr>
        <a:noFill/>
        <a:ln>
          <a:noFill/>
        </a:ln>
        <a:effectLst/>
      </c:spPr>
    </c:title>
    <c:autoTitleDeleted val="0"/>
    <c:plotArea>
      <c:layout/>
      <c:scatterChart>
        <c:scatterStyle val="lineMarker"/>
        <c:varyColors val="0"/>
        <c:ser>
          <c:idx val="0"/>
          <c:order val="0"/>
          <c:tx>
            <c:strRef>
              <c:f>Sheet2!$C$6</c:f>
              <c:strCache>
                <c:ptCount val="1"/>
                <c:pt idx="0">
                  <c:v>Carbon 3D SL30_SHP01 (Aug 2018)</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Sheet2!$D$7:$X$7</c:f>
              <c:numCache>
                <c:formatCode>General</c:formatCode>
                <c:ptCount val="21"/>
                <c:pt idx="0">
                  <c:v>100</c:v>
                </c:pt>
                <c:pt idx="1">
                  <c:v>125</c:v>
                </c:pt>
                <c:pt idx="2">
                  <c:v>160</c:v>
                </c:pt>
                <c:pt idx="3">
                  <c:v>200</c:v>
                </c:pt>
                <c:pt idx="4">
                  <c:v>250</c:v>
                </c:pt>
                <c:pt idx="5">
                  <c:v>315</c:v>
                </c:pt>
                <c:pt idx="6">
                  <c:v>400</c:v>
                </c:pt>
                <c:pt idx="7">
                  <c:v>500</c:v>
                </c:pt>
                <c:pt idx="8">
                  <c:v>630</c:v>
                </c:pt>
                <c:pt idx="9">
                  <c:v>800</c:v>
                </c:pt>
                <c:pt idx="10">
                  <c:v>1000</c:v>
                </c:pt>
                <c:pt idx="11">
                  <c:v>1250</c:v>
                </c:pt>
                <c:pt idx="12">
                  <c:v>1600</c:v>
                </c:pt>
                <c:pt idx="13">
                  <c:v>2000</c:v>
                </c:pt>
                <c:pt idx="14">
                  <c:v>2500</c:v>
                </c:pt>
                <c:pt idx="15">
                  <c:v>3150</c:v>
                </c:pt>
                <c:pt idx="16">
                  <c:v>4000</c:v>
                </c:pt>
                <c:pt idx="17">
                  <c:v>5000</c:v>
                </c:pt>
                <c:pt idx="18">
                  <c:v>6300</c:v>
                </c:pt>
                <c:pt idx="19">
                  <c:v>8000</c:v>
                </c:pt>
                <c:pt idx="20">
                  <c:v>10000</c:v>
                </c:pt>
              </c:numCache>
            </c:numRef>
          </c:xVal>
          <c:yVal>
            <c:numRef>
              <c:f>Sheet2!$D$8:$X$8</c:f>
              <c:numCache>
                <c:formatCode>0.0</c:formatCode>
                <c:ptCount val="21"/>
                <c:pt idx="0">
                  <c:v>42.385888099670339</c:v>
                </c:pt>
                <c:pt idx="1">
                  <c:v>42.838183975219771</c:v>
                </c:pt>
                <c:pt idx="2">
                  <c:v>42.825502967834638</c:v>
                </c:pt>
                <c:pt idx="3">
                  <c:v>42.329515266418461</c:v>
                </c:pt>
                <c:pt idx="4">
                  <c:v>41.425982284545874</c:v>
                </c:pt>
                <c:pt idx="5">
                  <c:v>39.249368095398054</c:v>
                </c:pt>
                <c:pt idx="6">
                  <c:v>33.299443435668991</c:v>
                </c:pt>
                <c:pt idx="7">
                  <c:v>35.354468154907124</c:v>
                </c:pt>
                <c:pt idx="8">
                  <c:v>36.417407035827623</c:v>
                </c:pt>
                <c:pt idx="9">
                  <c:v>34.955158233642756</c:v>
                </c:pt>
                <c:pt idx="10">
                  <c:v>37.781604385376006</c:v>
                </c:pt>
                <c:pt idx="11">
                  <c:v>37.036091804504281</c:v>
                </c:pt>
                <c:pt idx="12">
                  <c:v>39.174471092224181</c:v>
                </c:pt>
                <c:pt idx="13">
                  <c:v>42.812765884399347</c:v>
                </c:pt>
                <c:pt idx="14">
                  <c:v>44.345207595825151</c:v>
                </c:pt>
                <c:pt idx="15">
                  <c:v>42.796289062500009</c:v>
                </c:pt>
                <c:pt idx="16">
                  <c:v>40.927182197570851</c:v>
                </c:pt>
                <c:pt idx="17">
                  <c:v>42.251347351074223</c:v>
                </c:pt>
                <c:pt idx="18">
                  <c:v>45.483133316040018</c:v>
                </c:pt>
                <c:pt idx="19">
                  <c:v>47.089948844909678</c:v>
                </c:pt>
                <c:pt idx="20">
                  <c:v>41.884505844116191</c:v>
                </c:pt>
              </c:numCache>
            </c:numRef>
          </c:yVal>
          <c:smooth val="0"/>
          <c:extLst>
            <c:ext xmlns:c16="http://schemas.microsoft.com/office/drawing/2014/chart" uri="{C3380CC4-5D6E-409C-BE32-E72D297353CC}">
              <c16:uniqueId val="{00000000-454A-4239-8115-0C96088B9188}"/>
            </c:ext>
          </c:extLst>
        </c:ser>
        <c:ser>
          <c:idx val="1"/>
          <c:order val="1"/>
          <c:tx>
            <c:strRef>
              <c:f>Sheet2!$C$12</c:f>
              <c:strCache>
                <c:ptCount val="1"/>
                <c:pt idx="0">
                  <c:v>Carbon 3D SL30_SHP02 (Aug 2018)</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Sheet2!$D$13:$X$13</c:f>
              <c:numCache>
                <c:formatCode>General</c:formatCode>
                <c:ptCount val="21"/>
                <c:pt idx="0">
                  <c:v>100</c:v>
                </c:pt>
                <c:pt idx="1">
                  <c:v>125</c:v>
                </c:pt>
                <c:pt idx="2">
                  <c:v>160</c:v>
                </c:pt>
                <c:pt idx="3">
                  <c:v>200</c:v>
                </c:pt>
                <c:pt idx="4">
                  <c:v>250</c:v>
                </c:pt>
                <c:pt idx="5">
                  <c:v>315</c:v>
                </c:pt>
                <c:pt idx="6">
                  <c:v>400</c:v>
                </c:pt>
                <c:pt idx="7">
                  <c:v>500</c:v>
                </c:pt>
                <c:pt idx="8">
                  <c:v>630</c:v>
                </c:pt>
                <c:pt idx="9">
                  <c:v>800</c:v>
                </c:pt>
                <c:pt idx="10">
                  <c:v>1000</c:v>
                </c:pt>
                <c:pt idx="11">
                  <c:v>1250</c:v>
                </c:pt>
                <c:pt idx="12">
                  <c:v>1600</c:v>
                </c:pt>
                <c:pt idx="13">
                  <c:v>2000</c:v>
                </c:pt>
                <c:pt idx="14">
                  <c:v>2500</c:v>
                </c:pt>
                <c:pt idx="15">
                  <c:v>3150</c:v>
                </c:pt>
                <c:pt idx="16">
                  <c:v>4000</c:v>
                </c:pt>
                <c:pt idx="17">
                  <c:v>5000</c:v>
                </c:pt>
                <c:pt idx="18">
                  <c:v>6300</c:v>
                </c:pt>
                <c:pt idx="19">
                  <c:v>8000</c:v>
                </c:pt>
                <c:pt idx="20">
                  <c:v>10000</c:v>
                </c:pt>
              </c:numCache>
            </c:numRef>
          </c:xVal>
          <c:yVal>
            <c:numRef>
              <c:f>Sheet2!$D$14:$X$14</c:f>
              <c:numCache>
                <c:formatCode>0.0</c:formatCode>
                <c:ptCount val="21"/>
                <c:pt idx="0">
                  <c:v>41.42623729705813</c:v>
                </c:pt>
                <c:pt idx="1">
                  <c:v>41.755155563354599</c:v>
                </c:pt>
                <c:pt idx="2">
                  <c:v>41.85073375701888</c:v>
                </c:pt>
                <c:pt idx="3">
                  <c:v>41.325678062438882</c:v>
                </c:pt>
                <c:pt idx="4">
                  <c:v>40.263439559936451</c:v>
                </c:pt>
                <c:pt idx="5">
                  <c:v>37.169267845153954</c:v>
                </c:pt>
                <c:pt idx="6">
                  <c:v>33.275720596313342</c:v>
                </c:pt>
                <c:pt idx="7">
                  <c:v>35.383882904052776</c:v>
                </c:pt>
                <c:pt idx="8">
                  <c:v>35.020632171630886</c:v>
                </c:pt>
                <c:pt idx="9">
                  <c:v>34.904537963867327</c:v>
                </c:pt>
                <c:pt idx="10">
                  <c:v>37.987190246581939</c:v>
                </c:pt>
                <c:pt idx="11">
                  <c:v>37.187210845947341</c:v>
                </c:pt>
                <c:pt idx="12">
                  <c:v>39.075657463073725</c:v>
                </c:pt>
                <c:pt idx="13">
                  <c:v>43.005190658569418</c:v>
                </c:pt>
                <c:pt idx="14">
                  <c:v>44.505044364929212</c:v>
                </c:pt>
                <c:pt idx="15">
                  <c:v>41.704232978820869</c:v>
                </c:pt>
                <c:pt idx="16">
                  <c:v>39.608152580261397</c:v>
                </c:pt>
                <c:pt idx="17">
                  <c:v>41.962215042114266</c:v>
                </c:pt>
                <c:pt idx="18">
                  <c:v>45.158132743835459</c:v>
                </c:pt>
                <c:pt idx="19">
                  <c:v>45.960627937316893</c:v>
                </c:pt>
                <c:pt idx="20">
                  <c:v>41.96775588989258</c:v>
                </c:pt>
              </c:numCache>
            </c:numRef>
          </c:yVal>
          <c:smooth val="0"/>
          <c:extLst>
            <c:ext xmlns:c16="http://schemas.microsoft.com/office/drawing/2014/chart" uri="{C3380CC4-5D6E-409C-BE32-E72D297353CC}">
              <c16:uniqueId val="{00000001-454A-4239-8115-0C96088B9188}"/>
            </c:ext>
          </c:extLst>
        </c:ser>
        <c:ser>
          <c:idx val="2"/>
          <c:order val="2"/>
          <c:tx>
            <c:strRef>
              <c:f>Sheet2!$C$18</c:f>
              <c:strCache>
                <c:ptCount val="1"/>
                <c:pt idx="0">
                  <c:v>Carbon 3D EP40 (Aug 2018)</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Sheet2!$D$19:$X$19</c:f>
              <c:numCache>
                <c:formatCode>General</c:formatCode>
                <c:ptCount val="21"/>
                <c:pt idx="0">
                  <c:v>100</c:v>
                </c:pt>
                <c:pt idx="1">
                  <c:v>125</c:v>
                </c:pt>
                <c:pt idx="2">
                  <c:v>160</c:v>
                </c:pt>
                <c:pt idx="3">
                  <c:v>200</c:v>
                </c:pt>
                <c:pt idx="4">
                  <c:v>250</c:v>
                </c:pt>
                <c:pt idx="5">
                  <c:v>315</c:v>
                </c:pt>
                <c:pt idx="6">
                  <c:v>400</c:v>
                </c:pt>
                <c:pt idx="7">
                  <c:v>500</c:v>
                </c:pt>
                <c:pt idx="8">
                  <c:v>630</c:v>
                </c:pt>
                <c:pt idx="9">
                  <c:v>800</c:v>
                </c:pt>
                <c:pt idx="10">
                  <c:v>1000</c:v>
                </c:pt>
                <c:pt idx="11">
                  <c:v>1250</c:v>
                </c:pt>
                <c:pt idx="12">
                  <c:v>1600</c:v>
                </c:pt>
                <c:pt idx="13">
                  <c:v>2000</c:v>
                </c:pt>
                <c:pt idx="14">
                  <c:v>2500</c:v>
                </c:pt>
                <c:pt idx="15">
                  <c:v>3150</c:v>
                </c:pt>
                <c:pt idx="16">
                  <c:v>4000</c:v>
                </c:pt>
                <c:pt idx="17">
                  <c:v>5000</c:v>
                </c:pt>
                <c:pt idx="18">
                  <c:v>6300</c:v>
                </c:pt>
                <c:pt idx="19">
                  <c:v>8000</c:v>
                </c:pt>
                <c:pt idx="20">
                  <c:v>10000</c:v>
                </c:pt>
              </c:numCache>
            </c:numRef>
          </c:xVal>
          <c:yVal>
            <c:numRef>
              <c:f>Sheet2!$D$20:$X$20</c:f>
              <c:numCache>
                <c:formatCode>0.0</c:formatCode>
                <c:ptCount val="21"/>
                <c:pt idx="0">
                  <c:v>41.36458320617659</c:v>
                </c:pt>
                <c:pt idx="1">
                  <c:v>42.222162246704094</c:v>
                </c:pt>
                <c:pt idx="2">
                  <c:v>43.101648902893075</c:v>
                </c:pt>
                <c:pt idx="3">
                  <c:v>42.312617492675848</c:v>
                </c:pt>
                <c:pt idx="4">
                  <c:v>39.704479026794594</c:v>
                </c:pt>
                <c:pt idx="5">
                  <c:v>33.063284301757712</c:v>
                </c:pt>
                <c:pt idx="6">
                  <c:v>35.72616996765138</c:v>
                </c:pt>
                <c:pt idx="7">
                  <c:v>36.269812202453515</c:v>
                </c:pt>
                <c:pt idx="8">
                  <c:v>33.819457054138098</c:v>
                </c:pt>
                <c:pt idx="9">
                  <c:v>36.309971809387044</c:v>
                </c:pt>
                <c:pt idx="10">
                  <c:v>37.53413467407232</c:v>
                </c:pt>
                <c:pt idx="11">
                  <c:v>36.748592376708892</c:v>
                </c:pt>
                <c:pt idx="12">
                  <c:v>39.417845153808486</c:v>
                </c:pt>
                <c:pt idx="13">
                  <c:v>44.36450824737561</c:v>
                </c:pt>
                <c:pt idx="14">
                  <c:v>47.032734489440749</c:v>
                </c:pt>
                <c:pt idx="15">
                  <c:v>45.320700263976981</c:v>
                </c:pt>
                <c:pt idx="16">
                  <c:v>42.998647499084399</c:v>
                </c:pt>
                <c:pt idx="17">
                  <c:v>43.399757957458498</c:v>
                </c:pt>
                <c:pt idx="18">
                  <c:v>45.842559051513703</c:v>
                </c:pt>
                <c:pt idx="19">
                  <c:v>46.925265884399423</c:v>
                </c:pt>
                <c:pt idx="20">
                  <c:v>40.164998435974141</c:v>
                </c:pt>
              </c:numCache>
            </c:numRef>
          </c:yVal>
          <c:smooth val="0"/>
          <c:extLst>
            <c:ext xmlns:c16="http://schemas.microsoft.com/office/drawing/2014/chart" uri="{C3380CC4-5D6E-409C-BE32-E72D297353CC}">
              <c16:uniqueId val="{00000002-454A-4239-8115-0C96088B9188}"/>
            </c:ext>
          </c:extLst>
        </c:ser>
        <c:ser>
          <c:idx val="3"/>
          <c:order val="3"/>
          <c:tx>
            <c:strRef>
              <c:f>Sheet2!$C$24</c:f>
              <c:strCache>
                <c:ptCount val="1"/>
                <c:pt idx="0">
                  <c:v>Westone Custom (Aug 2018)</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Sheet2!$D$25:$X$25</c:f>
              <c:numCache>
                <c:formatCode>General</c:formatCode>
                <c:ptCount val="21"/>
                <c:pt idx="0">
                  <c:v>100</c:v>
                </c:pt>
                <c:pt idx="1">
                  <c:v>125</c:v>
                </c:pt>
                <c:pt idx="2">
                  <c:v>160</c:v>
                </c:pt>
                <c:pt idx="3">
                  <c:v>200</c:v>
                </c:pt>
                <c:pt idx="4">
                  <c:v>250</c:v>
                </c:pt>
                <c:pt idx="5">
                  <c:v>315</c:v>
                </c:pt>
                <c:pt idx="6">
                  <c:v>400</c:v>
                </c:pt>
                <c:pt idx="7">
                  <c:v>500</c:v>
                </c:pt>
                <c:pt idx="8">
                  <c:v>630</c:v>
                </c:pt>
                <c:pt idx="9">
                  <c:v>800</c:v>
                </c:pt>
                <c:pt idx="10">
                  <c:v>1000</c:v>
                </c:pt>
                <c:pt idx="11">
                  <c:v>1250</c:v>
                </c:pt>
                <c:pt idx="12">
                  <c:v>1600</c:v>
                </c:pt>
                <c:pt idx="13">
                  <c:v>2000</c:v>
                </c:pt>
                <c:pt idx="14">
                  <c:v>2500</c:v>
                </c:pt>
                <c:pt idx="15">
                  <c:v>3150</c:v>
                </c:pt>
                <c:pt idx="16">
                  <c:v>4000</c:v>
                </c:pt>
                <c:pt idx="17">
                  <c:v>5000</c:v>
                </c:pt>
                <c:pt idx="18">
                  <c:v>6300</c:v>
                </c:pt>
                <c:pt idx="19">
                  <c:v>8000</c:v>
                </c:pt>
                <c:pt idx="20">
                  <c:v>10000</c:v>
                </c:pt>
              </c:numCache>
            </c:numRef>
          </c:xVal>
          <c:yVal>
            <c:numRef>
              <c:f>Sheet2!$D$26:$X$26</c:f>
              <c:numCache>
                <c:formatCode>0.0</c:formatCode>
                <c:ptCount val="21"/>
                <c:pt idx="0">
                  <c:v>42.12729206085217</c:v>
                </c:pt>
                <c:pt idx="1">
                  <c:v>42.514112854003905</c:v>
                </c:pt>
                <c:pt idx="2">
                  <c:v>46.230450820922606</c:v>
                </c:pt>
                <c:pt idx="3">
                  <c:v>44.208468818664372</c:v>
                </c:pt>
                <c:pt idx="4">
                  <c:v>38.497999191284194</c:v>
                </c:pt>
                <c:pt idx="5">
                  <c:v>32.781078720092829</c:v>
                </c:pt>
                <c:pt idx="6">
                  <c:v>37.083297348022597</c:v>
                </c:pt>
                <c:pt idx="7">
                  <c:v>35.956976318359487</c:v>
                </c:pt>
                <c:pt idx="8">
                  <c:v>33.800317001343018</c:v>
                </c:pt>
                <c:pt idx="9">
                  <c:v>35.404593086242606</c:v>
                </c:pt>
                <c:pt idx="10">
                  <c:v>36.733439445495527</c:v>
                </c:pt>
                <c:pt idx="11">
                  <c:v>38.254670524597081</c:v>
                </c:pt>
                <c:pt idx="12">
                  <c:v>40.889373779296797</c:v>
                </c:pt>
                <c:pt idx="13">
                  <c:v>45.5704469680784</c:v>
                </c:pt>
                <c:pt idx="14">
                  <c:v>46.820745086669888</c:v>
                </c:pt>
                <c:pt idx="15">
                  <c:v>45.297790527343835</c:v>
                </c:pt>
                <c:pt idx="16">
                  <c:v>49.414984130859494</c:v>
                </c:pt>
                <c:pt idx="17">
                  <c:v>49.257855606079112</c:v>
                </c:pt>
                <c:pt idx="18">
                  <c:v>47.629161262512227</c:v>
                </c:pt>
                <c:pt idx="19">
                  <c:v>43.946477890014648</c:v>
                </c:pt>
                <c:pt idx="20">
                  <c:v>38.171706581115721</c:v>
                </c:pt>
              </c:numCache>
            </c:numRef>
          </c:yVal>
          <c:smooth val="0"/>
          <c:extLst>
            <c:ext xmlns:c16="http://schemas.microsoft.com/office/drawing/2014/chart" uri="{C3380CC4-5D6E-409C-BE32-E72D297353CC}">
              <c16:uniqueId val="{00000003-454A-4239-8115-0C96088B9188}"/>
            </c:ext>
          </c:extLst>
        </c:ser>
        <c:ser>
          <c:idx val="4"/>
          <c:order val="4"/>
          <c:tx>
            <c:strRef>
              <c:f>Sheet2!$C$30</c:f>
              <c:strCache>
                <c:ptCount val="1"/>
                <c:pt idx="0">
                  <c:v>Deep Canal (Nov 2018)</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Sheet2!$D$31:$X$31</c:f>
              <c:numCache>
                <c:formatCode>General</c:formatCode>
                <c:ptCount val="21"/>
                <c:pt idx="0">
                  <c:v>100</c:v>
                </c:pt>
                <c:pt idx="1">
                  <c:v>125</c:v>
                </c:pt>
                <c:pt idx="2">
                  <c:v>160</c:v>
                </c:pt>
                <c:pt idx="3">
                  <c:v>200</c:v>
                </c:pt>
                <c:pt idx="4">
                  <c:v>250</c:v>
                </c:pt>
                <c:pt idx="5">
                  <c:v>315</c:v>
                </c:pt>
                <c:pt idx="6">
                  <c:v>400</c:v>
                </c:pt>
                <c:pt idx="7">
                  <c:v>500</c:v>
                </c:pt>
                <c:pt idx="8">
                  <c:v>630</c:v>
                </c:pt>
                <c:pt idx="9">
                  <c:v>800</c:v>
                </c:pt>
                <c:pt idx="10">
                  <c:v>1000</c:v>
                </c:pt>
                <c:pt idx="11">
                  <c:v>1250</c:v>
                </c:pt>
                <c:pt idx="12">
                  <c:v>1600</c:v>
                </c:pt>
                <c:pt idx="13">
                  <c:v>2000</c:v>
                </c:pt>
                <c:pt idx="14">
                  <c:v>2500</c:v>
                </c:pt>
                <c:pt idx="15">
                  <c:v>3150</c:v>
                </c:pt>
                <c:pt idx="16">
                  <c:v>4000</c:v>
                </c:pt>
                <c:pt idx="17">
                  <c:v>5000</c:v>
                </c:pt>
                <c:pt idx="18">
                  <c:v>6300</c:v>
                </c:pt>
                <c:pt idx="19">
                  <c:v>8000</c:v>
                </c:pt>
                <c:pt idx="20">
                  <c:v>10000</c:v>
                </c:pt>
              </c:numCache>
            </c:numRef>
          </c:xVal>
          <c:yVal>
            <c:numRef>
              <c:f>Sheet2!$D$32:$X$32</c:f>
              <c:numCache>
                <c:formatCode>0.0</c:formatCode>
                <c:ptCount val="21"/>
                <c:pt idx="0">
                  <c:v>38.931681632995584</c:v>
                </c:pt>
                <c:pt idx="1">
                  <c:v>39.743727874755862</c:v>
                </c:pt>
                <c:pt idx="2">
                  <c:v>40.290073966980003</c:v>
                </c:pt>
                <c:pt idx="3">
                  <c:v>38.748493003845226</c:v>
                </c:pt>
                <c:pt idx="4">
                  <c:v>35.774486541748047</c:v>
                </c:pt>
                <c:pt idx="5">
                  <c:v>35.853833389282222</c:v>
                </c:pt>
                <c:pt idx="6">
                  <c:v>38.743213272094749</c:v>
                </c:pt>
                <c:pt idx="7">
                  <c:v>36.628492927551285</c:v>
                </c:pt>
                <c:pt idx="8">
                  <c:v>34.081184387207017</c:v>
                </c:pt>
                <c:pt idx="9">
                  <c:v>36.657213401794436</c:v>
                </c:pt>
                <c:pt idx="10">
                  <c:v>38.251787948608396</c:v>
                </c:pt>
                <c:pt idx="11">
                  <c:v>44.469358062744128</c:v>
                </c:pt>
                <c:pt idx="12">
                  <c:v>49.768344116210962</c:v>
                </c:pt>
                <c:pt idx="13">
                  <c:v>53.048311042785535</c:v>
                </c:pt>
                <c:pt idx="14">
                  <c:v>54.985935401916777</c:v>
                </c:pt>
                <c:pt idx="15">
                  <c:v>55.909389305114942</c:v>
                </c:pt>
                <c:pt idx="16">
                  <c:v>51.744429779052808</c:v>
                </c:pt>
                <c:pt idx="17">
                  <c:v>53.140976905822768</c:v>
                </c:pt>
                <c:pt idx="18">
                  <c:v>53.569289779663052</c:v>
                </c:pt>
                <c:pt idx="19">
                  <c:v>47.851660728454597</c:v>
                </c:pt>
                <c:pt idx="20">
                  <c:v>49.985629844665546</c:v>
                </c:pt>
              </c:numCache>
            </c:numRef>
          </c:yVal>
          <c:smooth val="0"/>
          <c:extLst>
            <c:ext xmlns:c16="http://schemas.microsoft.com/office/drawing/2014/chart" uri="{C3380CC4-5D6E-409C-BE32-E72D297353CC}">
              <c16:uniqueId val="{00000004-454A-4239-8115-0C96088B9188}"/>
            </c:ext>
          </c:extLst>
        </c:ser>
        <c:ser>
          <c:idx val="5"/>
          <c:order val="5"/>
          <c:tx>
            <c:strRef>
              <c:f>Sheet2!$C$36</c:f>
              <c:strCache>
                <c:ptCount val="1"/>
                <c:pt idx="0">
                  <c:v>First Bend (Nov 2018)</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Sheet2!$D$37:$X$37</c:f>
              <c:numCache>
                <c:formatCode>General</c:formatCode>
                <c:ptCount val="21"/>
                <c:pt idx="0">
                  <c:v>100</c:v>
                </c:pt>
                <c:pt idx="1">
                  <c:v>125</c:v>
                </c:pt>
                <c:pt idx="2">
                  <c:v>160</c:v>
                </c:pt>
                <c:pt idx="3">
                  <c:v>200</c:v>
                </c:pt>
                <c:pt idx="4">
                  <c:v>250</c:v>
                </c:pt>
                <c:pt idx="5">
                  <c:v>315</c:v>
                </c:pt>
                <c:pt idx="6">
                  <c:v>400</c:v>
                </c:pt>
                <c:pt idx="7">
                  <c:v>500</c:v>
                </c:pt>
                <c:pt idx="8">
                  <c:v>630</c:v>
                </c:pt>
                <c:pt idx="9">
                  <c:v>800</c:v>
                </c:pt>
                <c:pt idx="10">
                  <c:v>1000</c:v>
                </c:pt>
                <c:pt idx="11">
                  <c:v>1250</c:v>
                </c:pt>
                <c:pt idx="12">
                  <c:v>1600</c:v>
                </c:pt>
                <c:pt idx="13">
                  <c:v>2000</c:v>
                </c:pt>
                <c:pt idx="14">
                  <c:v>2500</c:v>
                </c:pt>
                <c:pt idx="15">
                  <c:v>3150</c:v>
                </c:pt>
                <c:pt idx="16">
                  <c:v>4000</c:v>
                </c:pt>
                <c:pt idx="17">
                  <c:v>5000</c:v>
                </c:pt>
                <c:pt idx="18">
                  <c:v>6300</c:v>
                </c:pt>
                <c:pt idx="19">
                  <c:v>8000</c:v>
                </c:pt>
                <c:pt idx="20">
                  <c:v>10000</c:v>
                </c:pt>
              </c:numCache>
            </c:numRef>
          </c:xVal>
          <c:yVal>
            <c:numRef>
              <c:f>Sheet2!$D$38:$X$38</c:f>
              <c:numCache>
                <c:formatCode>0.0</c:formatCode>
                <c:ptCount val="21"/>
                <c:pt idx="0">
                  <c:v>39.150137329101582</c:v>
                </c:pt>
                <c:pt idx="1">
                  <c:v>40.779263877868644</c:v>
                </c:pt>
                <c:pt idx="2">
                  <c:v>40.570209503173842</c:v>
                </c:pt>
                <c:pt idx="3">
                  <c:v>38.860354042053252</c:v>
                </c:pt>
                <c:pt idx="4">
                  <c:v>37.037783241271981</c:v>
                </c:pt>
                <c:pt idx="5">
                  <c:v>35.827957153320291</c:v>
                </c:pt>
                <c:pt idx="6">
                  <c:v>38.620099067687981</c:v>
                </c:pt>
                <c:pt idx="7">
                  <c:v>36.873951911926284</c:v>
                </c:pt>
                <c:pt idx="8">
                  <c:v>34.851342964172346</c:v>
                </c:pt>
                <c:pt idx="9">
                  <c:v>36.337791442871101</c:v>
                </c:pt>
                <c:pt idx="10">
                  <c:v>38.416304779052744</c:v>
                </c:pt>
                <c:pt idx="11">
                  <c:v>43.892900657653811</c:v>
                </c:pt>
                <c:pt idx="12">
                  <c:v>50.119988632202116</c:v>
                </c:pt>
                <c:pt idx="13">
                  <c:v>53.792965126037728</c:v>
                </c:pt>
                <c:pt idx="14">
                  <c:v>54.769288825989037</c:v>
                </c:pt>
                <c:pt idx="15">
                  <c:v>53.816693878173702</c:v>
                </c:pt>
                <c:pt idx="16">
                  <c:v>50.249468803405655</c:v>
                </c:pt>
                <c:pt idx="17">
                  <c:v>52.779730033874522</c:v>
                </c:pt>
                <c:pt idx="18">
                  <c:v>53.187352752685548</c:v>
                </c:pt>
                <c:pt idx="19">
                  <c:v>49.723435401916475</c:v>
                </c:pt>
                <c:pt idx="20">
                  <c:v>50.333643150329586</c:v>
                </c:pt>
              </c:numCache>
            </c:numRef>
          </c:yVal>
          <c:smooth val="0"/>
          <c:extLst>
            <c:ext xmlns:c16="http://schemas.microsoft.com/office/drawing/2014/chart" uri="{C3380CC4-5D6E-409C-BE32-E72D297353CC}">
              <c16:uniqueId val="{00000005-454A-4239-8115-0C96088B9188}"/>
            </c:ext>
          </c:extLst>
        </c:ser>
        <c:ser>
          <c:idx val="6"/>
          <c:order val="6"/>
          <c:tx>
            <c:strRef>
              <c:f>Sheet2!$C$42</c:f>
              <c:strCache>
                <c:ptCount val="1"/>
                <c:pt idx="0">
                  <c:v>Labeled "Charlie" (Nov 2018)</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Sheet2!$D$43:$X$43</c:f>
              <c:numCache>
                <c:formatCode>General</c:formatCode>
                <c:ptCount val="21"/>
                <c:pt idx="0">
                  <c:v>100</c:v>
                </c:pt>
                <c:pt idx="1">
                  <c:v>125</c:v>
                </c:pt>
                <c:pt idx="2">
                  <c:v>160</c:v>
                </c:pt>
                <c:pt idx="3">
                  <c:v>200</c:v>
                </c:pt>
                <c:pt idx="4">
                  <c:v>250</c:v>
                </c:pt>
                <c:pt idx="5">
                  <c:v>315</c:v>
                </c:pt>
                <c:pt idx="6">
                  <c:v>400</c:v>
                </c:pt>
                <c:pt idx="7">
                  <c:v>500</c:v>
                </c:pt>
                <c:pt idx="8">
                  <c:v>630</c:v>
                </c:pt>
                <c:pt idx="9">
                  <c:v>800</c:v>
                </c:pt>
                <c:pt idx="10">
                  <c:v>1000</c:v>
                </c:pt>
                <c:pt idx="11">
                  <c:v>1250</c:v>
                </c:pt>
                <c:pt idx="12">
                  <c:v>1600</c:v>
                </c:pt>
                <c:pt idx="13">
                  <c:v>2000</c:v>
                </c:pt>
                <c:pt idx="14">
                  <c:v>2500</c:v>
                </c:pt>
                <c:pt idx="15">
                  <c:v>3150</c:v>
                </c:pt>
                <c:pt idx="16">
                  <c:v>4000</c:v>
                </c:pt>
                <c:pt idx="17">
                  <c:v>5000</c:v>
                </c:pt>
                <c:pt idx="18">
                  <c:v>6300</c:v>
                </c:pt>
                <c:pt idx="19">
                  <c:v>8000</c:v>
                </c:pt>
                <c:pt idx="20">
                  <c:v>10000</c:v>
                </c:pt>
              </c:numCache>
            </c:numRef>
          </c:xVal>
          <c:yVal>
            <c:numRef>
              <c:f>Sheet2!$D$44:$X$44</c:f>
              <c:numCache>
                <c:formatCode>0.0</c:formatCode>
                <c:ptCount val="21"/>
                <c:pt idx="0">
                  <c:v>39.011797714233396</c:v>
                </c:pt>
                <c:pt idx="1">
                  <c:v>39.738093948364281</c:v>
                </c:pt>
                <c:pt idx="2">
                  <c:v>41.442730140686031</c:v>
                </c:pt>
                <c:pt idx="3">
                  <c:v>39.156758880615243</c:v>
                </c:pt>
                <c:pt idx="4">
                  <c:v>37.5740400314331</c:v>
                </c:pt>
                <c:pt idx="5">
                  <c:v>37.702580642700205</c:v>
                </c:pt>
                <c:pt idx="6">
                  <c:v>40.025869178771991</c:v>
                </c:pt>
                <c:pt idx="7">
                  <c:v>38.442474365234389</c:v>
                </c:pt>
                <c:pt idx="8">
                  <c:v>34.762523841857949</c:v>
                </c:pt>
                <c:pt idx="9">
                  <c:v>35.953819465637189</c:v>
                </c:pt>
                <c:pt idx="10">
                  <c:v>37.923554229736311</c:v>
                </c:pt>
                <c:pt idx="11">
                  <c:v>44.009442138671886</c:v>
                </c:pt>
                <c:pt idx="12">
                  <c:v>48.968152236938494</c:v>
                </c:pt>
                <c:pt idx="13">
                  <c:v>51.369300651550375</c:v>
                </c:pt>
                <c:pt idx="14">
                  <c:v>52.427015686035162</c:v>
                </c:pt>
                <c:pt idx="15">
                  <c:v>54.838615226745581</c:v>
                </c:pt>
                <c:pt idx="16">
                  <c:v>55.920948982238734</c:v>
                </c:pt>
                <c:pt idx="17">
                  <c:v>55.140508270263524</c:v>
                </c:pt>
                <c:pt idx="18">
                  <c:v>53.911551094055362</c:v>
                </c:pt>
                <c:pt idx="19">
                  <c:v>45.8352087020874</c:v>
                </c:pt>
                <c:pt idx="20">
                  <c:v>49.644916725158708</c:v>
                </c:pt>
              </c:numCache>
            </c:numRef>
          </c:yVal>
          <c:smooth val="0"/>
          <c:extLst>
            <c:ext xmlns:c16="http://schemas.microsoft.com/office/drawing/2014/chart" uri="{C3380CC4-5D6E-409C-BE32-E72D297353CC}">
              <c16:uniqueId val="{00000006-454A-4239-8115-0C96088B9188}"/>
            </c:ext>
          </c:extLst>
        </c:ser>
        <c:ser>
          <c:idx val="7"/>
          <c:order val="7"/>
          <c:tx>
            <c:strRef>
              <c:f>Sheet2!$C$48</c:f>
              <c:strCache>
                <c:ptCount val="1"/>
                <c:pt idx="0">
                  <c:v>No Label (Nov 2018)</c:v>
                </c:pt>
              </c:strCache>
            </c:strRef>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numRef>
              <c:f>Sheet2!$D$49:$X$49</c:f>
              <c:numCache>
                <c:formatCode>General</c:formatCode>
                <c:ptCount val="21"/>
                <c:pt idx="0">
                  <c:v>100</c:v>
                </c:pt>
                <c:pt idx="1">
                  <c:v>125</c:v>
                </c:pt>
                <c:pt idx="2">
                  <c:v>160</c:v>
                </c:pt>
                <c:pt idx="3">
                  <c:v>200</c:v>
                </c:pt>
                <c:pt idx="4">
                  <c:v>250</c:v>
                </c:pt>
                <c:pt idx="5">
                  <c:v>315</c:v>
                </c:pt>
                <c:pt idx="6">
                  <c:v>400</c:v>
                </c:pt>
                <c:pt idx="7">
                  <c:v>500</c:v>
                </c:pt>
                <c:pt idx="8">
                  <c:v>630</c:v>
                </c:pt>
                <c:pt idx="9">
                  <c:v>800</c:v>
                </c:pt>
                <c:pt idx="10">
                  <c:v>1000</c:v>
                </c:pt>
                <c:pt idx="11">
                  <c:v>1250</c:v>
                </c:pt>
                <c:pt idx="12">
                  <c:v>1600</c:v>
                </c:pt>
                <c:pt idx="13">
                  <c:v>2000</c:v>
                </c:pt>
                <c:pt idx="14">
                  <c:v>2500</c:v>
                </c:pt>
                <c:pt idx="15">
                  <c:v>3150</c:v>
                </c:pt>
                <c:pt idx="16">
                  <c:v>4000</c:v>
                </c:pt>
                <c:pt idx="17">
                  <c:v>5000</c:v>
                </c:pt>
                <c:pt idx="18">
                  <c:v>6300</c:v>
                </c:pt>
                <c:pt idx="19">
                  <c:v>8000</c:v>
                </c:pt>
                <c:pt idx="20">
                  <c:v>10000</c:v>
                </c:pt>
              </c:numCache>
            </c:numRef>
          </c:xVal>
          <c:yVal>
            <c:numRef>
              <c:f>Sheet2!$D$50:$X$50</c:f>
              <c:numCache>
                <c:formatCode>0.0</c:formatCode>
                <c:ptCount val="21"/>
                <c:pt idx="0">
                  <c:v>39.018607521057099</c:v>
                </c:pt>
                <c:pt idx="1">
                  <c:v>39.774098777771016</c:v>
                </c:pt>
                <c:pt idx="2">
                  <c:v>40.917507934570331</c:v>
                </c:pt>
                <c:pt idx="3">
                  <c:v>38.927195167541498</c:v>
                </c:pt>
                <c:pt idx="4">
                  <c:v>37.467729377746558</c:v>
                </c:pt>
                <c:pt idx="5">
                  <c:v>36.184736251831062</c:v>
                </c:pt>
                <c:pt idx="6">
                  <c:v>39.429261398315454</c:v>
                </c:pt>
                <c:pt idx="7">
                  <c:v>38.318247413635227</c:v>
                </c:pt>
                <c:pt idx="8">
                  <c:v>34.306450843811035</c:v>
                </c:pt>
                <c:pt idx="9">
                  <c:v>35.483103942871111</c:v>
                </c:pt>
                <c:pt idx="10">
                  <c:v>37.593646430969251</c:v>
                </c:pt>
                <c:pt idx="11">
                  <c:v>44.275339889526364</c:v>
                </c:pt>
                <c:pt idx="12">
                  <c:v>50.092835426330566</c:v>
                </c:pt>
                <c:pt idx="13">
                  <c:v>52.333784484863244</c:v>
                </c:pt>
                <c:pt idx="14">
                  <c:v>53.988132095336923</c:v>
                </c:pt>
                <c:pt idx="15">
                  <c:v>55.917971229553075</c:v>
                </c:pt>
                <c:pt idx="16">
                  <c:v>54.085133552551127</c:v>
                </c:pt>
                <c:pt idx="17">
                  <c:v>54.480151939392044</c:v>
                </c:pt>
                <c:pt idx="18">
                  <c:v>53.782212257385268</c:v>
                </c:pt>
                <c:pt idx="19">
                  <c:v>50.76765384674075</c:v>
                </c:pt>
                <c:pt idx="20">
                  <c:v>50.626243591308572</c:v>
                </c:pt>
              </c:numCache>
            </c:numRef>
          </c:yVal>
          <c:smooth val="0"/>
          <c:extLst>
            <c:ext xmlns:c16="http://schemas.microsoft.com/office/drawing/2014/chart" uri="{C3380CC4-5D6E-409C-BE32-E72D297353CC}">
              <c16:uniqueId val="{00000007-454A-4239-8115-0C96088B9188}"/>
            </c:ext>
          </c:extLst>
        </c:ser>
        <c:ser>
          <c:idx val="8"/>
          <c:order val="8"/>
          <c:tx>
            <c:strRef>
              <c:f>Sheet2!$C$54</c:f>
              <c:strCache>
                <c:ptCount val="1"/>
                <c:pt idx="0">
                  <c:v>Longer &amp; Deeper (Nov 2018)</c:v>
                </c:pt>
              </c:strCache>
            </c:strRef>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numRef>
              <c:f>Sheet2!$D$55:$X$55</c:f>
              <c:numCache>
                <c:formatCode>General</c:formatCode>
                <c:ptCount val="21"/>
                <c:pt idx="0">
                  <c:v>100</c:v>
                </c:pt>
                <c:pt idx="1">
                  <c:v>125</c:v>
                </c:pt>
                <c:pt idx="2">
                  <c:v>160</c:v>
                </c:pt>
                <c:pt idx="3">
                  <c:v>200</c:v>
                </c:pt>
                <c:pt idx="4">
                  <c:v>250</c:v>
                </c:pt>
                <c:pt idx="5">
                  <c:v>315</c:v>
                </c:pt>
                <c:pt idx="6">
                  <c:v>400</c:v>
                </c:pt>
                <c:pt idx="7">
                  <c:v>500</c:v>
                </c:pt>
                <c:pt idx="8">
                  <c:v>630</c:v>
                </c:pt>
                <c:pt idx="9">
                  <c:v>800</c:v>
                </c:pt>
                <c:pt idx="10">
                  <c:v>1000</c:v>
                </c:pt>
                <c:pt idx="11">
                  <c:v>1250</c:v>
                </c:pt>
                <c:pt idx="12">
                  <c:v>1600</c:v>
                </c:pt>
                <c:pt idx="13">
                  <c:v>2000</c:v>
                </c:pt>
                <c:pt idx="14">
                  <c:v>2500</c:v>
                </c:pt>
                <c:pt idx="15">
                  <c:v>3150</c:v>
                </c:pt>
                <c:pt idx="16">
                  <c:v>4000</c:v>
                </c:pt>
                <c:pt idx="17">
                  <c:v>5000</c:v>
                </c:pt>
                <c:pt idx="18">
                  <c:v>6300</c:v>
                </c:pt>
                <c:pt idx="19">
                  <c:v>8000</c:v>
                </c:pt>
                <c:pt idx="20">
                  <c:v>10000</c:v>
                </c:pt>
              </c:numCache>
            </c:numRef>
          </c:xVal>
          <c:yVal>
            <c:numRef>
              <c:f>Sheet2!$D$56:$X$56</c:f>
              <c:numCache>
                <c:formatCode>0.0</c:formatCode>
                <c:ptCount val="21"/>
                <c:pt idx="0">
                  <c:v>38.11320152282714</c:v>
                </c:pt>
                <c:pt idx="1">
                  <c:v>39.195410346984893</c:v>
                </c:pt>
                <c:pt idx="2">
                  <c:v>39.910472488403336</c:v>
                </c:pt>
                <c:pt idx="3">
                  <c:v>38.536781311035142</c:v>
                </c:pt>
                <c:pt idx="4">
                  <c:v>35.897725868225123</c:v>
                </c:pt>
                <c:pt idx="5">
                  <c:v>35.95351581573486</c:v>
                </c:pt>
                <c:pt idx="6">
                  <c:v>38.344063758850091</c:v>
                </c:pt>
                <c:pt idx="7">
                  <c:v>35.89767684936524</c:v>
                </c:pt>
                <c:pt idx="8">
                  <c:v>33.19252357482911</c:v>
                </c:pt>
                <c:pt idx="9">
                  <c:v>36.811319541931155</c:v>
                </c:pt>
                <c:pt idx="10">
                  <c:v>38.644859313964851</c:v>
                </c:pt>
                <c:pt idx="11">
                  <c:v>42.966938209533708</c:v>
                </c:pt>
                <c:pt idx="12">
                  <c:v>47.203146553039524</c:v>
                </c:pt>
                <c:pt idx="13">
                  <c:v>52.985845565795913</c:v>
                </c:pt>
                <c:pt idx="14">
                  <c:v>58.307089805602935</c:v>
                </c:pt>
                <c:pt idx="15">
                  <c:v>58.022398948669625</c:v>
                </c:pt>
                <c:pt idx="16">
                  <c:v>53.350537490844665</c:v>
                </c:pt>
                <c:pt idx="17">
                  <c:v>54.038578987121724</c:v>
                </c:pt>
                <c:pt idx="18">
                  <c:v>53.654496955871572</c:v>
                </c:pt>
                <c:pt idx="19">
                  <c:v>44.324867248535192</c:v>
                </c:pt>
                <c:pt idx="20">
                  <c:v>51.103309440612776</c:v>
                </c:pt>
              </c:numCache>
            </c:numRef>
          </c:yVal>
          <c:smooth val="0"/>
          <c:extLst>
            <c:ext xmlns:c16="http://schemas.microsoft.com/office/drawing/2014/chart" uri="{C3380CC4-5D6E-409C-BE32-E72D297353CC}">
              <c16:uniqueId val="{00000008-454A-4239-8115-0C96088B9188}"/>
            </c:ext>
          </c:extLst>
        </c:ser>
        <c:ser>
          <c:idx val="9"/>
          <c:order val="9"/>
          <c:tx>
            <c:strRef>
              <c:f>Sheet2!$C$60</c:f>
              <c:strCache>
                <c:ptCount val="1"/>
                <c:pt idx="0">
                  <c:v>Tapered (Nov 2018)</c:v>
                </c:pt>
              </c:strCache>
            </c:strRef>
          </c:tx>
          <c:spPr>
            <a:ln w="19050"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xVal>
            <c:numRef>
              <c:f>Sheet2!$D$61:$X$61</c:f>
              <c:numCache>
                <c:formatCode>General</c:formatCode>
                <c:ptCount val="21"/>
                <c:pt idx="0">
                  <c:v>100</c:v>
                </c:pt>
                <c:pt idx="1">
                  <c:v>125</c:v>
                </c:pt>
                <c:pt idx="2">
                  <c:v>160</c:v>
                </c:pt>
                <c:pt idx="3">
                  <c:v>200</c:v>
                </c:pt>
                <c:pt idx="4">
                  <c:v>250</c:v>
                </c:pt>
                <c:pt idx="5">
                  <c:v>315</c:v>
                </c:pt>
                <c:pt idx="6">
                  <c:v>400</c:v>
                </c:pt>
                <c:pt idx="7">
                  <c:v>500</c:v>
                </c:pt>
                <c:pt idx="8">
                  <c:v>630</c:v>
                </c:pt>
                <c:pt idx="9">
                  <c:v>800</c:v>
                </c:pt>
                <c:pt idx="10">
                  <c:v>1000</c:v>
                </c:pt>
                <c:pt idx="11">
                  <c:v>1250</c:v>
                </c:pt>
                <c:pt idx="12">
                  <c:v>1600</c:v>
                </c:pt>
                <c:pt idx="13">
                  <c:v>2000</c:v>
                </c:pt>
                <c:pt idx="14">
                  <c:v>2500</c:v>
                </c:pt>
                <c:pt idx="15">
                  <c:v>3150</c:v>
                </c:pt>
                <c:pt idx="16">
                  <c:v>4000</c:v>
                </c:pt>
                <c:pt idx="17">
                  <c:v>5000</c:v>
                </c:pt>
                <c:pt idx="18">
                  <c:v>6300</c:v>
                </c:pt>
                <c:pt idx="19">
                  <c:v>8000</c:v>
                </c:pt>
                <c:pt idx="20">
                  <c:v>10000</c:v>
                </c:pt>
              </c:numCache>
            </c:numRef>
          </c:xVal>
          <c:yVal>
            <c:numRef>
              <c:f>Sheet2!$D$62:$X$62</c:f>
              <c:numCache>
                <c:formatCode>0.0</c:formatCode>
                <c:ptCount val="21"/>
                <c:pt idx="0">
                  <c:v>38.833706665039074</c:v>
                </c:pt>
                <c:pt idx="1">
                  <c:v>40.548868560791007</c:v>
                </c:pt>
                <c:pt idx="2">
                  <c:v>40.727345275878939</c:v>
                </c:pt>
                <c:pt idx="3">
                  <c:v>39.152700042724618</c:v>
                </c:pt>
                <c:pt idx="4">
                  <c:v>37.224067878723154</c:v>
                </c:pt>
                <c:pt idx="5">
                  <c:v>36.533855438232422</c:v>
                </c:pt>
                <c:pt idx="6">
                  <c:v>39.207507896423351</c:v>
                </c:pt>
                <c:pt idx="7">
                  <c:v>37.175057411193855</c:v>
                </c:pt>
                <c:pt idx="8">
                  <c:v>34.567321777343743</c:v>
                </c:pt>
                <c:pt idx="9">
                  <c:v>35.856674003601057</c:v>
                </c:pt>
                <c:pt idx="10">
                  <c:v>38.265735054016119</c:v>
                </c:pt>
                <c:pt idx="11">
                  <c:v>44.058164405822758</c:v>
                </c:pt>
                <c:pt idx="12">
                  <c:v>50.166328811645499</c:v>
                </c:pt>
                <c:pt idx="13">
                  <c:v>53.543370056152334</c:v>
                </c:pt>
                <c:pt idx="14">
                  <c:v>54.592377090454129</c:v>
                </c:pt>
                <c:pt idx="15">
                  <c:v>54.584912490844715</c:v>
                </c:pt>
                <c:pt idx="16">
                  <c:v>50.768278694152819</c:v>
                </c:pt>
                <c:pt idx="17">
                  <c:v>52.907305717468276</c:v>
                </c:pt>
                <c:pt idx="18">
                  <c:v>53.243583869934071</c:v>
                </c:pt>
                <c:pt idx="19">
                  <c:v>49.322199630737302</c:v>
                </c:pt>
                <c:pt idx="20">
                  <c:v>50.579524612426759</c:v>
                </c:pt>
              </c:numCache>
            </c:numRef>
          </c:yVal>
          <c:smooth val="0"/>
          <c:extLst>
            <c:ext xmlns:c16="http://schemas.microsoft.com/office/drawing/2014/chart" uri="{C3380CC4-5D6E-409C-BE32-E72D297353CC}">
              <c16:uniqueId val="{00000009-454A-4239-8115-0C96088B9188}"/>
            </c:ext>
          </c:extLst>
        </c:ser>
        <c:ser>
          <c:idx val="10"/>
          <c:order val="10"/>
          <c:tx>
            <c:strRef>
              <c:f>Sheet2!$C$66</c:f>
              <c:strCache>
                <c:ptCount val="1"/>
                <c:pt idx="0">
                  <c:v>Westone Custom (Nov 2018)</c:v>
                </c:pt>
              </c:strCache>
            </c:strRef>
          </c:tx>
          <c:spPr>
            <a:ln w="19050"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xVal>
            <c:numRef>
              <c:f>Sheet2!$D$67:$X$67</c:f>
              <c:numCache>
                <c:formatCode>General</c:formatCode>
                <c:ptCount val="21"/>
                <c:pt idx="0">
                  <c:v>100</c:v>
                </c:pt>
                <c:pt idx="1">
                  <c:v>125</c:v>
                </c:pt>
                <c:pt idx="2">
                  <c:v>160</c:v>
                </c:pt>
                <c:pt idx="3">
                  <c:v>200</c:v>
                </c:pt>
                <c:pt idx="4">
                  <c:v>250</c:v>
                </c:pt>
                <c:pt idx="5">
                  <c:v>315</c:v>
                </c:pt>
                <c:pt idx="6">
                  <c:v>400</c:v>
                </c:pt>
                <c:pt idx="7">
                  <c:v>500</c:v>
                </c:pt>
                <c:pt idx="8">
                  <c:v>630</c:v>
                </c:pt>
                <c:pt idx="9">
                  <c:v>800</c:v>
                </c:pt>
                <c:pt idx="10">
                  <c:v>1000</c:v>
                </c:pt>
                <c:pt idx="11">
                  <c:v>1250</c:v>
                </c:pt>
                <c:pt idx="12">
                  <c:v>1600</c:v>
                </c:pt>
                <c:pt idx="13">
                  <c:v>2000</c:v>
                </c:pt>
                <c:pt idx="14">
                  <c:v>2500</c:v>
                </c:pt>
                <c:pt idx="15">
                  <c:v>3150</c:v>
                </c:pt>
                <c:pt idx="16">
                  <c:v>4000</c:v>
                </c:pt>
                <c:pt idx="17">
                  <c:v>5000</c:v>
                </c:pt>
                <c:pt idx="18">
                  <c:v>6300</c:v>
                </c:pt>
                <c:pt idx="19">
                  <c:v>8000</c:v>
                </c:pt>
                <c:pt idx="20">
                  <c:v>10000</c:v>
                </c:pt>
              </c:numCache>
            </c:numRef>
          </c:xVal>
          <c:yVal>
            <c:numRef>
              <c:f>Sheet2!$D$68:$X$68</c:f>
              <c:numCache>
                <c:formatCode>0.0</c:formatCode>
                <c:ptCount val="21"/>
                <c:pt idx="0">
                  <c:v>11.950487136840831</c:v>
                </c:pt>
                <c:pt idx="1">
                  <c:v>13.191917800903303</c:v>
                </c:pt>
                <c:pt idx="2">
                  <c:v>13.478047561645507</c:v>
                </c:pt>
                <c:pt idx="3">
                  <c:v>13.625419235229508</c:v>
                </c:pt>
                <c:pt idx="4">
                  <c:v>12.990321731567372</c:v>
                </c:pt>
                <c:pt idx="5">
                  <c:v>15.319857788085933</c:v>
                </c:pt>
                <c:pt idx="6">
                  <c:v>17.098757553100583</c:v>
                </c:pt>
                <c:pt idx="7">
                  <c:v>18.1541660308838</c:v>
                </c:pt>
                <c:pt idx="8">
                  <c:v>18.563994598388639</c:v>
                </c:pt>
                <c:pt idx="9">
                  <c:v>20.701655960083031</c:v>
                </c:pt>
                <c:pt idx="10">
                  <c:v>21.456294250488252</c:v>
                </c:pt>
                <c:pt idx="11">
                  <c:v>25.337282562255858</c:v>
                </c:pt>
                <c:pt idx="12">
                  <c:v>27.583426475524885</c:v>
                </c:pt>
                <c:pt idx="13">
                  <c:v>34.737017822265571</c:v>
                </c:pt>
                <c:pt idx="14">
                  <c:v>36.483125495910599</c:v>
                </c:pt>
                <c:pt idx="15">
                  <c:v>32.784642410278444</c:v>
                </c:pt>
                <c:pt idx="16">
                  <c:v>30.962796783447189</c:v>
                </c:pt>
                <c:pt idx="17">
                  <c:v>33.49318141937249</c:v>
                </c:pt>
                <c:pt idx="18">
                  <c:v>42.266030502319516</c:v>
                </c:pt>
                <c:pt idx="19">
                  <c:v>42.482773590087859</c:v>
                </c:pt>
                <c:pt idx="20">
                  <c:v>38.270056343078608</c:v>
                </c:pt>
              </c:numCache>
            </c:numRef>
          </c:yVal>
          <c:smooth val="0"/>
          <c:extLst>
            <c:ext xmlns:c16="http://schemas.microsoft.com/office/drawing/2014/chart" uri="{C3380CC4-5D6E-409C-BE32-E72D297353CC}">
              <c16:uniqueId val="{0000000A-454A-4239-8115-0C96088B9188}"/>
            </c:ext>
          </c:extLst>
        </c:ser>
        <c:ser>
          <c:idx val="11"/>
          <c:order val="11"/>
          <c:tx>
            <c:strRef>
              <c:f>Sheet2!$C$72</c:f>
              <c:strCache>
                <c:ptCount val="1"/>
                <c:pt idx="0">
                  <c:v>Westone Custom (2016)</c:v>
                </c:pt>
              </c:strCache>
            </c:strRef>
          </c:tx>
          <c:spPr>
            <a:ln w="1905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xVal>
            <c:numRef>
              <c:f>Sheet2!$D$73:$X$73</c:f>
              <c:numCache>
                <c:formatCode>General</c:formatCode>
                <c:ptCount val="21"/>
                <c:pt idx="0">
                  <c:v>100</c:v>
                </c:pt>
                <c:pt idx="1">
                  <c:v>125</c:v>
                </c:pt>
                <c:pt idx="2">
                  <c:v>160</c:v>
                </c:pt>
                <c:pt idx="3">
                  <c:v>200</c:v>
                </c:pt>
                <c:pt idx="4">
                  <c:v>250</c:v>
                </c:pt>
                <c:pt idx="5">
                  <c:v>315</c:v>
                </c:pt>
                <c:pt idx="6">
                  <c:v>400</c:v>
                </c:pt>
                <c:pt idx="7">
                  <c:v>500</c:v>
                </c:pt>
                <c:pt idx="8">
                  <c:v>630</c:v>
                </c:pt>
                <c:pt idx="9">
                  <c:v>800</c:v>
                </c:pt>
                <c:pt idx="10">
                  <c:v>1000</c:v>
                </c:pt>
                <c:pt idx="11">
                  <c:v>1250</c:v>
                </c:pt>
                <c:pt idx="12">
                  <c:v>1600</c:v>
                </c:pt>
                <c:pt idx="13">
                  <c:v>2000</c:v>
                </c:pt>
                <c:pt idx="14">
                  <c:v>2500</c:v>
                </c:pt>
                <c:pt idx="15">
                  <c:v>3150</c:v>
                </c:pt>
                <c:pt idx="16">
                  <c:v>4000</c:v>
                </c:pt>
                <c:pt idx="17">
                  <c:v>5000</c:v>
                </c:pt>
                <c:pt idx="18">
                  <c:v>6300</c:v>
                </c:pt>
                <c:pt idx="19">
                  <c:v>8000</c:v>
                </c:pt>
                <c:pt idx="20">
                  <c:v>10000</c:v>
                </c:pt>
              </c:numCache>
            </c:numRef>
          </c:xVal>
          <c:yVal>
            <c:numRef>
              <c:f>Sheet2!$D$74:$X$74</c:f>
              <c:numCache>
                <c:formatCode>0.0</c:formatCode>
                <c:ptCount val="21"/>
                <c:pt idx="0">
                  <c:v>36.985143208997457</c:v>
                </c:pt>
                <c:pt idx="1">
                  <c:v>33.099478375891991</c:v>
                </c:pt>
                <c:pt idx="2">
                  <c:v>37.492718125622559</c:v>
                </c:pt>
                <c:pt idx="3">
                  <c:v>36.603008239234811</c:v>
                </c:pt>
                <c:pt idx="4">
                  <c:v>31.072594604881623</c:v>
                </c:pt>
                <c:pt idx="5">
                  <c:v>33.702069933865438</c:v>
                </c:pt>
                <c:pt idx="6">
                  <c:v>32.812916990987297</c:v>
                </c:pt>
                <c:pt idx="7">
                  <c:v>30.959463709520531</c:v>
                </c:pt>
                <c:pt idx="8">
                  <c:v>34.069787737663894</c:v>
                </c:pt>
                <c:pt idx="9">
                  <c:v>37.000951344163681</c:v>
                </c:pt>
                <c:pt idx="10">
                  <c:v>37.4558107956653</c:v>
                </c:pt>
                <c:pt idx="11">
                  <c:v>35.537356381335833</c:v>
                </c:pt>
                <c:pt idx="12">
                  <c:v>35.873858927555041</c:v>
                </c:pt>
                <c:pt idx="13">
                  <c:v>40.029012996043924</c:v>
                </c:pt>
                <c:pt idx="14">
                  <c:v>43.921174544723307</c:v>
                </c:pt>
                <c:pt idx="15">
                  <c:v>40.831733032037477</c:v>
                </c:pt>
                <c:pt idx="16">
                  <c:v>42.42946088666276</c:v>
                </c:pt>
                <c:pt idx="17">
                  <c:v>50.128313404611788</c:v>
                </c:pt>
                <c:pt idx="18">
                  <c:v>54.997936557020431</c:v>
                </c:pt>
                <c:pt idx="19">
                  <c:v>47.784279857017872</c:v>
                </c:pt>
                <c:pt idx="20">
                  <c:v>44.617573890721452</c:v>
                </c:pt>
              </c:numCache>
            </c:numRef>
          </c:yVal>
          <c:smooth val="0"/>
          <c:extLst>
            <c:ext xmlns:c16="http://schemas.microsoft.com/office/drawing/2014/chart" uri="{C3380CC4-5D6E-409C-BE32-E72D297353CC}">
              <c16:uniqueId val="{0000000B-454A-4239-8115-0C96088B9188}"/>
            </c:ext>
          </c:extLst>
        </c:ser>
        <c:dLbls>
          <c:showLegendKey val="0"/>
          <c:showVal val="0"/>
          <c:showCatName val="0"/>
          <c:showSerName val="0"/>
          <c:showPercent val="0"/>
          <c:showBubbleSize val="0"/>
        </c:dLbls>
        <c:axId val="47839872"/>
        <c:axId val="48251648"/>
      </c:scatterChart>
      <c:valAx>
        <c:axId val="47839872"/>
        <c:scaling>
          <c:logBase val="10"/>
          <c:orientation val="minMax"/>
          <c:min val="100"/>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a:pPr>
                <a:r>
                  <a:rPr lang="en-US"/>
                  <a:t>Frequency (Hz)</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48251648"/>
        <c:crosses val="autoZero"/>
        <c:crossBetween val="midCat"/>
      </c:valAx>
      <c:valAx>
        <c:axId val="48251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Insertion Loss (dB)</a:t>
                </a:r>
              </a:p>
            </c:rich>
          </c:tx>
          <c:layout/>
          <c:overlay val="0"/>
          <c:spPr>
            <a:noFill/>
            <a:ln>
              <a:noFill/>
            </a:ln>
            <a:effectLst/>
          </c:spPr>
        </c:title>
        <c:numFmt formatCode="0.0" sourceLinked="1"/>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47839872"/>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492988" y="8953192"/>
            <a:ext cx="461283" cy="278859"/>
          </a:xfrm>
          <a:prstGeom prst="rect">
            <a:avLst/>
          </a:prstGeom>
          <a:noFill/>
          <a:ln w="12700">
            <a:noFill/>
            <a:miter lim="800000"/>
            <a:headEnd/>
            <a:tailEnd/>
          </a:ln>
          <a:effectLst/>
        </p:spPr>
        <p:txBody>
          <a:bodyPr lIns="91936" tIns="45967" rIns="91936" bIns="45967">
            <a:spAutoFit/>
          </a:bodyPr>
          <a:lstStyle/>
          <a:p>
            <a:pPr algn="ctr" defTabSz="918759" eaLnBrk="0" hangingPunct="0">
              <a:spcBef>
                <a:spcPct val="50000"/>
              </a:spcBef>
              <a:defRPr/>
            </a:pPr>
            <a:fld id="{8B18970B-E479-4D8A-81AA-1C5F8236C0FE}" type="slidenum">
              <a:rPr lang="en-US" sz="1200" b="0">
                <a:solidFill>
                  <a:schemeClr val="tx1"/>
                </a:solidFill>
                <a:ea typeface="+mn-ea"/>
              </a:rPr>
              <a:pPr algn="ctr" defTabSz="918759" eaLnBrk="0" hangingPunct="0">
                <a:spcBef>
                  <a:spcPct val="50000"/>
                </a:spcBef>
                <a:defRPr/>
              </a:pPr>
              <a:t>‹#›</a:t>
            </a:fld>
            <a:endParaRPr lang="en-US" sz="1200" b="0" dirty="0">
              <a:solidFill>
                <a:schemeClr val="tx1"/>
              </a:solidFill>
              <a:ea typeface="+mn-ea"/>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7058" y="4271685"/>
            <a:ext cx="5148985" cy="4340512"/>
          </a:xfrm>
          <a:prstGeom prst="rect">
            <a:avLst/>
          </a:prstGeom>
          <a:noFill/>
          <a:ln w="12700">
            <a:noFill/>
            <a:miter lim="800000"/>
            <a:headEnd/>
            <a:tailEnd/>
          </a:ln>
          <a:effectLst/>
        </p:spPr>
        <p:txBody>
          <a:bodyPr vert="horz" wrap="square" lIns="93302" tIns="45832" rIns="93302" bIns="45832"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2707" name="Rectangle 3"/>
          <p:cNvSpPr>
            <a:spLocks noGrp="1" noRot="1" noChangeAspect="1" noChangeArrowheads="1" noTextEdit="1"/>
          </p:cNvSpPr>
          <p:nvPr>
            <p:ph type="sldImg" idx="2"/>
          </p:nvPr>
        </p:nvSpPr>
        <p:spPr bwMode="auto">
          <a:xfrm>
            <a:off x="1179513" y="490538"/>
            <a:ext cx="4664075" cy="3498850"/>
          </a:xfrm>
          <a:prstGeom prst="rect">
            <a:avLst/>
          </a:prstGeom>
          <a:noFill/>
          <a:ln w="12700">
            <a:solidFill>
              <a:schemeClr val="tx1"/>
            </a:solidFill>
            <a:miter lim="800000"/>
            <a:headEnd/>
            <a:tailEnd/>
          </a:ln>
        </p:spPr>
      </p:sp>
      <p:sp>
        <p:nvSpPr>
          <p:cNvPr id="2052" name="Text Box 4"/>
          <p:cNvSpPr txBox="1">
            <a:spLocks noChangeArrowheads="1"/>
          </p:cNvSpPr>
          <p:nvPr/>
        </p:nvSpPr>
        <p:spPr bwMode="auto">
          <a:xfrm>
            <a:off x="6492988" y="8953192"/>
            <a:ext cx="461283" cy="278859"/>
          </a:xfrm>
          <a:prstGeom prst="rect">
            <a:avLst/>
          </a:prstGeom>
          <a:noFill/>
          <a:ln w="12700">
            <a:noFill/>
            <a:miter lim="800000"/>
            <a:headEnd/>
            <a:tailEnd/>
          </a:ln>
          <a:effectLst/>
        </p:spPr>
        <p:txBody>
          <a:bodyPr lIns="91936" tIns="45967" rIns="91936" bIns="45967">
            <a:spAutoFit/>
          </a:bodyPr>
          <a:lstStyle/>
          <a:p>
            <a:pPr algn="ctr" defTabSz="918759" eaLnBrk="0" hangingPunct="0">
              <a:spcBef>
                <a:spcPct val="50000"/>
              </a:spcBef>
              <a:defRPr/>
            </a:pPr>
            <a:fld id="{06CF54E3-2E5F-46E2-9A99-9B21DDE955E8}" type="slidenum">
              <a:rPr lang="en-US" sz="1200" b="0">
                <a:solidFill>
                  <a:schemeClr val="tx1"/>
                </a:solidFill>
                <a:ea typeface="+mn-ea"/>
              </a:rPr>
              <a:pPr algn="ctr" defTabSz="918759" eaLnBrk="0" hangingPunct="0">
                <a:spcBef>
                  <a:spcPct val="50000"/>
                </a:spcBef>
                <a:defRPr/>
              </a:pPr>
              <a:t>‹#›</a:t>
            </a:fld>
            <a:endParaRPr lang="en-US" sz="1200" b="0" dirty="0">
              <a:solidFill>
                <a:schemeClr val="tx1"/>
              </a:solidFill>
              <a:ea typeface="+mn-ea"/>
            </a:endParaRPr>
          </a:p>
        </p:txBody>
      </p:sp>
      <p:sp>
        <p:nvSpPr>
          <p:cNvPr id="6" name="Rectangle 2"/>
          <p:cNvSpPr>
            <a:spLocks noChangeArrowheads="1"/>
          </p:cNvSpPr>
          <p:nvPr/>
        </p:nvSpPr>
        <p:spPr bwMode="gray">
          <a:xfrm>
            <a:off x="52579" y="8802267"/>
            <a:ext cx="1977212" cy="408073"/>
          </a:xfrm>
          <a:prstGeom prst="rect">
            <a:avLst/>
          </a:prstGeom>
          <a:noFill/>
          <a:ln w="12700">
            <a:noFill/>
            <a:miter lim="800000"/>
            <a:headEnd/>
            <a:tailEnd/>
          </a:ln>
          <a:effectLst/>
        </p:spPr>
        <p:txBody>
          <a:bodyPr lIns="91766" tIns="45883" rIns="91766" bIns="45883">
            <a:spAutoFit/>
          </a:bodyPr>
          <a:lstStyle/>
          <a:p>
            <a:pPr algn="l">
              <a:lnSpc>
                <a:spcPct val="75000"/>
              </a:lnSpc>
              <a:spcBef>
                <a:spcPct val="15000"/>
              </a:spcBef>
            </a:pPr>
            <a:r>
              <a:rPr lang="en-US" sz="800" b="0" dirty="0">
                <a:solidFill>
                  <a:schemeClr val="tx1"/>
                </a:solidFill>
                <a:latin typeface="+mn-lt"/>
              </a:rPr>
              <a:t>SOURCE: </a:t>
            </a:r>
          </a:p>
          <a:p>
            <a:pPr algn="l">
              <a:lnSpc>
                <a:spcPct val="75000"/>
              </a:lnSpc>
              <a:spcBef>
                <a:spcPct val="15000"/>
              </a:spcBef>
            </a:pPr>
            <a:r>
              <a:rPr lang="en-US" sz="800" b="0" dirty="0">
                <a:solidFill>
                  <a:schemeClr val="tx1"/>
                </a:solidFill>
                <a:latin typeface="+mn-lt"/>
              </a:rPr>
              <a:t>POC: NAME; PH#</a:t>
            </a:r>
          </a:p>
          <a:p>
            <a:pPr algn="l">
              <a:lnSpc>
                <a:spcPct val="75000"/>
              </a:lnSpc>
              <a:spcBef>
                <a:spcPct val="15000"/>
              </a:spcBef>
            </a:pPr>
            <a:r>
              <a:rPr lang="en-US" sz="800" b="0" dirty="0">
                <a:solidFill>
                  <a:schemeClr val="tx1"/>
                </a:solidFill>
                <a:latin typeface="+mn-lt"/>
              </a:rPr>
              <a:t>SLIDE TYPE: TITLE</a:t>
            </a:r>
          </a:p>
        </p:txBody>
      </p:sp>
    </p:spTree>
  </p:cSld>
  <p:clrMap bg1="lt1" tx1="dk1" bg2="lt2" tx2="dk2" accent1="accent1" accent2="accent2" accent3="accent3" accent4="accent4" accent5="accent5" accent6="accent6" hlink="hlink" folHlink="folHlink"/>
  <p:notesStyle>
    <a:lvl1pPr marL="225425" indent="-225425" algn="l" rtl="0" eaLnBrk="0" fontAlgn="base" hangingPunct="0">
      <a:spcBef>
        <a:spcPct val="30000"/>
      </a:spcBef>
      <a:spcAft>
        <a:spcPct val="0"/>
      </a:spcAft>
      <a:buChar char="•"/>
      <a:defRPr sz="1400" b="0" kern="1200">
        <a:solidFill>
          <a:schemeClr val="tx1"/>
        </a:solidFill>
        <a:latin typeface="+mn-lt"/>
        <a:ea typeface="+mn-ea"/>
        <a:cs typeface="Arial" charset="0"/>
      </a:defRPr>
    </a:lvl1pPr>
    <a:lvl2pPr marL="569913" indent="-169863" algn="l" rtl="0" eaLnBrk="0" fontAlgn="base" hangingPunct="0">
      <a:spcBef>
        <a:spcPct val="30000"/>
      </a:spcBef>
      <a:spcAft>
        <a:spcPct val="0"/>
      </a:spcAft>
      <a:buFont typeface="Arial" charset="0"/>
      <a:buChar char="–"/>
      <a:defRPr sz="1200" b="0" kern="1200">
        <a:solidFill>
          <a:schemeClr val="tx1"/>
        </a:solidFill>
        <a:latin typeface="+mn-lt"/>
        <a:ea typeface="+mn-ea"/>
        <a:cs typeface="Arial" charset="0"/>
      </a:defRPr>
    </a:lvl2pPr>
    <a:lvl3pPr marL="914400" indent="-230188" algn="l" rtl="0" eaLnBrk="0" fontAlgn="base" hangingPunct="0">
      <a:spcBef>
        <a:spcPct val="30000"/>
      </a:spcBef>
      <a:spcAft>
        <a:spcPct val="0"/>
      </a:spcAft>
      <a:buChar char="•"/>
      <a:defRPr sz="1200" b="0" kern="1200">
        <a:solidFill>
          <a:schemeClr val="tx1"/>
        </a:solidFill>
        <a:latin typeface="+mn-lt"/>
        <a:ea typeface="+mn-ea"/>
        <a:cs typeface="Arial" charset="0"/>
      </a:defRPr>
    </a:lvl3pPr>
    <a:lvl4pPr marL="1258888" indent="-230188" algn="l" rtl="0" eaLnBrk="0" fontAlgn="base" hangingPunct="0">
      <a:spcBef>
        <a:spcPct val="30000"/>
      </a:spcBef>
      <a:spcAft>
        <a:spcPct val="0"/>
      </a:spcAft>
      <a:buFont typeface="Arial" charset="0"/>
      <a:buChar char="–"/>
      <a:defRPr sz="1200" b="0" kern="1200">
        <a:solidFill>
          <a:schemeClr val="tx1"/>
        </a:solidFill>
        <a:latin typeface="+mn-lt"/>
        <a:ea typeface="+mn-ea"/>
        <a:cs typeface="Arial" charset="0"/>
      </a:defRPr>
    </a:lvl4pPr>
    <a:lvl5pPr marL="1603375" indent="-230188" algn="l" rtl="0" eaLnBrk="0" fontAlgn="base" hangingPunct="0">
      <a:spcBef>
        <a:spcPct val="30000"/>
      </a:spcBef>
      <a:spcAft>
        <a:spcPct val="0"/>
      </a:spcAft>
      <a:buChar char="•"/>
      <a:defRPr sz="1200" b="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42851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9533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EB1E4C-0BD7-4CCD-A02D-3B311FE839D3}"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897594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42D63-72BB-4DFB-8142-107C374F9849}" type="slidenum">
              <a:rPr lang="en-US" smtClean="0"/>
              <a:pPr/>
              <a:t>18</a:t>
            </a:fld>
            <a:endParaRPr lang="en-US"/>
          </a:p>
        </p:txBody>
      </p:sp>
    </p:spTree>
    <p:extLst>
      <p:ext uri="{BB962C8B-B14F-4D97-AF65-F5344CB8AC3E}">
        <p14:creationId xmlns:p14="http://schemas.microsoft.com/office/powerpoint/2010/main" val="1526512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EFB77C-711D-4A95-8C5F-5B2C80527E2F}"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217005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9278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588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1916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7"/>
          <p:cNvSpPr>
            <a:spLocks noGrp="1" noChangeArrowheads="1"/>
          </p:cNvSpPr>
          <p:nvPr>
            <p:ph type="sldNum" sz="quarter" idx="5"/>
          </p:nvPr>
        </p:nvSpPr>
        <p:spPr>
          <a:xfrm>
            <a:off x="5265539" y="6659189"/>
            <a:ext cx="4028845" cy="3500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5" tIns="46097" rIns="92195" bIns="46097"/>
          <a:lstStyle>
            <a:lvl1pPr defTabSz="973167" eaLnBrk="0" hangingPunct="0">
              <a:defRPr sz="1400">
                <a:solidFill>
                  <a:schemeClr val="tx1"/>
                </a:solidFill>
                <a:latin typeface="Arial Narrow" pitchFamily="34" charset="0"/>
                <a:cs typeface="Arial" pitchFamily="34" charset="0"/>
              </a:defRPr>
            </a:lvl1pPr>
            <a:lvl2pPr marL="749082" indent="-288109" defTabSz="973167" eaLnBrk="0" hangingPunct="0">
              <a:defRPr sz="1400">
                <a:solidFill>
                  <a:schemeClr val="tx1"/>
                </a:solidFill>
                <a:latin typeface="Arial Narrow" pitchFamily="34" charset="0"/>
                <a:cs typeface="Arial" pitchFamily="34" charset="0"/>
              </a:defRPr>
            </a:lvl2pPr>
            <a:lvl3pPr marL="1152433" indent="-230486" defTabSz="973167" eaLnBrk="0" hangingPunct="0">
              <a:defRPr sz="1400">
                <a:solidFill>
                  <a:schemeClr val="tx1"/>
                </a:solidFill>
                <a:latin typeface="Arial Narrow" pitchFamily="34" charset="0"/>
                <a:cs typeface="Arial" pitchFamily="34" charset="0"/>
              </a:defRPr>
            </a:lvl3pPr>
            <a:lvl4pPr marL="1613408" indent="-230486" defTabSz="973167" eaLnBrk="0" hangingPunct="0">
              <a:defRPr sz="1400">
                <a:solidFill>
                  <a:schemeClr val="tx1"/>
                </a:solidFill>
                <a:latin typeface="Arial Narrow" pitchFamily="34" charset="0"/>
                <a:cs typeface="Arial" pitchFamily="34" charset="0"/>
              </a:defRPr>
            </a:lvl4pPr>
            <a:lvl5pPr marL="2074383" indent="-230486" defTabSz="973167" eaLnBrk="0" hangingPunct="0">
              <a:defRPr sz="1400">
                <a:solidFill>
                  <a:schemeClr val="tx1"/>
                </a:solidFill>
                <a:latin typeface="Arial Narrow" pitchFamily="34" charset="0"/>
                <a:cs typeface="Arial" pitchFamily="34" charset="0"/>
              </a:defRPr>
            </a:lvl5pPr>
            <a:lvl6pPr marL="2535357" indent="-230486" defTabSz="973167" eaLnBrk="0" fontAlgn="base" hangingPunct="0">
              <a:spcBef>
                <a:spcPct val="0"/>
              </a:spcBef>
              <a:spcAft>
                <a:spcPct val="0"/>
              </a:spcAft>
              <a:defRPr sz="1400">
                <a:solidFill>
                  <a:schemeClr val="tx1"/>
                </a:solidFill>
                <a:latin typeface="Arial Narrow" pitchFamily="34" charset="0"/>
                <a:cs typeface="Arial" pitchFamily="34" charset="0"/>
              </a:defRPr>
            </a:lvl6pPr>
            <a:lvl7pPr marL="2996332" indent="-230486" defTabSz="973167" eaLnBrk="0" fontAlgn="base" hangingPunct="0">
              <a:spcBef>
                <a:spcPct val="0"/>
              </a:spcBef>
              <a:spcAft>
                <a:spcPct val="0"/>
              </a:spcAft>
              <a:defRPr sz="1400">
                <a:solidFill>
                  <a:schemeClr val="tx1"/>
                </a:solidFill>
                <a:latin typeface="Arial Narrow" pitchFamily="34" charset="0"/>
                <a:cs typeface="Arial" pitchFamily="34" charset="0"/>
              </a:defRPr>
            </a:lvl7pPr>
            <a:lvl8pPr marL="3457304" indent="-230486" defTabSz="973167" eaLnBrk="0" fontAlgn="base" hangingPunct="0">
              <a:spcBef>
                <a:spcPct val="0"/>
              </a:spcBef>
              <a:spcAft>
                <a:spcPct val="0"/>
              </a:spcAft>
              <a:defRPr sz="1400">
                <a:solidFill>
                  <a:schemeClr val="tx1"/>
                </a:solidFill>
                <a:latin typeface="Arial Narrow" pitchFamily="34" charset="0"/>
                <a:cs typeface="Arial" pitchFamily="34" charset="0"/>
              </a:defRPr>
            </a:lvl8pPr>
            <a:lvl9pPr marL="3918278" indent="-230486" defTabSz="973167" eaLnBrk="0" fontAlgn="base" hangingPunct="0">
              <a:spcBef>
                <a:spcPct val="0"/>
              </a:spcBef>
              <a:spcAft>
                <a:spcPct val="0"/>
              </a:spcAft>
              <a:defRPr sz="1400">
                <a:solidFill>
                  <a:schemeClr val="tx1"/>
                </a:solidFill>
                <a:latin typeface="Arial Narrow" pitchFamily="34" charset="0"/>
                <a:cs typeface="Arial" pitchFamily="34" charset="0"/>
              </a:defRPr>
            </a:lvl9pPr>
          </a:lstStyle>
          <a:p>
            <a:pPr eaLnBrk="1" hangingPunct="1"/>
            <a:fld id="{28FE0E0E-C5FA-41D5-910D-D53E4749CD7E}" type="slidenum">
              <a:rPr lang="en-US" sz="1300">
                <a:solidFill>
                  <a:prstClr val="black"/>
                </a:solidFill>
                <a:latin typeface="Arial" pitchFamily="34" charset="0"/>
              </a:rPr>
              <a:pPr eaLnBrk="1" hangingPunct="1"/>
              <a:t>3</a:t>
            </a:fld>
            <a:endParaRPr lang="en-US" sz="1300">
              <a:solidFill>
                <a:prstClr val="black"/>
              </a:solidFill>
              <a:latin typeface="Arial" pitchFamily="34" charset="0"/>
            </a:endParaRPr>
          </a:p>
        </p:txBody>
      </p:sp>
      <p:sp>
        <p:nvSpPr>
          <p:cNvPr id="506883" name="Rectangle 2"/>
          <p:cNvSpPr>
            <a:spLocks noGrp="1" noRot="1" noChangeAspect="1" noChangeArrowheads="1" noTextEdit="1"/>
          </p:cNvSpPr>
          <p:nvPr>
            <p:ph type="sldImg"/>
          </p:nvPr>
        </p:nvSpPr>
        <p:spPr>
          <a:xfrm>
            <a:off x="3611563" y="144463"/>
            <a:ext cx="2079625" cy="1560512"/>
          </a:xfrm>
          <a:ln/>
        </p:spPr>
      </p:sp>
      <p:sp>
        <p:nvSpPr>
          <p:cNvPr id="506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endParaRPr lang="en-US" dirty="0">
              <a:latin typeface="Arial" pitchFamily="34" charset="0"/>
              <a:cs typeface="Arial" pitchFamily="34" charset="0"/>
            </a:endParaRPr>
          </a:p>
        </p:txBody>
      </p:sp>
    </p:spTree>
    <p:extLst>
      <p:ext uri="{BB962C8B-B14F-4D97-AF65-F5344CB8AC3E}">
        <p14:creationId xmlns:p14="http://schemas.microsoft.com/office/powerpoint/2010/main" val="477073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85920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7"/>
          <p:cNvSpPr>
            <a:spLocks noGrp="1" noChangeArrowheads="1"/>
          </p:cNvSpPr>
          <p:nvPr>
            <p:ph type="sldNum" sz="quarter" idx="5"/>
          </p:nvPr>
        </p:nvSpPr>
        <p:spPr>
          <a:xfrm>
            <a:off x="5265539" y="6659189"/>
            <a:ext cx="4028845" cy="3500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5" tIns="46097" rIns="92195" bIns="46097"/>
          <a:lstStyle>
            <a:lvl1pPr defTabSz="973167" eaLnBrk="0" hangingPunct="0">
              <a:defRPr sz="1400">
                <a:solidFill>
                  <a:schemeClr val="tx1"/>
                </a:solidFill>
                <a:latin typeface="Arial Narrow" pitchFamily="34" charset="0"/>
                <a:cs typeface="Arial" pitchFamily="34" charset="0"/>
              </a:defRPr>
            </a:lvl1pPr>
            <a:lvl2pPr marL="749082" indent="-288109" defTabSz="973167" eaLnBrk="0" hangingPunct="0">
              <a:defRPr sz="1400">
                <a:solidFill>
                  <a:schemeClr val="tx1"/>
                </a:solidFill>
                <a:latin typeface="Arial Narrow" pitchFamily="34" charset="0"/>
                <a:cs typeface="Arial" pitchFamily="34" charset="0"/>
              </a:defRPr>
            </a:lvl2pPr>
            <a:lvl3pPr marL="1152433" indent="-230486" defTabSz="973167" eaLnBrk="0" hangingPunct="0">
              <a:defRPr sz="1400">
                <a:solidFill>
                  <a:schemeClr val="tx1"/>
                </a:solidFill>
                <a:latin typeface="Arial Narrow" pitchFamily="34" charset="0"/>
                <a:cs typeface="Arial" pitchFamily="34" charset="0"/>
              </a:defRPr>
            </a:lvl3pPr>
            <a:lvl4pPr marL="1613408" indent="-230486" defTabSz="973167" eaLnBrk="0" hangingPunct="0">
              <a:defRPr sz="1400">
                <a:solidFill>
                  <a:schemeClr val="tx1"/>
                </a:solidFill>
                <a:latin typeface="Arial Narrow" pitchFamily="34" charset="0"/>
                <a:cs typeface="Arial" pitchFamily="34" charset="0"/>
              </a:defRPr>
            </a:lvl4pPr>
            <a:lvl5pPr marL="2074383" indent="-230486" defTabSz="973167" eaLnBrk="0" hangingPunct="0">
              <a:defRPr sz="1400">
                <a:solidFill>
                  <a:schemeClr val="tx1"/>
                </a:solidFill>
                <a:latin typeface="Arial Narrow" pitchFamily="34" charset="0"/>
                <a:cs typeface="Arial" pitchFamily="34" charset="0"/>
              </a:defRPr>
            </a:lvl5pPr>
            <a:lvl6pPr marL="2535357" indent="-230486" defTabSz="973167" eaLnBrk="0" fontAlgn="base" hangingPunct="0">
              <a:spcBef>
                <a:spcPct val="0"/>
              </a:spcBef>
              <a:spcAft>
                <a:spcPct val="0"/>
              </a:spcAft>
              <a:defRPr sz="1400">
                <a:solidFill>
                  <a:schemeClr val="tx1"/>
                </a:solidFill>
                <a:latin typeface="Arial Narrow" pitchFamily="34" charset="0"/>
                <a:cs typeface="Arial" pitchFamily="34" charset="0"/>
              </a:defRPr>
            </a:lvl6pPr>
            <a:lvl7pPr marL="2996332" indent="-230486" defTabSz="973167" eaLnBrk="0" fontAlgn="base" hangingPunct="0">
              <a:spcBef>
                <a:spcPct val="0"/>
              </a:spcBef>
              <a:spcAft>
                <a:spcPct val="0"/>
              </a:spcAft>
              <a:defRPr sz="1400">
                <a:solidFill>
                  <a:schemeClr val="tx1"/>
                </a:solidFill>
                <a:latin typeface="Arial Narrow" pitchFamily="34" charset="0"/>
                <a:cs typeface="Arial" pitchFamily="34" charset="0"/>
              </a:defRPr>
            </a:lvl7pPr>
            <a:lvl8pPr marL="3457304" indent="-230486" defTabSz="973167" eaLnBrk="0" fontAlgn="base" hangingPunct="0">
              <a:spcBef>
                <a:spcPct val="0"/>
              </a:spcBef>
              <a:spcAft>
                <a:spcPct val="0"/>
              </a:spcAft>
              <a:defRPr sz="1400">
                <a:solidFill>
                  <a:schemeClr val="tx1"/>
                </a:solidFill>
                <a:latin typeface="Arial Narrow" pitchFamily="34" charset="0"/>
                <a:cs typeface="Arial" pitchFamily="34" charset="0"/>
              </a:defRPr>
            </a:lvl8pPr>
            <a:lvl9pPr marL="3918278" indent="-230486" defTabSz="973167" eaLnBrk="0" fontAlgn="base" hangingPunct="0">
              <a:spcBef>
                <a:spcPct val="0"/>
              </a:spcBef>
              <a:spcAft>
                <a:spcPct val="0"/>
              </a:spcAft>
              <a:defRPr sz="1400">
                <a:solidFill>
                  <a:schemeClr val="tx1"/>
                </a:solidFill>
                <a:latin typeface="Arial Narrow" pitchFamily="34" charset="0"/>
                <a:cs typeface="Arial" pitchFamily="34" charset="0"/>
              </a:defRPr>
            </a:lvl9pPr>
          </a:lstStyle>
          <a:p>
            <a:pPr eaLnBrk="1" hangingPunct="1"/>
            <a:fld id="{28FE0E0E-C5FA-41D5-910D-D53E4749CD7E}" type="slidenum">
              <a:rPr lang="en-US" sz="1300">
                <a:latin typeface="Arial" pitchFamily="34" charset="0"/>
              </a:rPr>
              <a:pPr eaLnBrk="1" hangingPunct="1"/>
              <a:t>6</a:t>
            </a:fld>
            <a:endParaRPr lang="en-US" sz="1300">
              <a:latin typeface="Arial" pitchFamily="34" charset="0"/>
            </a:endParaRPr>
          </a:p>
        </p:txBody>
      </p:sp>
      <p:sp>
        <p:nvSpPr>
          <p:cNvPr id="506883" name="Rectangle 2"/>
          <p:cNvSpPr>
            <a:spLocks noGrp="1" noRot="1" noChangeAspect="1" noChangeArrowheads="1" noTextEdit="1"/>
          </p:cNvSpPr>
          <p:nvPr>
            <p:ph type="sldImg"/>
          </p:nvPr>
        </p:nvSpPr>
        <p:spPr>
          <a:ln/>
        </p:spPr>
      </p:sp>
      <p:sp>
        <p:nvSpPr>
          <p:cNvPr id="506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endParaRPr lang="en-US" dirty="0">
              <a:latin typeface="Arial" pitchFamily="34" charset="0"/>
              <a:cs typeface="Arial" pitchFamily="34" charset="0"/>
            </a:endParaRPr>
          </a:p>
        </p:txBody>
      </p:sp>
    </p:spTree>
    <p:extLst>
      <p:ext uri="{BB962C8B-B14F-4D97-AF65-F5344CB8AC3E}">
        <p14:creationId xmlns:p14="http://schemas.microsoft.com/office/powerpoint/2010/main" val="206976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baseline="0" dirty="0"/>
          </a:p>
        </p:txBody>
      </p:sp>
    </p:spTree>
    <p:extLst>
      <p:ext uri="{BB962C8B-B14F-4D97-AF65-F5344CB8AC3E}">
        <p14:creationId xmlns:p14="http://schemas.microsoft.com/office/powerpoint/2010/main" val="1615938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967156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EB1E4C-0BD7-4CCD-A02D-3B311FE839D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656197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endParaRPr lang="en-US" dirty="0"/>
          </a:p>
        </p:txBody>
      </p:sp>
    </p:spTree>
    <p:extLst>
      <p:ext uri="{BB962C8B-B14F-4D97-AF65-F5344CB8AC3E}">
        <p14:creationId xmlns:p14="http://schemas.microsoft.com/office/powerpoint/2010/main" val="3194278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57461" y="2676598"/>
            <a:ext cx="8407221" cy="640936"/>
          </a:xfrm>
          <a:prstGeom prst="rect">
            <a:avLst/>
          </a:prstGeom>
        </p:spPr>
        <p:txBody>
          <a:bodyPr/>
          <a:lstStyle>
            <a:lvl1pPr marL="0" indent="0" algn="r">
              <a:buNone/>
              <a:defRPr sz="4000" baseline="0">
                <a:solidFill>
                  <a:srgbClr val="19264F"/>
                </a:solidFill>
                <a:latin typeface="Arial Black" panose="020B0A04020102020204" pitchFamily="34" charset="0"/>
              </a:defRPr>
            </a:lvl1pPr>
          </a:lstStyle>
          <a:p>
            <a:pPr lvl="0"/>
            <a:r>
              <a:rPr lang="en-US" dirty="0"/>
              <a:t>Insert Title of Brief</a:t>
            </a:r>
          </a:p>
        </p:txBody>
      </p:sp>
      <p:sp>
        <p:nvSpPr>
          <p:cNvPr id="7" name="Text Placeholder 6"/>
          <p:cNvSpPr>
            <a:spLocks noGrp="1"/>
          </p:cNvSpPr>
          <p:nvPr>
            <p:ph type="body" sz="quarter" idx="11" hasCustomPrompt="1"/>
          </p:nvPr>
        </p:nvSpPr>
        <p:spPr>
          <a:xfrm>
            <a:off x="657461" y="3329429"/>
            <a:ext cx="8407222" cy="327199"/>
          </a:xfrm>
          <a:prstGeom prst="rect">
            <a:avLst/>
          </a:prstGeom>
        </p:spPr>
        <p:txBody>
          <a:bodyPr/>
          <a:lstStyle>
            <a:lvl1pPr marL="0" indent="0" algn="r">
              <a:buNone/>
              <a:defRPr sz="1800" baseline="0">
                <a:solidFill>
                  <a:srgbClr val="19264F"/>
                </a:solidFill>
                <a:latin typeface="Arial Black" panose="020B0A04020102020204" pitchFamily="34" charset="0"/>
              </a:defRPr>
            </a:lvl1pPr>
          </a:lstStyle>
          <a:p>
            <a:pPr lvl="0"/>
            <a:r>
              <a:rPr lang="en-US" dirty="0"/>
              <a:t>DAY MONTH YEAR</a:t>
            </a:r>
          </a:p>
        </p:txBody>
      </p:sp>
      <p:sp>
        <p:nvSpPr>
          <p:cNvPr id="9" name="Text Placeholder 8"/>
          <p:cNvSpPr>
            <a:spLocks noGrp="1"/>
          </p:cNvSpPr>
          <p:nvPr>
            <p:ph type="body" sz="quarter" idx="12" hasCustomPrompt="1"/>
          </p:nvPr>
        </p:nvSpPr>
        <p:spPr>
          <a:xfrm>
            <a:off x="657461" y="3662542"/>
            <a:ext cx="8407221" cy="236789"/>
          </a:xfrm>
          <a:prstGeom prst="rect">
            <a:avLst/>
          </a:prstGeom>
        </p:spPr>
        <p:txBody>
          <a:bodyPr/>
          <a:lstStyle>
            <a:lvl1pPr marL="0" indent="0" algn="r">
              <a:buNone/>
              <a:defRPr sz="1050" baseline="0">
                <a:solidFill>
                  <a:srgbClr val="19264F"/>
                </a:solidFill>
              </a:defRPr>
            </a:lvl1pPr>
          </a:lstStyle>
          <a:p>
            <a:pPr lvl="0"/>
            <a:r>
              <a:rPr lang="en-US" dirty="0"/>
              <a:t>Presented to: External Stakeholder</a:t>
            </a:r>
          </a:p>
        </p:txBody>
      </p:sp>
      <p:sp>
        <p:nvSpPr>
          <p:cNvPr id="11" name="Text Placeholder 10"/>
          <p:cNvSpPr>
            <a:spLocks noGrp="1"/>
          </p:cNvSpPr>
          <p:nvPr>
            <p:ph type="body" sz="quarter" idx="13" hasCustomPrompt="1"/>
          </p:nvPr>
        </p:nvSpPr>
        <p:spPr>
          <a:xfrm>
            <a:off x="657461" y="3903728"/>
            <a:ext cx="8407220" cy="225974"/>
          </a:xfrm>
          <a:prstGeom prst="rect">
            <a:avLst/>
          </a:prstGeom>
        </p:spPr>
        <p:txBody>
          <a:bodyPr/>
          <a:lstStyle>
            <a:lvl1pPr marL="0" indent="0" algn="r">
              <a:buNone/>
              <a:defRPr sz="1050" baseline="0">
                <a:solidFill>
                  <a:srgbClr val="19264F"/>
                </a:solidFill>
              </a:defRPr>
            </a:lvl1pPr>
          </a:lstStyle>
          <a:p>
            <a:pPr lvl="0"/>
            <a:r>
              <a:rPr lang="en-US" dirty="0"/>
              <a:t>Presented by: NAWCAD Presenter</a:t>
            </a:r>
          </a:p>
        </p:txBody>
      </p:sp>
    </p:spTree>
    <p:extLst>
      <p:ext uri="{BB962C8B-B14F-4D97-AF65-F5344CB8AC3E}">
        <p14:creationId xmlns:p14="http://schemas.microsoft.com/office/powerpoint/2010/main" val="268456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tandard Blank">
    <p:spTree>
      <p:nvGrpSpPr>
        <p:cNvPr id="1" name=""/>
        <p:cNvGrpSpPr/>
        <p:nvPr/>
      </p:nvGrpSpPr>
      <p:grpSpPr>
        <a:xfrm>
          <a:off x="0" y="0"/>
          <a:ext cx="0" cy="0"/>
          <a:chOff x="0" y="0"/>
          <a:chExt cx="0" cy="0"/>
        </a:xfrm>
      </p:grpSpPr>
      <p:pic>
        <p:nvPicPr>
          <p:cNvPr id="11" name="Picture 2" descr="R:\!BizOps\BDCSC\BDCSC\GRAPHICS\LOGOS 2013\Official Oval Logo\Red Blue Gold Oval Logo\JPEG\ONR_RedBlueGold_150ppi_3 inc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6553" y="6101697"/>
            <a:ext cx="797142" cy="36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65262" y="269331"/>
            <a:ext cx="7678737" cy="559344"/>
          </a:xfrm>
          <a:prstGeom prst="rect">
            <a:avLst/>
          </a:prstGeom>
        </p:spPr>
        <p:txBody>
          <a:bodyPr/>
          <a:lstStyle>
            <a:lvl1pPr>
              <a:defRPr sz="2800" b="1"/>
            </a:lvl1pPr>
          </a:lstStyle>
          <a:p>
            <a:r>
              <a:rPr lang="en-US"/>
              <a:t>Click to edit Master title style</a:t>
            </a:r>
          </a:p>
        </p:txBody>
      </p:sp>
    </p:spTree>
    <p:extLst>
      <p:ext uri="{BB962C8B-B14F-4D97-AF65-F5344CB8AC3E}">
        <p14:creationId xmlns:p14="http://schemas.microsoft.com/office/powerpoint/2010/main" val="230366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C2CDF7-600C-470A-9282-B8E36691A2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6639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Insert Transition Title Here</a:t>
            </a:r>
          </a:p>
        </p:txBody>
      </p:sp>
    </p:spTree>
    <p:extLst>
      <p:ext uri="{BB962C8B-B14F-4D97-AF65-F5344CB8AC3E}">
        <p14:creationId xmlns:p14="http://schemas.microsoft.com/office/powerpoint/2010/main" val="4027052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Transition Title Here</a:t>
            </a:r>
          </a:p>
        </p:txBody>
      </p:sp>
    </p:spTree>
    <p:extLst>
      <p:ext uri="{BB962C8B-B14F-4D97-AF65-F5344CB8AC3E}">
        <p14:creationId xmlns:p14="http://schemas.microsoft.com/office/powerpoint/2010/main" val="55987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Slide Title Here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391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Slide Title Here</a:t>
            </a:r>
          </a:p>
        </p:txBody>
      </p:sp>
      <p:sp>
        <p:nvSpPr>
          <p:cNvPr id="3" name="Content Placeholder 2"/>
          <p:cNvSpPr>
            <a:spLocks noGrp="1"/>
          </p:cNvSpPr>
          <p:nvPr>
            <p:ph sz="half" idx="1"/>
          </p:nvPr>
        </p:nvSpPr>
        <p:spPr>
          <a:xfrm>
            <a:off x="303969" y="959742"/>
            <a:ext cx="4191831" cy="5554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59742"/>
            <a:ext cx="4191830" cy="5554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620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01045" y="68391"/>
            <a:ext cx="8038985" cy="646331"/>
          </a:xfrm>
        </p:spPr>
        <p:txBody>
          <a:bodyPr/>
          <a:lstStyle/>
          <a:p>
            <a:r>
              <a:rPr lang="en-US" dirty="0"/>
              <a:t>Insert Slide Title Here</a:t>
            </a:r>
          </a:p>
        </p:txBody>
      </p:sp>
    </p:spTree>
    <p:extLst>
      <p:ext uri="{BB962C8B-B14F-4D97-AF65-F5344CB8AC3E}">
        <p14:creationId xmlns:p14="http://schemas.microsoft.com/office/powerpoint/2010/main" val="3454013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81457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C971E95-55D9-4EEE-AC6B-6C649330D98B}" type="slidenum">
              <a:rPr lang="en-US"/>
              <a:pPr>
                <a:defRPr/>
              </a:pPr>
              <a:t>‹#›</a:t>
            </a:fld>
            <a:endParaRPr lang="en-US" dirty="0"/>
          </a:p>
        </p:txBody>
      </p:sp>
    </p:spTree>
    <p:extLst>
      <p:ext uri="{BB962C8B-B14F-4D97-AF65-F5344CB8AC3E}">
        <p14:creationId xmlns:p14="http://schemas.microsoft.com/office/powerpoint/2010/main" val="3542961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Slide Title Here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392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Slide Title Here</a:t>
            </a:r>
          </a:p>
        </p:txBody>
      </p:sp>
      <p:sp>
        <p:nvSpPr>
          <p:cNvPr id="3" name="Content Placeholder 2"/>
          <p:cNvSpPr>
            <a:spLocks noGrp="1"/>
          </p:cNvSpPr>
          <p:nvPr>
            <p:ph sz="half" idx="1"/>
          </p:nvPr>
        </p:nvSpPr>
        <p:spPr>
          <a:xfrm>
            <a:off x="303969" y="959742"/>
            <a:ext cx="4191831" cy="5554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59742"/>
            <a:ext cx="4191830" cy="5554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2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01045" y="68391"/>
            <a:ext cx="8038985" cy="646331"/>
          </a:xfrm>
        </p:spPr>
        <p:txBody>
          <a:bodyPr/>
          <a:lstStyle/>
          <a:p>
            <a:r>
              <a:rPr lang="en-US" dirty="0"/>
              <a:t>Insert Slide Title Here</a:t>
            </a:r>
          </a:p>
        </p:txBody>
      </p:sp>
    </p:spTree>
    <p:extLst>
      <p:ext uri="{BB962C8B-B14F-4D97-AF65-F5344CB8AC3E}">
        <p14:creationId xmlns:p14="http://schemas.microsoft.com/office/powerpoint/2010/main" val="2680530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File: NAE CTO Overview 2016</a:t>
            </a:r>
          </a:p>
        </p:txBody>
      </p:sp>
      <p:sp>
        <p:nvSpPr>
          <p:cNvPr id="5" name="Slide Number Placeholder 4"/>
          <p:cNvSpPr>
            <a:spLocks noGrp="1"/>
          </p:cNvSpPr>
          <p:nvPr>
            <p:ph type="sldNum" sz="quarter" idx="12"/>
          </p:nvPr>
        </p:nvSpPr>
        <p:spPr/>
        <p:txBody>
          <a:bodyPr/>
          <a:lstStyle/>
          <a:p>
            <a:fld id="{531DD5F9-5096-4F70-81A1-62488CA6B35E}" type="slidenum">
              <a:rPr lang="en-US" smtClean="0"/>
              <a:pPr/>
              <a:t>‹#›</a:t>
            </a:fld>
            <a:endParaRPr lang="en-US"/>
          </a:p>
        </p:txBody>
      </p:sp>
    </p:spTree>
    <p:extLst>
      <p:ext uri="{BB962C8B-B14F-4D97-AF65-F5344CB8AC3E}">
        <p14:creationId xmlns:p14="http://schemas.microsoft.com/office/powerpoint/2010/main" val="40955737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Box 12"/>
          <p:cNvSpPr txBox="1"/>
          <p:nvPr/>
        </p:nvSpPr>
        <p:spPr>
          <a:xfrm>
            <a:off x="1616826" y="3268973"/>
            <a:ext cx="7447856" cy="253916"/>
          </a:xfrm>
          <a:prstGeom prst="rect">
            <a:avLst/>
          </a:prstGeom>
          <a:noFill/>
        </p:spPr>
        <p:txBody>
          <a:bodyPr wrap="square" rtlCol="0">
            <a:spAutoFit/>
          </a:bodyPr>
          <a:lstStyle/>
          <a:p>
            <a:pPr algn="r"/>
            <a:endParaRPr lang="en-US" sz="1050" b="0" dirty="0">
              <a:solidFill>
                <a:srgbClr val="19264F"/>
              </a:solidFill>
              <a:latin typeface="Arial" panose="020B0604020202020204" pitchFamily="34" charset="0"/>
              <a:cs typeface="Arial" panose="020B0604020202020204" pitchFamily="34" charset="0"/>
            </a:endParaRPr>
          </a:p>
        </p:txBody>
      </p:sp>
      <p:sp>
        <p:nvSpPr>
          <p:cNvPr id="15" name="TextBox 14"/>
          <p:cNvSpPr txBox="1"/>
          <p:nvPr userDrawn="1"/>
        </p:nvSpPr>
        <p:spPr>
          <a:xfrm>
            <a:off x="3809999" y="6595223"/>
            <a:ext cx="1524001" cy="246221"/>
          </a:xfrm>
          <a:prstGeom prst="rect">
            <a:avLst/>
          </a:prstGeom>
          <a:noFill/>
        </p:spPr>
        <p:txBody>
          <a:bodyPr wrap="square" rtlCol="0">
            <a:spAutoFit/>
          </a:bodyPr>
          <a:lstStyle/>
          <a:p>
            <a:pPr algn="ctr"/>
            <a:r>
              <a:rPr lang="en-US" sz="1000" b="0" dirty="0">
                <a:solidFill>
                  <a:schemeClr val="bg1">
                    <a:lumMod val="50000"/>
                  </a:schemeClr>
                </a:solidFill>
                <a:latin typeface="Arial Narrow" panose="020B0606020202030204" pitchFamily="34" charset="0"/>
              </a:rPr>
              <a:t>FOR OFFICIAL USE ONLY</a:t>
            </a:r>
          </a:p>
        </p:txBody>
      </p:sp>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9962" t="22797" r="9960" b="41394"/>
          <a:stretch/>
        </p:blipFill>
        <p:spPr>
          <a:xfrm>
            <a:off x="22671" y="6620092"/>
            <a:ext cx="1103326" cy="196482"/>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396" y="86080"/>
            <a:ext cx="1346200" cy="1116556"/>
          </a:xfrm>
          <a:prstGeom prst="rect">
            <a:avLst/>
          </a:prstGeom>
        </p:spPr>
      </p:pic>
    </p:spTree>
  </p:cSld>
  <p:clrMap bg1="lt1" tx1="dk1" bg2="lt2" tx2="dk2" accent1="accent1" accent2="accent2" accent3="accent3" accent4="accent4" accent5="accent5" accent6="accent6" hlink="hlink" folHlink="folHlink"/>
  <p:sldLayoutIdLst>
    <p:sldLayoutId id="2147483883" r:id="rId1"/>
  </p:sldLayoutIdLst>
  <p:hf sldNum="0" hdr="0" ftr="0" dt="0"/>
  <p:txStyles>
    <p:titleStyle>
      <a:lvl1pPr algn="ctr" defTabSz="914400" rtl="0" eaLnBrk="1" latinLnBrk="0" hangingPunct="1">
        <a:spcBef>
          <a:spcPct val="0"/>
        </a:spcBef>
        <a:buNone/>
        <a:defRPr sz="4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userDrawn="1"/>
        </p:nvCxnSpPr>
        <p:spPr>
          <a:xfrm>
            <a:off x="0" y="6563552"/>
            <a:ext cx="9144000" cy="0"/>
          </a:xfrm>
          <a:prstGeom prst="line">
            <a:avLst/>
          </a:prstGeom>
          <a:ln>
            <a:solidFill>
              <a:srgbClr val="D9D9D9"/>
            </a:solidFill>
            <a:tailEnd type="none" w="sm" len="sm"/>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801045" y="68391"/>
            <a:ext cx="8038985" cy="646331"/>
          </a:xfrm>
          <a:prstGeom prst="rect">
            <a:avLst/>
          </a:prstGeom>
        </p:spPr>
        <p:txBody>
          <a:bodyPr vert="horz" lIns="91440" tIns="45720" rIns="91440" bIns="45720" rtlCol="0" anchor="ctr">
            <a:normAutofit/>
          </a:bodyPr>
          <a:lstStyle/>
          <a:p>
            <a:r>
              <a:rPr lang="en-US" dirty="0"/>
              <a:t>Insert Slide Title Here</a:t>
            </a:r>
          </a:p>
        </p:txBody>
      </p:sp>
      <p:sp>
        <p:nvSpPr>
          <p:cNvPr id="3" name="Text Placeholder 2"/>
          <p:cNvSpPr>
            <a:spLocks noGrp="1"/>
          </p:cNvSpPr>
          <p:nvPr>
            <p:ph type="body" idx="1"/>
          </p:nvPr>
        </p:nvSpPr>
        <p:spPr>
          <a:xfrm>
            <a:off x="303969" y="974856"/>
            <a:ext cx="8536062" cy="553929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8839200" y="658100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8818270" y="6579971"/>
            <a:ext cx="325730" cy="261610"/>
          </a:xfrm>
          <a:prstGeom prst="rect">
            <a:avLst/>
          </a:prstGeom>
        </p:spPr>
        <p:txBody>
          <a:bodyPr wrap="none">
            <a:spAutoFit/>
          </a:bodyPr>
          <a:lstStyle/>
          <a:p>
            <a:pPr algn="ctr"/>
            <a:fld id="{FC2E114B-E2B2-4115-9F42-B354EA0B1697}" type="slidenum">
              <a:rPr lang="en-US" sz="1050" b="0" smtClean="0">
                <a:solidFill>
                  <a:schemeClr val="bg1">
                    <a:lumMod val="50000"/>
                  </a:schemeClr>
                </a:solidFill>
                <a:latin typeface="Arial Narrow" panose="020B0606020202030204" pitchFamily="34" charset="0"/>
              </a:rPr>
              <a:pPr algn="ctr"/>
              <a:t>‹#›</a:t>
            </a:fld>
            <a:endParaRPr lang="en-US" sz="1050" b="0" dirty="0">
              <a:solidFill>
                <a:schemeClr val="bg1">
                  <a:lumMod val="50000"/>
                </a:schemeClr>
              </a:solidFill>
              <a:latin typeface="Arial Narrow" panose="020B0606020202030204" pitchFamily="34" charset="0"/>
            </a:endParaRPr>
          </a:p>
        </p:txBody>
      </p:sp>
      <p:pic>
        <p:nvPicPr>
          <p:cNvPr id="15" name="Picture 14"/>
          <p:cNvPicPr>
            <a:picLocks noChangeAspect="1"/>
          </p:cNvPicPr>
          <p:nvPr userDrawn="1"/>
        </p:nvPicPr>
        <p:blipFill rotWithShape="1">
          <a:blip r:embed="rId6">
            <a:extLst>
              <a:ext uri="{28A0092B-C50C-407E-A947-70E740481C1C}">
                <a14:useLocalDpi xmlns:a14="http://schemas.microsoft.com/office/drawing/2010/main" val="0"/>
              </a:ext>
            </a:extLst>
          </a:blip>
          <a:srcRect l="9962" t="22797" r="9960" b="41394"/>
          <a:stretch/>
        </p:blipFill>
        <p:spPr>
          <a:xfrm>
            <a:off x="22671" y="6612535"/>
            <a:ext cx="1103326" cy="196482"/>
          </a:xfrm>
          <a:prstGeom prst="rect">
            <a:avLst/>
          </a:prstGeom>
        </p:spPr>
      </p:pic>
      <p:sp>
        <p:nvSpPr>
          <p:cNvPr id="14" name="TextBox 13"/>
          <p:cNvSpPr txBox="1"/>
          <p:nvPr userDrawn="1"/>
        </p:nvSpPr>
        <p:spPr>
          <a:xfrm>
            <a:off x="3810000" y="6587666"/>
            <a:ext cx="1524001" cy="246221"/>
          </a:xfrm>
          <a:prstGeom prst="rect">
            <a:avLst/>
          </a:prstGeom>
          <a:noFill/>
        </p:spPr>
        <p:txBody>
          <a:bodyPr wrap="square" rtlCol="0">
            <a:spAutoFit/>
          </a:bodyPr>
          <a:lstStyle/>
          <a:p>
            <a:pPr algn="ctr"/>
            <a:r>
              <a:rPr lang="en-US" sz="1000" b="0" dirty="0">
                <a:solidFill>
                  <a:schemeClr val="bg1">
                    <a:lumMod val="50000"/>
                  </a:schemeClr>
                </a:solidFill>
                <a:latin typeface="Arial Narrow" panose="020B0606020202030204" pitchFamily="34" charset="0"/>
              </a:rPr>
              <a:t>FOR OFFICIAL USE ONLY</a:t>
            </a:r>
          </a:p>
        </p:txBody>
      </p:sp>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9976" y="51973"/>
            <a:ext cx="771727" cy="640080"/>
          </a:xfrm>
          <a:prstGeom prst="rect">
            <a:avLst/>
          </a:prstGeom>
        </p:spPr>
      </p:pic>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69392" y="-18543"/>
            <a:ext cx="827356" cy="786274"/>
          </a:xfrm>
          <a:prstGeom prst="rect">
            <a:avLst/>
          </a:prstGeom>
        </p:spPr>
      </p:pic>
      <p:sp>
        <p:nvSpPr>
          <p:cNvPr id="6" name="Rectangle 5">
            <a:extLst>
              <a:ext uri="{FF2B5EF4-FFF2-40B4-BE49-F238E27FC236}">
                <a16:creationId xmlns:a16="http://schemas.microsoft.com/office/drawing/2014/main" id="{4AF6C258-713E-45A2-AE90-960000ECBCB0}"/>
              </a:ext>
            </a:extLst>
          </p:cNvPr>
          <p:cNvSpPr/>
          <p:nvPr userDrawn="1"/>
        </p:nvSpPr>
        <p:spPr>
          <a:xfrm>
            <a:off x="3708050" y="6612535"/>
            <a:ext cx="1702676" cy="221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692373440"/>
      </p:ext>
    </p:extLst>
  </p:cSld>
  <p:clrMap bg1="lt1" tx1="dk1" bg2="lt2" tx2="dk2" accent1="accent1" accent2="accent2" accent3="accent3" accent4="accent4" accent5="accent5" accent6="accent6" hlink="hlink" folHlink="folHlink"/>
  <p:sldLayoutIdLst>
    <p:sldLayoutId id="2147483888" r:id="rId1"/>
    <p:sldLayoutId id="2147483890" r:id="rId2"/>
    <p:sldLayoutId id="2147483893" r:id="rId3"/>
    <p:sldLayoutId id="2147483906" r:id="rId4"/>
  </p:sldLayoutIdLst>
  <p:txStyles>
    <p:titleStyle>
      <a:lvl1pPr algn="ctr" defTabSz="914400" rtl="0" eaLnBrk="1" latinLnBrk="0" hangingPunct="1">
        <a:lnSpc>
          <a:spcPct val="90000"/>
        </a:lnSpc>
        <a:spcBef>
          <a:spcPct val="0"/>
        </a:spcBef>
        <a:buNone/>
        <a:defRPr sz="4000" kern="1200" baseline="0">
          <a:solidFill>
            <a:srgbClr val="19264F"/>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85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SzPct val="85000"/>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userDrawn="1"/>
        </p:nvCxnSpPr>
        <p:spPr>
          <a:xfrm>
            <a:off x="0" y="6563552"/>
            <a:ext cx="9144000" cy="0"/>
          </a:xfrm>
          <a:prstGeom prst="line">
            <a:avLst/>
          </a:prstGeom>
          <a:ln>
            <a:solidFill>
              <a:srgbClr val="D9D9D9"/>
            </a:solidFill>
            <a:tailEnd type="none" w="sm" len="sm"/>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801045" y="68391"/>
            <a:ext cx="8038985" cy="646331"/>
          </a:xfrm>
          <a:prstGeom prst="rect">
            <a:avLst/>
          </a:prstGeom>
        </p:spPr>
        <p:txBody>
          <a:bodyPr vert="horz" lIns="91440" tIns="45720" rIns="91440" bIns="45720" rtlCol="0" anchor="ctr">
            <a:normAutofit/>
          </a:bodyPr>
          <a:lstStyle/>
          <a:p>
            <a:r>
              <a:rPr lang="en-US" dirty="0"/>
              <a:t>Insert Slide Title Here</a:t>
            </a:r>
          </a:p>
        </p:txBody>
      </p:sp>
      <p:sp>
        <p:nvSpPr>
          <p:cNvPr id="3" name="Text Placeholder 2"/>
          <p:cNvSpPr>
            <a:spLocks noGrp="1"/>
          </p:cNvSpPr>
          <p:nvPr>
            <p:ph type="body" idx="1"/>
          </p:nvPr>
        </p:nvSpPr>
        <p:spPr>
          <a:xfrm>
            <a:off x="303969" y="974856"/>
            <a:ext cx="8536062" cy="5539299"/>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Edit Master text styles</a:t>
            </a:r>
          </a:p>
          <a:p>
            <a:pPr marL="685800" marR="0" lvl="1"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Fifth level</a:t>
            </a:r>
          </a:p>
        </p:txBody>
      </p:sp>
      <p:cxnSp>
        <p:nvCxnSpPr>
          <p:cNvPr id="8" name="Straight Connector 7"/>
          <p:cNvCxnSpPr/>
          <p:nvPr userDrawn="1"/>
        </p:nvCxnSpPr>
        <p:spPr>
          <a:xfrm>
            <a:off x="8839200" y="658100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8820964" y="6582385"/>
            <a:ext cx="325730" cy="261610"/>
          </a:xfrm>
          <a:prstGeom prst="rect">
            <a:avLst/>
          </a:prstGeom>
        </p:spPr>
        <p:txBody>
          <a:bodyPr wrap="none">
            <a:spAutoFit/>
          </a:bodyPr>
          <a:lstStyle/>
          <a:p>
            <a:pPr algn="ctr"/>
            <a:fld id="{FC2E114B-E2B2-4115-9F42-B354EA0B1697}" type="slidenum">
              <a:rPr lang="en-US" sz="1050" b="0" smtClean="0">
                <a:solidFill>
                  <a:schemeClr val="bg1">
                    <a:lumMod val="50000"/>
                  </a:schemeClr>
                </a:solidFill>
                <a:latin typeface="Arial Narrow" panose="020B0606020202030204" pitchFamily="34" charset="0"/>
              </a:rPr>
              <a:pPr algn="ctr"/>
              <a:t>‹#›</a:t>
            </a:fld>
            <a:endParaRPr lang="en-US" sz="1050" b="0" dirty="0">
              <a:solidFill>
                <a:schemeClr val="bg1">
                  <a:lumMod val="50000"/>
                </a:schemeClr>
              </a:solidFill>
              <a:latin typeface="Arial Narrow" panose="020B0606020202030204" pitchFamily="34" charset="0"/>
            </a:endParaRPr>
          </a:p>
        </p:txBody>
      </p:sp>
      <p:pic>
        <p:nvPicPr>
          <p:cNvPr id="15" name="Picture 14"/>
          <p:cNvPicPr>
            <a:picLocks noChangeAspect="1"/>
          </p:cNvPicPr>
          <p:nvPr userDrawn="1"/>
        </p:nvPicPr>
        <p:blipFill rotWithShape="1">
          <a:blip r:embed="rId8">
            <a:extLst>
              <a:ext uri="{28A0092B-C50C-407E-A947-70E740481C1C}">
                <a14:useLocalDpi xmlns:a14="http://schemas.microsoft.com/office/drawing/2010/main" val="0"/>
              </a:ext>
            </a:extLst>
          </a:blip>
          <a:srcRect l="9962" t="22797" r="9960" b="41394"/>
          <a:stretch/>
        </p:blipFill>
        <p:spPr>
          <a:xfrm>
            <a:off x="22671" y="6612535"/>
            <a:ext cx="1103326" cy="196482"/>
          </a:xfrm>
          <a:prstGeom prst="rect">
            <a:avLst/>
          </a:prstGeom>
        </p:spPr>
      </p:pic>
      <p:sp>
        <p:nvSpPr>
          <p:cNvPr id="14" name="TextBox 13"/>
          <p:cNvSpPr txBox="1"/>
          <p:nvPr userDrawn="1"/>
        </p:nvSpPr>
        <p:spPr>
          <a:xfrm>
            <a:off x="3810000" y="6587666"/>
            <a:ext cx="1524001" cy="246221"/>
          </a:xfrm>
          <a:prstGeom prst="rect">
            <a:avLst/>
          </a:prstGeom>
          <a:noFill/>
        </p:spPr>
        <p:txBody>
          <a:bodyPr wrap="square" rtlCol="0">
            <a:spAutoFit/>
          </a:bodyPr>
          <a:lstStyle/>
          <a:p>
            <a:pPr algn="ctr"/>
            <a:r>
              <a:rPr lang="en-US" sz="1000" b="0" dirty="0">
                <a:solidFill>
                  <a:schemeClr val="bg1">
                    <a:lumMod val="50000"/>
                  </a:schemeClr>
                </a:solidFill>
                <a:latin typeface="Arial Narrow" panose="020B0606020202030204" pitchFamily="34" charset="0"/>
              </a:rPr>
              <a:t>FOR OFFICIAL USE ONLY</a:t>
            </a:r>
          </a:p>
        </p:txBody>
      </p:sp>
      <p:sp>
        <p:nvSpPr>
          <p:cNvPr id="11" name="Rectangle 32"/>
          <p:cNvSpPr>
            <a:spLocks noChangeArrowheads="1"/>
          </p:cNvSpPr>
          <p:nvPr userDrawn="1"/>
        </p:nvSpPr>
        <p:spPr bwMode="auto">
          <a:xfrm>
            <a:off x="5449454" y="6595223"/>
            <a:ext cx="33275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bg1"/>
                </a:solidFill>
                <a:latin typeface="Arial" charset="0"/>
                <a:ea typeface="MS PGothic" pitchFamily="34" charset="-128"/>
              </a:defRPr>
            </a:lvl1pPr>
            <a:lvl2pPr marL="742950" indent="-285750" eaLnBrk="0" hangingPunct="0">
              <a:defRPr sz="1600" b="1">
                <a:solidFill>
                  <a:schemeClr val="bg1"/>
                </a:solidFill>
                <a:latin typeface="Arial" charset="0"/>
                <a:ea typeface="MS PGothic" pitchFamily="34" charset="-128"/>
              </a:defRPr>
            </a:lvl2pPr>
            <a:lvl3pPr marL="1143000" indent="-228600" eaLnBrk="0" hangingPunct="0">
              <a:defRPr sz="1600" b="1">
                <a:solidFill>
                  <a:schemeClr val="bg1"/>
                </a:solidFill>
                <a:latin typeface="Arial" charset="0"/>
                <a:ea typeface="MS PGothic" pitchFamily="34" charset="-128"/>
              </a:defRPr>
            </a:lvl3pPr>
            <a:lvl4pPr marL="1600200" indent="-228600" eaLnBrk="0" hangingPunct="0">
              <a:defRPr sz="1600" b="1">
                <a:solidFill>
                  <a:schemeClr val="bg1"/>
                </a:solidFill>
                <a:latin typeface="Arial" charset="0"/>
                <a:ea typeface="MS PGothic" pitchFamily="34" charset="-128"/>
              </a:defRPr>
            </a:lvl4pPr>
            <a:lvl5pPr marL="2057400" indent="-228600" eaLnBrk="0" hangingPunct="0">
              <a:defRPr sz="1600" b="1">
                <a:solidFill>
                  <a:schemeClr val="bg1"/>
                </a:solidFill>
                <a:latin typeface="Arial" charset="0"/>
                <a:ea typeface="MS PGothic" pitchFamily="34" charset="-128"/>
              </a:defRPr>
            </a:lvl5pPr>
            <a:lvl6pPr marL="2514600" indent="-228600" eaLnBrk="0" fontAlgn="base" hangingPunct="0">
              <a:spcBef>
                <a:spcPct val="0"/>
              </a:spcBef>
              <a:spcAft>
                <a:spcPct val="0"/>
              </a:spcAft>
              <a:defRPr sz="1600" b="1">
                <a:solidFill>
                  <a:schemeClr val="bg1"/>
                </a:solidFill>
                <a:latin typeface="Arial" charset="0"/>
                <a:ea typeface="MS PGothic" pitchFamily="34" charset="-128"/>
              </a:defRPr>
            </a:lvl6pPr>
            <a:lvl7pPr marL="2971800" indent="-228600" eaLnBrk="0" fontAlgn="base" hangingPunct="0">
              <a:spcBef>
                <a:spcPct val="0"/>
              </a:spcBef>
              <a:spcAft>
                <a:spcPct val="0"/>
              </a:spcAft>
              <a:defRPr sz="1600" b="1">
                <a:solidFill>
                  <a:schemeClr val="bg1"/>
                </a:solidFill>
                <a:latin typeface="Arial" charset="0"/>
                <a:ea typeface="MS PGothic" pitchFamily="34" charset="-128"/>
              </a:defRPr>
            </a:lvl7pPr>
            <a:lvl8pPr marL="3429000" indent="-228600" eaLnBrk="0" fontAlgn="base" hangingPunct="0">
              <a:spcBef>
                <a:spcPct val="0"/>
              </a:spcBef>
              <a:spcAft>
                <a:spcPct val="0"/>
              </a:spcAft>
              <a:defRPr sz="1600" b="1">
                <a:solidFill>
                  <a:schemeClr val="bg1"/>
                </a:solidFill>
                <a:latin typeface="Arial" charset="0"/>
                <a:ea typeface="MS PGothic" pitchFamily="34" charset="-128"/>
              </a:defRPr>
            </a:lvl8pPr>
            <a:lvl9pPr marL="3886200" indent="-228600" eaLnBrk="0" fontAlgn="base" hangingPunct="0">
              <a:spcBef>
                <a:spcPct val="0"/>
              </a:spcBef>
              <a:spcAft>
                <a:spcPct val="0"/>
              </a:spcAft>
              <a:defRPr sz="1600" b="1">
                <a:solidFill>
                  <a:schemeClr val="bg1"/>
                </a:solidFill>
                <a:latin typeface="Arial" charset="0"/>
                <a:ea typeface="MS PGothic" pitchFamily="34" charset="-128"/>
              </a:defRPr>
            </a:lvl9pPr>
          </a:lstStyle>
          <a:p>
            <a:pPr algn="r">
              <a:spcBef>
                <a:spcPct val="20000"/>
              </a:spcBef>
            </a:pPr>
            <a:r>
              <a:rPr lang="en-US" altLang="en-US" sz="500" b="0" dirty="0">
                <a:solidFill>
                  <a:schemeClr val="bg1">
                    <a:lumMod val="50000"/>
                  </a:schemeClr>
                </a:solidFill>
              </a:rPr>
              <a:t>CONFIG. MGR:  Name, Code, (###) ###-####</a:t>
            </a:r>
          </a:p>
          <a:p>
            <a:pPr algn="r"/>
            <a:r>
              <a:rPr lang="en-US" altLang="en-US" sz="500" b="0" dirty="0">
                <a:solidFill>
                  <a:schemeClr val="bg1">
                    <a:lumMod val="50000"/>
                  </a:schemeClr>
                </a:solidFill>
              </a:rPr>
              <a:t>FILE NAME:  xxx</a:t>
            </a:r>
            <a:r>
              <a:rPr lang="en-US" sz="500" b="0" baseline="0" dirty="0">
                <a:solidFill>
                  <a:schemeClr val="bg1">
                    <a:lumMod val="50000"/>
                  </a:schemeClr>
                </a:solidFill>
              </a:rPr>
              <a:t>_ddMMMYY.pptx</a:t>
            </a:r>
            <a:endParaRPr lang="en-US" sz="500" b="0" dirty="0">
              <a:solidFill>
                <a:schemeClr val="bg1">
                  <a:lumMod val="50000"/>
                </a:schemeClr>
              </a:solidFill>
            </a:endParaRPr>
          </a:p>
        </p:txBody>
      </p:sp>
      <p:cxnSp>
        <p:nvCxnSpPr>
          <p:cNvPr id="13" name="Straight Connector 12"/>
          <p:cNvCxnSpPr/>
          <p:nvPr userDrawn="1"/>
        </p:nvCxnSpPr>
        <p:spPr>
          <a:xfrm>
            <a:off x="8790736" y="6559834"/>
            <a:ext cx="0" cy="298166"/>
          </a:xfrm>
          <a:prstGeom prst="line">
            <a:avLst/>
          </a:prstGeom>
          <a:ln>
            <a:solidFill>
              <a:srgbClr val="C7C7C7"/>
            </a:solidFill>
          </a:ln>
        </p:spPr>
        <p:style>
          <a:lnRef idx="1">
            <a:schemeClr val="dk1"/>
          </a:lnRef>
          <a:fillRef idx="0">
            <a:schemeClr val="dk1"/>
          </a:fillRef>
          <a:effectRef idx="0">
            <a:schemeClr val="dk1"/>
          </a:effectRef>
          <a:fontRef idx="minor">
            <a:schemeClr val="tx1"/>
          </a:fontRef>
        </p:style>
      </p:cxnSp>
      <p:pic>
        <p:nvPicPr>
          <p:cNvPr id="16" name="Picture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9976" y="51973"/>
            <a:ext cx="771727" cy="640080"/>
          </a:xfrm>
          <a:prstGeom prst="rect">
            <a:avLst/>
          </a:prstGeom>
        </p:spPr>
      </p:pic>
    </p:spTree>
    <p:extLst>
      <p:ext uri="{BB962C8B-B14F-4D97-AF65-F5344CB8AC3E}">
        <p14:creationId xmlns:p14="http://schemas.microsoft.com/office/powerpoint/2010/main" val="2959039912"/>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10" r:id="rId4"/>
    <p:sldLayoutId id="2147483911" r:id="rId5"/>
    <p:sldLayoutId id="2147483912" r:id="rId6"/>
  </p:sldLayoutIdLst>
  <p:txStyles>
    <p:titleStyle>
      <a:lvl1pPr algn="ctr" defTabSz="914400" rtl="0" eaLnBrk="1" latinLnBrk="0" hangingPunct="1">
        <a:lnSpc>
          <a:spcPct val="90000"/>
        </a:lnSpc>
        <a:spcBef>
          <a:spcPct val="0"/>
        </a:spcBef>
        <a:buNone/>
        <a:defRPr sz="4000" kern="1200" baseline="0">
          <a:solidFill>
            <a:srgbClr val="19264F"/>
          </a:solidFill>
          <a:latin typeface="Arial Black" panose="020B0A04020102020204" pitchFamily="34"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66219"/>
            <a:ext cx="7886700" cy="1325563"/>
          </a:xfrm>
          <a:prstGeom prst="rect">
            <a:avLst/>
          </a:prstGeom>
        </p:spPr>
        <p:txBody>
          <a:bodyPr vert="horz" lIns="91440" tIns="45720" rIns="91440" bIns="45720" rtlCol="0" anchor="ctr">
            <a:normAutofit/>
          </a:bodyPr>
          <a:lstStyle/>
          <a:p>
            <a:r>
              <a:rPr lang="en-US" dirty="0"/>
              <a:t>Insert Transition Title Here</a:t>
            </a:r>
          </a:p>
        </p:txBody>
      </p:sp>
      <p:pic>
        <p:nvPicPr>
          <p:cNvPr id="3" name="Picture 2"/>
          <p:cNvPicPr>
            <a:picLocks noChangeAspect="1"/>
          </p:cNvPicPr>
          <p:nvPr userDrawn="1"/>
        </p:nvPicPr>
        <p:blipFill>
          <a:blip r:embed="rId3"/>
          <a:stretch>
            <a:fillRect/>
          </a:stretch>
        </p:blipFill>
        <p:spPr>
          <a:xfrm>
            <a:off x="8314872" y="120296"/>
            <a:ext cx="829128" cy="786452"/>
          </a:xfrm>
          <a:prstGeom prst="rect">
            <a:avLst/>
          </a:prstGeom>
        </p:spPr>
      </p:pic>
    </p:spTree>
    <p:extLst>
      <p:ext uri="{BB962C8B-B14F-4D97-AF65-F5344CB8AC3E}">
        <p14:creationId xmlns:p14="http://schemas.microsoft.com/office/powerpoint/2010/main" val="1251199930"/>
      </p:ext>
    </p:extLst>
  </p:cSld>
  <p:clrMap bg1="lt1" tx1="dk1" bg2="lt2" tx2="dk2" accent1="accent1" accent2="accent2" accent3="accent3" accent4="accent4" accent5="accent5" accent6="accent6" hlink="hlink" folHlink="folHlink"/>
  <p:sldLayoutIdLst>
    <p:sldLayoutId id="2147483903" r:id="rId1"/>
  </p:sldLayoutIdLst>
  <p:txStyles>
    <p:titleStyle>
      <a:lvl1pPr algn="ctr" defTabSz="914400" rtl="0" eaLnBrk="1" latinLnBrk="0" hangingPunct="1">
        <a:lnSpc>
          <a:spcPct val="90000"/>
        </a:lnSpc>
        <a:spcBef>
          <a:spcPct val="0"/>
        </a:spcBef>
        <a:buNone/>
        <a:defRPr sz="4000" kern="1200">
          <a:solidFill>
            <a:srgbClr val="19264F"/>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66219"/>
            <a:ext cx="7886700" cy="1325563"/>
          </a:xfrm>
          <a:prstGeom prst="rect">
            <a:avLst/>
          </a:prstGeom>
        </p:spPr>
        <p:txBody>
          <a:bodyPr vert="horz" lIns="91440" tIns="45720" rIns="91440" bIns="45720" rtlCol="0" anchor="ctr">
            <a:normAutofit/>
          </a:bodyPr>
          <a:lstStyle/>
          <a:p>
            <a:r>
              <a:rPr lang="en-US" dirty="0"/>
              <a:t>Insert Transition Title Here</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9392" y="-31795"/>
            <a:ext cx="827356" cy="786274"/>
          </a:xfrm>
          <a:prstGeom prst="rect">
            <a:avLst/>
          </a:prstGeom>
        </p:spPr>
      </p:pic>
    </p:spTree>
    <p:extLst>
      <p:ext uri="{BB962C8B-B14F-4D97-AF65-F5344CB8AC3E}">
        <p14:creationId xmlns:p14="http://schemas.microsoft.com/office/powerpoint/2010/main" val="3598623695"/>
      </p:ext>
    </p:extLst>
  </p:cSld>
  <p:clrMap bg1="lt1" tx1="dk1" bg2="lt2" tx2="dk2" accent1="accent1" accent2="accent2" accent3="accent3" accent4="accent4" accent5="accent5" accent6="accent6" hlink="hlink" folHlink="folHlink"/>
  <p:sldLayoutIdLst>
    <p:sldLayoutId id="2147483905" r:id="rId1"/>
  </p:sldLayoutIdLst>
  <p:txStyles>
    <p:titleStyle>
      <a:lvl1pPr algn="ctr" defTabSz="914400" rtl="0" eaLnBrk="1" latinLnBrk="0" hangingPunct="1">
        <a:lnSpc>
          <a:spcPct val="90000"/>
        </a:lnSpc>
        <a:spcBef>
          <a:spcPct val="0"/>
        </a:spcBef>
        <a:buNone/>
        <a:defRPr sz="4000" kern="1200">
          <a:solidFill>
            <a:srgbClr val="19264F"/>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png"/><Relationship Id="rId7" Type="http://schemas.openxmlformats.org/officeDocument/2006/relationships/image" Target="../media/image25.emf"/><Relationship Id="rId2" Type="http://schemas.openxmlformats.org/officeDocument/2006/relationships/image" Target="../media/image20.jpeg"/><Relationship Id="rId1" Type="http://schemas.openxmlformats.org/officeDocument/2006/relationships/slideLayout" Target="../slideLayouts/slideLayout8.xml"/><Relationship Id="rId6" Type="http://schemas.openxmlformats.org/officeDocument/2006/relationships/image" Target="../media/image24.emf"/><Relationship Id="rId5" Type="http://schemas.openxmlformats.org/officeDocument/2006/relationships/image" Target="../media/image23.emf"/><Relationship Id="rId10" Type="http://schemas.openxmlformats.org/officeDocument/2006/relationships/image" Target="../media/image28.emf"/><Relationship Id="rId4" Type="http://schemas.openxmlformats.org/officeDocument/2006/relationships/image" Target="../media/image22.emf"/><Relationship Id="rId9" Type="http://schemas.openxmlformats.org/officeDocument/2006/relationships/image" Target="../media/image2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pn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5" Type="http://schemas.openxmlformats.org/officeDocument/2006/relationships/image" Target="../media/image41.jpg"/><Relationship Id="rId4" Type="http://schemas.openxmlformats.org/officeDocument/2006/relationships/image" Target="../media/image40.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3"/>
          <p:cNvSpPr>
            <a:spLocks noGrp="1"/>
          </p:cNvSpPr>
          <p:nvPr>
            <p:ph type="body" sz="quarter" idx="10"/>
          </p:nvPr>
        </p:nvSpPr>
        <p:spPr>
          <a:xfrm>
            <a:off x="120073" y="2814425"/>
            <a:ext cx="8802254" cy="640936"/>
          </a:xfrm>
        </p:spPr>
        <p:txBody>
          <a:bodyPr/>
          <a:lstStyle/>
          <a:p>
            <a:r>
              <a:rPr lang="en-US" sz="3200" dirty="0"/>
              <a:t>NAVAIR Aircrew Systems Industry Day</a:t>
            </a:r>
          </a:p>
        </p:txBody>
      </p:sp>
      <p:sp>
        <p:nvSpPr>
          <p:cNvPr id="11" name="Text Placeholder 14"/>
          <p:cNvSpPr>
            <a:spLocks noGrp="1"/>
          </p:cNvSpPr>
          <p:nvPr>
            <p:ph type="body" sz="quarter" idx="11"/>
          </p:nvPr>
        </p:nvSpPr>
        <p:spPr>
          <a:xfrm>
            <a:off x="736778" y="5653742"/>
            <a:ext cx="8072244" cy="327199"/>
          </a:xfrm>
        </p:spPr>
        <p:txBody>
          <a:bodyPr/>
          <a:lstStyle/>
          <a:p>
            <a:r>
              <a:rPr lang="en-US" dirty="0"/>
              <a:t>24</a:t>
            </a:r>
            <a:r>
              <a:rPr lang="en-US" baseline="30000" dirty="0"/>
              <a:t>th</a:t>
            </a:r>
            <a:r>
              <a:rPr lang="en-US" dirty="0"/>
              <a:t> July 2019</a:t>
            </a:r>
          </a:p>
        </p:txBody>
      </p:sp>
      <p:sp>
        <p:nvSpPr>
          <p:cNvPr id="6" name="Text Placeholder 16"/>
          <p:cNvSpPr>
            <a:spLocks noGrp="1"/>
          </p:cNvSpPr>
          <p:nvPr>
            <p:ph type="body" sz="quarter" idx="13"/>
          </p:nvPr>
        </p:nvSpPr>
        <p:spPr>
          <a:xfrm>
            <a:off x="2204553" y="5980941"/>
            <a:ext cx="6717774" cy="220913"/>
          </a:xfrm>
        </p:spPr>
        <p:txBody>
          <a:bodyPr/>
          <a:lstStyle/>
          <a:p>
            <a:r>
              <a:rPr lang="en-US" sz="1800" dirty="0" smtClean="0"/>
              <a:t>Dr</a:t>
            </a:r>
            <a:r>
              <a:rPr lang="en-US" sz="1800" dirty="0"/>
              <a:t>. James Sheehy, ST</a:t>
            </a:r>
          </a:p>
        </p:txBody>
      </p:sp>
      <p:sp>
        <p:nvSpPr>
          <p:cNvPr id="2" name="Rectangle 1">
            <a:extLst>
              <a:ext uri="{FF2B5EF4-FFF2-40B4-BE49-F238E27FC236}">
                <a16:creationId xmlns:a16="http://schemas.microsoft.com/office/drawing/2014/main" id="{04B83619-02DD-4DBC-8F2A-680BCE28552B}"/>
              </a:ext>
            </a:extLst>
          </p:cNvPr>
          <p:cNvSpPr/>
          <p:nvPr/>
        </p:nvSpPr>
        <p:spPr>
          <a:xfrm>
            <a:off x="3866322" y="6553200"/>
            <a:ext cx="1411356" cy="278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5337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7701"/>
            <a:ext cx="8229600" cy="914391"/>
          </a:xfrm>
        </p:spPr>
        <p:txBody>
          <a:bodyPr>
            <a:normAutofit/>
          </a:bodyPr>
          <a:lstStyle/>
          <a:p>
            <a:r>
              <a:rPr lang="en-US" sz="3200" dirty="0"/>
              <a:t>Critical</a:t>
            </a:r>
            <a:r>
              <a:rPr lang="en-US" sz="3200" dirty="0">
                <a:solidFill>
                  <a:srgbClr val="FF0000"/>
                </a:solidFill>
              </a:rPr>
              <a:t> </a:t>
            </a:r>
            <a:r>
              <a:rPr lang="en-US" sz="3200" dirty="0"/>
              <a:t>Research Areas</a:t>
            </a:r>
            <a:endParaRPr lang="en-US" sz="2800" dirty="0"/>
          </a:p>
        </p:txBody>
      </p:sp>
      <p:sp>
        <p:nvSpPr>
          <p:cNvPr id="6" name="Content Placeholder 5"/>
          <p:cNvSpPr>
            <a:spLocks noGrp="1"/>
          </p:cNvSpPr>
          <p:nvPr>
            <p:ph idx="1"/>
          </p:nvPr>
        </p:nvSpPr>
        <p:spPr>
          <a:xfrm>
            <a:off x="606584" y="1113581"/>
            <a:ext cx="8025897" cy="4852653"/>
          </a:xfrm>
        </p:spPr>
        <p:txBody>
          <a:bodyPr>
            <a:noAutofit/>
          </a:bodyPr>
          <a:lstStyle/>
          <a:p>
            <a:pPr marL="0" lvl="1" indent="0" algn="just">
              <a:buNone/>
            </a:pPr>
            <a:r>
              <a:rPr lang="en-US" sz="2000" i="1" dirty="0"/>
              <a:t>NAVAIR has a documented, fleet endorsed need and ability to conduct the necessary research to develop &amp; transition products in the following areas:</a:t>
            </a:r>
            <a:endParaRPr lang="en-US" sz="2000" i="1" strike="sngStrike" dirty="0">
              <a:solidFill>
                <a:srgbClr val="FF0000"/>
              </a:solidFill>
            </a:endParaRPr>
          </a:p>
          <a:p>
            <a:pPr marL="796925" indent="-282575">
              <a:spcBef>
                <a:spcPts val="1200"/>
              </a:spcBef>
              <a:buFont typeface="+mj-lt"/>
              <a:buAutoNum type="arabicPeriod"/>
            </a:pPr>
            <a:r>
              <a:rPr lang="en-US" sz="1800" dirty="0"/>
              <a:t>Hearing/Communications</a:t>
            </a:r>
          </a:p>
          <a:p>
            <a:pPr marL="1254125" lvl="2" indent="-282575">
              <a:spcBef>
                <a:spcPts val="400"/>
              </a:spcBef>
            </a:pPr>
            <a:r>
              <a:rPr lang="en-US" sz="1600" dirty="0"/>
              <a:t>Ultrasonic wireless communications</a:t>
            </a:r>
          </a:p>
          <a:p>
            <a:pPr marL="1254125" lvl="2" indent="-282575">
              <a:spcBef>
                <a:spcPts val="400"/>
              </a:spcBef>
            </a:pPr>
            <a:r>
              <a:rPr lang="en-US" sz="1600" dirty="0"/>
              <a:t>Wire-free communications earplugs</a:t>
            </a:r>
          </a:p>
          <a:p>
            <a:pPr marL="1254125" lvl="2" indent="-282575">
              <a:spcBef>
                <a:spcPts val="400"/>
              </a:spcBef>
            </a:pPr>
            <a:r>
              <a:rPr lang="en-US" sz="1600" dirty="0"/>
              <a:t>In-ear/on-person noise exposure dosimetry</a:t>
            </a:r>
          </a:p>
          <a:p>
            <a:pPr marL="796925" indent="-282575">
              <a:spcBef>
                <a:spcPts val="1200"/>
              </a:spcBef>
              <a:buFont typeface="+mj-lt"/>
              <a:buAutoNum type="arabicPeriod"/>
            </a:pPr>
            <a:r>
              <a:rPr lang="en-US" sz="1800" dirty="0"/>
              <a:t>Musculoskeletal Injury Mitigation Design Criteria</a:t>
            </a:r>
          </a:p>
          <a:p>
            <a:pPr marL="1254125" lvl="2" indent="-282575">
              <a:spcBef>
                <a:spcPts val="400"/>
              </a:spcBef>
            </a:pPr>
            <a:r>
              <a:rPr lang="en-US" sz="1600" dirty="0"/>
              <a:t>Back and Neck injury metrics &amp; modeling</a:t>
            </a:r>
          </a:p>
          <a:p>
            <a:pPr marL="796925" indent="-282575">
              <a:spcBef>
                <a:spcPts val="600"/>
              </a:spcBef>
              <a:buFont typeface="+mj-lt"/>
              <a:buAutoNum type="arabicPeriod"/>
              <a:tabLst>
                <a:tab pos="914400" algn="l"/>
              </a:tabLst>
            </a:pPr>
            <a:r>
              <a:rPr lang="en-US" sz="1800" dirty="0"/>
              <a:t>Agile (Reactive) Laser Protection  </a:t>
            </a:r>
          </a:p>
          <a:p>
            <a:pPr marL="1254125" lvl="2" indent="-282575"/>
            <a:r>
              <a:rPr lang="en-US" sz="1600" dirty="0"/>
              <a:t>Automatic tinting display visor </a:t>
            </a:r>
          </a:p>
          <a:p>
            <a:pPr marL="796925" indent="-282575">
              <a:spcBef>
                <a:spcPts val="600"/>
              </a:spcBef>
              <a:buFont typeface="+mj-lt"/>
              <a:buAutoNum type="arabicPeriod"/>
              <a:tabLst>
                <a:tab pos="914400" algn="l"/>
              </a:tabLst>
            </a:pPr>
            <a:r>
              <a:rPr lang="en-US" sz="1800" dirty="0"/>
              <a:t> Laser Event Recorder</a:t>
            </a:r>
          </a:p>
          <a:p>
            <a:pPr marL="796925" indent="-282575">
              <a:spcBef>
                <a:spcPts val="600"/>
              </a:spcBef>
              <a:buFont typeface="+mj-lt"/>
              <a:buAutoNum type="arabicPeriod"/>
              <a:tabLst>
                <a:tab pos="914400" algn="l"/>
              </a:tabLst>
            </a:pPr>
            <a:r>
              <a:rPr lang="en-US" sz="1800" dirty="0"/>
              <a:t> Digital sensors and displays</a:t>
            </a:r>
          </a:p>
          <a:p>
            <a:pPr marL="1254125" lvl="2" indent="-282575"/>
            <a:r>
              <a:rPr lang="en-US" sz="1600" dirty="0"/>
              <a:t>See-through display technology </a:t>
            </a:r>
            <a:br>
              <a:rPr lang="en-US" sz="1600" dirty="0"/>
            </a:br>
            <a:r>
              <a:rPr lang="en-US" sz="1600" dirty="0"/>
              <a:t>development</a:t>
            </a:r>
          </a:p>
        </p:txBody>
      </p:sp>
      <p:pic>
        <p:nvPicPr>
          <p:cNvPr id="4" name="Picture 41"/>
          <p:cNvPicPr>
            <a:picLocks noChangeAspect="1" noChangeArrowheads="1"/>
          </p:cNvPicPr>
          <p:nvPr/>
        </p:nvPicPr>
        <p:blipFill>
          <a:blip r:embed="rId2">
            <a:extLst>
              <a:ext uri="{28A0092B-C50C-407E-A947-70E740481C1C}">
                <a14:useLocalDpi xmlns:a14="http://schemas.microsoft.com/office/drawing/2010/main" val="0"/>
              </a:ext>
            </a:extLst>
          </a:blip>
          <a:srcRect t="1694" r="1613" b="2335"/>
          <a:stretch>
            <a:fillRect/>
          </a:stretch>
        </p:blipFill>
        <p:spPr bwMode="auto">
          <a:xfrm>
            <a:off x="5884751" y="3723522"/>
            <a:ext cx="3132500" cy="2161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6584" y="5936473"/>
            <a:ext cx="8193384" cy="523220"/>
          </a:xfrm>
          <a:prstGeom prst="rect">
            <a:avLst/>
          </a:prstGeom>
          <a:solidFill>
            <a:schemeClr val="bg2"/>
          </a:solidFill>
          <a:ln>
            <a:solidFill>
              <a:srgbClr val="002060"/>
            </a:solidFill>
          </a:ln>
          <a:effectLst>
            <a:glow rad="63500">
              <a:schemeClr val="accent3">
                <a:satMod val="175000"/>
                <a:alpha val="40000"/>
              </a:schemeClr>
            </a:glow>
          </a:effectLst>
        </p:spPr>
        <p:txBody>
          <a:bodyPr wrap="square" rtlCol="0">
            <a:spAutoFit/>
          </a:bodyPr>
          <a:lstStyle/>
          <a:p>
            <a:pPr algn="ctr"/>
            <a:r>
              <a:rPr lang="en-US" sz="1400" i="1" dirty="0">
                <a:solidFill>
                  <a:schemeClr val="accent1">
                    <a:lumMod val="75000"/>
                  </a:schemeClr>
                </a:solidFill>
              </a:rPr>
              <a:t>Sources of potential funding include Section 219 - NAVAL Innovative Science and Engineering (NISE), Future Naval Capabilities, &amp; SBIR</a:t>
            </a:r>
            <a:endParaRPr lang="en-US" sz="1200" i="1" dirty="0">
              <a:solidFill>
                <a:schemeClr val="accent1">
                  <a:lumMod val="75000"/>
                </a:schemeClr>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3704"/>
          <a:stretch/>
        </p:blipFill>
        <p:spPr bwMode="auto">
          <a:xfrm>
            <a:off x="5812325" y="1907425"/>
            <a:ext cx="3060071" cy="1020564"/>
          </a:xfrm>
          <a:prstGeom prst="rect">
            <a:avLst/>
          </a:prstGeom>
          <a:noFill/>
          <a:ln>
            <a:noFill/>
          </a:ln>
          <a:extLst>
            <a:ext uri="{53640926-AAD7-44D8-BBD7-CCE9431645EC}">
              <a14:shadowObscured xmlns:a14="http://schemas.microsoft.com/office/drawing/2010/main"/>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8649" y="2815628"/>
            <a:ext cx="666479" cy="70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02C179D9-8756-405D-A22A-542283A6876F}"/>
              </a:ext>
            </a:extLst>
          </p:cNvPr>
          <p:cNvSpPr/>
          <p:nvPr/>
        </p:nvSpPr>
        <p:spPr>
          <a:xfrm>
            <a:off x="3916261" y="6608920"/>
            <a:ext cx="1411356" cy="230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983430B-9065-4959-A7DE-07CB29800A51}"/>
              </a:ext>
            </a:extLst>
          </p:cNvPr>
          <p:cNvSpPr/>
          <p:nvPr/>
        </p:nvSpPr>
        <p:spPr>
          <a:xfrm>
            <a:off x="7277100" y="6583671"/>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0296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787" y="165111"/>
            <a:ext cx="8229600" cy="751840"/>
          </a:xfrm>
        </p:spPr>
        <p:txBody>
          <a:bodyPr vert="horz" lIns="91440" tIns="45720" rIns="91440" bIns="45720" rtlCol="0" anchor="ctr">
            <a:noAutofit/>
          </a:bodyPr>
          <a:lstStyle/>
          <a:p>
            <a:pPr>
              <a:lnSpc>
                <a:spcPts val="3400"/>
              </a:lnSpc>
            </a:pPr>
            <a:r>
              <a:rPr lang="en-US" sz="3200" b="0" dirty="0">
                <a:effectLst/>
              </a:rPr>
              <a:t>2009 Duncan Hunter Defense Authorization Act</a:t>
            </a:r>
          </a:p>
        </p:txBody>
      </p:sp>
      <p:sp>
        <p:nvSpPr>
          <p:cNvPr id="5" name="Content Placeholder 2"/>
          <p:cNvSpPr txBox="1">
            <a:spLocks/>
          </p:cNvSpPr>
          <p:nvPr/>
        </p:nvSpPr>
        <p:spPr>
          <a:xfrm>
            <a:off x="507675" y="972832"/>
            <a:ext cx="8467329" cy="56316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5563" indent="-15875" fontAlgn="auto">
              <a:spcBef>
                <a:spcPct val="50000"/>
              </a:spcBef>
              <a:spcAft>
                <a:spcPts val="0"/>
              </a:spcAft>
              <a:buClr>
                <a:schemeClr val="tx1"/>
              </a:buClr>
              <a:buFont typeface="Arial" charset="0"/>
              <a:buNone/>
              <a:tabLst>
                <a:tab pos="2109788" algn="l"/>
              </a:tabLst>
            </a:pPr>
            <a:r>
              <a:rPr lang="en-US" sz="1600" b="1" dirty="0">
                <a:latin typeface="Arial" panose="020B0604020202020204" pitchFamily="34" charset="0"/>
                <a:cs typeface="Arial" panose="020B0604020202020204" pitchFamily="34" charset="0"/>
                <a:sym typeface="Arial" charset="0"/>
              </a:rPr>
              <a:t>Section 219: NAVAL Innovative Science &amp; Engineering (NISE) </a:t>
            </a:r>
          </a:p>
          <a:p>
            <a:pPr marL="55563" indent="-15875" fontAlgn="auto">
              <a:spcBef>
                <a:spcPts val="600"/>
              </a:spcBef>
              <a:spcAft>
                <a:spcPts val="0"/>
              </a:spcAft>
              <a:buClr>
                <a:schemeClr val="tx1"/>
              </a:buClr>
              <a:buFont typeface="Arial" charset="0"/>
              <a:buNone/>
              <a:tabLst>
                <a:tab pos="2109788" algn="l"/>
              </a:tabLst>
            </a:pPr>
            <a:r>
              <a:rPr lang="en-US" sz="1600" b="1" dirty="0">
                <a:latin typeface="Arial" panose="020B0604020202020204" pitchFamily="34" charset="0"/>
                <a:cs typeface="Arial" panose="020B0604020202020204" pitchFamily="34" charset="0"/>
                <a:sym typeface="Arial" charset="0"/>
              </a:rPr>
              <a:t>Mechanism to Provide Funds to Defense Laboratories for Research and Development of Technologies for Military Missions</a:t>
            </a:r>
          </a:p>
          <a:p>
            <a:pPr marL="55563" indent="-15875" fontAlgn="auto">
              <a:spcBef>
                <a:spcPts val="600"/>
              </a:spcBef>
              <a:spcAft>
                <a:spcPts val="0"/>
              </a:spcAft>
              <a:buClr>
                <a:schemeClr val="tx1"/>
              </a:buClr>
              <a:buFont typeface="Arial" charset="0"/>
              <a:buNone/>
              <a:tabLst>
                <a:tab pos="2109788" algn="l"/>
              </a:tabLst>
            </a:pPr>
            <a:r>
              <a:rPr lang="en-US" sz="1400" b="0" dirty="0">
                <a:latin typeface="Arial" panose="020B0604020202020204" pitchFamily="34" charset="0"/>
                <a:cs typeface="Arial" panose="020B0604020202020204" pitchFamily="34" charset="0"/>
                <a:sym typeface="Arial" charset="0"/>
              </a:rPr>
              <a:t>The Secretary of Defense, in consultation with the Secretaries of the military departments, shall establish mechanisms under which the executive director of a defense laboratory may use an amount of funds equal to, but not more than three percent of all funds available :</a:t>
            </a:r>
          </a:p>
          <a:p>
            <a:pPr marL="633413" indent="-336550" fontAlgn="auto">
              <a:spcBef>
                <a:spcPts val="400"/>
              </a:spcBef>
              <a:spcAft>
                <a:spcPts val="0"/>
              </a:spcAft>
              <a:buClr>
                <a:srgbClr val="000000"/>
              </a:buClr>
              <a:buFont typeface="Arial" charset="0"/>
              <a:buAutoNum type="alphaUcPeriod"/>
              <a:tabLst>
                <a:tab pos="2109788" algn="l"/>
              </a:tabLst>
            </a:pPr>
            <a:r>
              <a:rPr lang="en-US" sz="1200" b="0" dirty="0">
                <a:latin typeface="Arial" panose="020B0604020202020204" pitchFamily="34" charset="0"/>
                <a:cs typeface="Arial" panose="020B0604020202020204" pitchFamily="34" charset="0"/>
                <a:sym typeface="Arial" charset="0"/>
              </a:rPr>
              <a:t>Fund </a:t>
            </a:r>
            <a:r>
              <a:rPr lang="en-US" sz="1200" b="1" i="1" dirty="0">
                <a:solidFill>
                  <a:schemeClr val="accent1">
                    <a:lumMod val="75000"/>
                  </a:schemeClr>
                </a:solidFill>
                <a:latin typeface="Arial" panose="020B0604020202020204" pitchFamily="34" charset="0"/>
                <a:cs typeface="Arial" panose="020B0604020202020204" pitchFamily="34" charset="0"/>
                <a:sym typeface="Arial" charset="0"/>
              </a:rPr>
              <a:t>innovative basic and applied research </a:t>
            </a:r>
            <a:r>
              <a:rPr lang="en-US" sz="1200" b="0" dirty="0">
                <a:latin typeface="Arial" panose="020B0604020202020204" pitchFamily="34" charset="0"/>
                <a:cs typeface="Arial" panose="020B0604020202020204" pitchFamily="34" charset="0"/>
                <a:sym typeface="Arial" charset="0"/>
              </a:rPr>
              <a:t>conducted at the defense laboratory that supports military missions</a:t>
            </a:r>
          </a:p>
          <a:p>
            <a:pPr marL="633413" indent="-336550" fontAlgn="auto">
              <a:spcBef>
                <a:spcPts val="400"/>
              </a:spcBef>
              <a:spcAft>
                <a:spcPts val="0"/>
              </a:spcAft>
              <a:buClr>
                <a:srgbClr val="000000"/>
              </a:buClr>
              <a:buFont typeface="Arial" charset="0"/>
              <a:buAutoNum type="alphaUcPeriod"/>
              <a:tabLst>
                <a:tab pos="2109788" algn="l"/>
              </a:tabLst>
            </a:pPr>
            <a:r>
              <a:rPr lang="en-US" sz="1200" b="0" dirty="0">
                <a:latin typeface="Arial" panose="020B0604020202020204" pitchFamily="34" charset="0"/>
                <a:cs typeface="Arial" panose="020B0604020202020204" pitchFamily="34" charset="0"/>
                <a:sym typeface="Arial" charset="0"/>
              </a:rPr>
              <a:t>Fund programs to support the </a:t>
            </a:r>
            <a:r>
              <a:rPr lang="en-US" sz="1200" b="1" i="1" dirty="0">
                <a:solidFill>
                  <a:schemeClr val="accent1">
                    <a:lumMod val="75000"/>
                  </a:schemeClr>
                </a:solidFill>
                <a:latin typeface="Arial" panose="020B0604020202020204" pitchFamily="34" charset="0"/>
                <a:cs typeface="Arial" panose="020B0604020202020204" pitchFamily="34" charset="0"/>
                <a:sym typeface="Arial" charset="0"/>
              </a:rPr>
              <a:t>transition of technologies</a:t>
            </a:r>
            <a:r>
              <a:rPr lang="en-US" sz="1200" b="1" dirty="0">
                <a:solidFill>
                  <a:schemeClr val="accent1">
                    <a:lumMod val="75000"/>
                  </a:schemeClr>
                </a:solidFill>
                <a:latin typeface="Arial" panose="020B0604020202020204" pitchFamily="34" charset="0"/>
                <a:cs typeface="Arial" panose="020B0604020202020204" pitchFamily="34" charset="0"/>
                <a:sym typeface="Arial" charset="0"/>
              </a:rPr>
              <a:t> </a:t>
            </a:r>
            <a:r>
              <a:rPr lang="en-US" sz="1200" b="0" dirty="0">
                <a:latin typeface="Arial" panose="020B0604020202020204" pitchFamily="34" charset="0"/>
                <a:cs typeface="Arial" panose="020B0604020202020204" pitchFamily="34" charset="0"/>
                <a:sym typeface="Arial" charset="0"/>
              </a:rPr>
              <a:t>developed by the defense laboratory into operational use</a:t>
            </a:r>
          </a:p>
          <a:p>
            <a:pPr marL="633413" indent="-336550" fontAlgn="auto">
              <a:spcBef>
                <a:spcPts val="400"/>
              </a:spcBef>
              <a:spcAft>
                <a:spcPts val="0"/>
              </a:spcAft>
              <a:buClr>
                <a:srgbClr val="000000"/>
              </a:buClr>
              <a:buFont typeface="Arial" charset="0"/>
              <a:buAutoNum type="alphaUcPeriod"/>
              <a:tabLst>
                <a:tab pos="2109788" algn="l"/>
              </a:tabLst>
            </a:pPr>
            <a:r>
              <a:rPr lang="en-US" sz="1200" b="0" dirty="0">
                <a:latin typeface="Arial" panose="020B0604020202020204" pitchFamily="34" charset="0"/>
                <a:cs typeface="Arial" panose="020B0604020202020204" pitchFamily="34" charset="0"/>
                <a:sym typeface="Arial" charset="0"/>
              </a:rPr>
              <a:t>Fund </a:t>
            </a:r>
            <a:r>
              <a:rPr lang="en-US" sz="1200" b="1" i="1" dirty="0">
                <a:solidFill>
                  <a:schemeClr val="accent1">
                    <a:lumMod val="75000"/>
                  </a:schemeClr>
                </a:solidFill>
                <a:latin typeface="Arial" panose="020B0604020202020204" pitchFamily="34" charset="0"/>
                <a:cs typeface="Arial" panose="020B0604020202020204" pitchFamily="34" charset="0"/>
                <a:sym typeface="Arial" charset="0"/>
              </a:rPr>
              <a:t>workforce development</a:t>
            </a:r>
            <a:r>
              <a:rPr lang="en-US" sz="1200" b="1" dirty="0">
                <a:solidFill>
                  <a:schemeClr val="accent1">
                    <a:lumMod val="75000"/>
                  </a:schemeClr>
                </a:solidFill>
                <a:latin typeface="Arial" panose="020B0604020202020204" pitchFamily="34" charset="0"/>
                <a:cs typeface="Arial" panose="020B0604020202020204" pitchFamily="34" charset="0"/>
                <a:sym typeface="Arial" charset="0"/>
              </a:rPr>
              <a:t> </a:t>
            </a:r>
            <a:r>
              <a:rPr lang="en-US" sz="1200" b="0" dirty="0">
                <a:latin typeface="Arial" panose="020B0604020202020204" pitchFamily="34" charset="0"/>
                <a:cs typeface="Arial" panose="020B0604020202020204" pitchFamily="34" charset="0"/>
                <a:sym typeface="Arial" charset="0"/>
              </a:rPr>
              <a:t>that improves the capacity of the defense laboratory to recruit and retain personnel with needed scientific and engineering expertise</a:t>
            </a:r>
          </a:p>
          <a:p>
            <a:pPr marL="633413" indent="-336550" fontAlgn="auto">
              <a:spcBef>
                <a:spcPts val="400"/>
              </a:spcBef>
              <a:spcAft>
                <a:spcPts val="0"/>
              </a:spcAft>
              <a:buClr>
                <a:srgbClr val="000000"/>
              </a:buClr>
              <a:buFont typeface="Arial" charset="0"/>
              <a:buAutoNum type="alphaUcPeriod"/>
              <a:tabLst>
                <a:tab pos="2109788" algn="l"/>
              </a:tabLst>
            </a:pPr>
            <a:r>
              <a:rPr lang="en-US" sz="1200" b="0" dirty="0">
                <a:latin typeface="Arial" panose="020B0604020202020204" pitchFamily="34" charset="0"/>
                <a:cs typeface="Arial" panose="020B0604020202020204" pitchFamily="34" charset="0"/>
                <a:sym typeface="Arial" charset="0"/>
              </a:rPr>
              <a:t>Fund the </a:t>
            </a:r>
            <a:r>
              <a:rPr lang="en-US" sz="1200" b="1" i="1" dirty="0">
                <a:solidFill>
                  <a:schemeClr val="accent1">
                    <a:lumMod val="75000"/>
                  </a:schemeClr>
                </a:solidFill>
                <a:latin typeface="Arial" panose="020B0604020202020204" pitchFamily="34" charset="0"/>
                <a:cs typeface="Arial" panose="020B0604020202020204" pitchFamily="34" charset="0"/>
                <a:sym typeface="Arial" charset="0"/>
              </a:rPr>
              <a:t>revitalization and recapitalization</a:t>
            </a:r>
            <a:r>
              <a:rPr lang="en-US" sz="1200" b="0" dirty="0">
                <a:solidFill>
                  <a:schemeClr val="accent1">
                    <a:lumMod val="75000"/>
                  </a:schemeClr>
                </a:solidFill>
                <a:latin typeface="Arial" panose="020B0604020202020204" pitchFamily="34" charset="0"/>
                <a:cs typeface="Arial" panose="020B0604020202020204" pitchFamily="34" charset="0"/>
                <a:sym typeface="Arial" charset="0"/>
              </a:rPr>
              <a:t> </a:t>
            </a:r>
            <a:r>
              <a:rPr lang="en-US" sz="1200" b="0" dirty="0">
                <a:latin typeface="Arial" panose="020B0604020202020204" pitchFamily="34" charset="0"/>
                <a:cs typeface="Arial" panose="020B0604020202020204" pitchFamily="34" charset="0"/>
                <a:sym typeface="Arial" charset="0"/>
              </a:rPr>
              <a:t>of the laboratory (limited to no more than 4M)</a:t>
            </a:r>
            <a:r>
              <a:rPr lang="en-US" sz="1100" b="0" dirty="0">
                <a:latin typeface="Arial" panose="020B0604020202020204" pitchFamily="34" charset="0"/>
                <a:cs typeface="Arial" panose="020B0604020202020204" pitchFamily="34" charset="0"/>
                <a:sym typeface="Arial" charset="0"/>
              </a:rPr>
              <a:t>.</a:t>
            </a:r>
          </a:p>
          <a:p>
            <a:pPr marL="55563" indent="-15875" fontAlgn="auto">
              <a:spcBef>
                <a:spcPts val="600"/>
              </a:spcBef>
              <a:spcAft>
                <a:spcPts val="0"/>
              </a:spcAft>
              <a:buClr>
                <a:schemeClr val="tx1"/>
              </a:buClr>
              <a:buFont typeface="Arial" charset="0"/>
              <a:buNone/>
              <a:tabLst>
                <a:tab pos="2109788" algn="l"/>
              </a:tabLst>
            </a:pPr>
            <a:r>
              <a:rPr lang="en-US" sz="1600" b="1" u="sng" dirty="0">
                <a:latin typeface="Arial" panose="020B0604020202020204" pitchFamily="34" charset="0"/>
                <a:cs typeface="Arial" panose="020B0604020202020204" pitchFamily="34" charset="0"/>
                <a:sym typeface="Arial" charset="0"/>
              </a:rPr>
              <a:t>Limitations in use:</a:t>
            </a:r>
          </a:p>
          <a:p>
            <a:pPr marL="282575" indent="-282575" fontAlgn="auto">
              <a:spcBef>
                <a:spcPts val="200"/>
              </a:spcBef>
              <a:spcAft>
                <a:spcPts val="0"/>
              </a:spcAft>
              <a:buClr>
                <a:schemeClr val="tx1"/>
              </a:buClr>
              <a:tabLst>
                <a:tab pos="2109788" algn="l"/>
              </a:tabLst>
            </a:pPr>
            <a:r>
              <a:rPr lang="en-US" sz="1200" dirty="0">
                <a:solidFill>
                  <a:schemeClr val="accent1">
                    <a:lumMod val="75000"/>
                  </a:schemeClr>
                </a:solidFill>
                <a:latin typeface="Arial" panose="020B0604020202020204" pitchFamily="34" charset="0"/>
                <a:cs typeface="Arial" panose="020B0604020202020204" pitchFamily="34" charset="0"/>
              </a:rPr>
              <a:t>Can not be used to fund service contracts or CSS employees</a:t>
            </a:r>
          </a:p>
          <a:p>
            <a:pPr marL="282575" indent="-282575" fontAlgn="auto">
              <a:spcBef>
                <a:spcPts val="200"/>
              </a:spcBef>
              <a:spcAft>
                <a:spcPts val="0"/>
              </a:spcAft>
              <a:buClr>
                <a:schemeClr val="tx1"/>
              </a:buClr>
              <a:tabLst>
                <a:tab pos="2109788" algn="l"/>
              </a:tabLst>
            </a:pPr>
            <a:r>
              <a:rPr lang="en-US" sz="1200" dirty="0">
                <a:solidFill>
                  <a:schemeClr val="accent1">
                    <a:lumMod val="75000"/>
                  </a:schemeClr>
                </a:solidFill>
                <a:latin typeface="Arial" panose="020B0604020202020204" pitchFamily="34" charset="0"/>
                <a:cs typeface="Arial" panose="020B0604020202020204" pitchFamily="34" charset="0"/>
              </a:rPr>
              <a:t>Must stay within the warfare center where generated / collected - cannot be sent to other services</a:t>
            </a:r>
          </a:p>
          <a:p>
            <a:pPr marL="282575" indent="-282575" fontAlgn="auto">
              <a:spcBef>
                <a:spcPts val="200"/>
              </a:spcBef>
              <a:spcAft>
                <a:spcPts val="0"/>
              </a:spcAft>
            </a:pPr>
            <a:r>
              <a:rPr lang="en-US" sz="1200" b="0" dirty="0">
                <a:latin typeface="Arial" panose="020B0604020202020204" pitchFamily="34" charset="0"/>
                <a:cs typeface="Arial" panose="020B0604020202020204" pitchFamily="34" charset="0"/>
                <a:sym typeface="Arial" charset="0"/>
              </a:rPr>
              <a:t>Can not substitute or increase funding for tasks specifically limited by Congress or that are already funded by other sources</a:t>
            </a:r>
          </a:p>
          <a:p>
            <a:pPr marL="282575" indent="-282575" fontAlgn="auto">
              <a:spcBef>
                <a:spcPts val="200"/>
              </a:spcBef>
              <a:spcAft>
                <a:spcPts val="0"/>
              </a:spcAft>
            </a:pPr>
            <a:r>
              <a:rPr lang="en-US" sz="1200" b="0" dirty="0">
                <a:latin typeface="Arial" panose="020B0604020202020204" pitchFamily="34" charset="0"/>
                <a:cs typeface="Arial" panose="020B0604020202020204" pitchFamily="34" charset="0"/>
                <a:sym typeface="Arial" charset="0"/>
              </a:rPr>
              <a:t>Can not fund projects that require additional funds to achieve established technical objectives</a:t>
            </a:r>
          </a:p>
          <a:p>
            <a:pPr marL="282575" indent="-282575" fontAlgn="auto">
              <a:spcBef>
                <a:spcPts val="200"/>
              </a:spcBef>
              <a:spcAft>
                <a:spcPts val="0"/>
              </a:spcAft>
            </a:pPr>
            <a:r>
              <a:rPr lang="en-US" sz="1200" b="1" dirty="0">
                <a:latin typeface="Arial" panose="020B0604020202020204" pitchFamily="34" charset="0"/>
                <a:cs typeface="Arial" panose="020B0604020202020204" pitchFamily="34" charset="0"/>
                <a:sym typeface="Arial" charset="0"/>
              </a:rPr>
              <a:t>Can not be reallocated for other purposes by any command levels intervening between the DoD component head and performing laboratory or be tasked to perform specific work</a:t>
            </a:r>
          </a:p>
          <a:p>
            <a:pPr marL="282575" indent="-282575" fontAlgn="auto">
              <a:spcBef>
                <a:spcPts val="200"/>
              </a:spcBef>
              <a:spcAft>
                <a:spcPts val="0"/>
              </a:spcAft>
            </a:pPr>
            <a:r>
              <a:rPr lang="en-US" sz="1200" b="1" dirty="0">
                <a:latin typeface="Arial" panose="020B0604020202020204" pitchFamily="34" charset="0"/>
                <a:cs typeface="Arial" panose="020B0604020202020204" pitchFamily="34" charset="0"/>
                <a:sym typeface="Arial" charset="0"/>
              </a:rPr>
              <a:t>Can not be used to make up deficiencies for other programs</a:t>
            </a:r>
          </a:p>
          <a:p>
            <a:pPr marL="282575" indent="-282575" fontAlgn="auto">
              <a:spcBef>
                <a:spcPts val="200"/>
              </a:spcBef>
              <a:spcAft>
                <a:spcPts val="0"/>
              </a:spcAft>
            </a:pPr>
            <a:r>
              <a:rPr lang="en-US" sz="1200" b="0" dirty="0">
                <a:latin typeface="Arial" panose="020B0604020202020204" pitchFamily="34" charset="0"/>
                <a:cs typeface="Arial" panose="020B0604020202020204" pitchFamily="34" charset="0"/>
                <a:sym typeface="Arial" charset="0"/>
              </a:rPr>
              <a:t>Can not be used to fund general purpose capital expenditures, with exception of equipment required for a project not readily available from laboratory inventory</a:t>
            </a:r>
            <a:endParaRPr lang="en-US" sz="1100" b="0" dirty="0">
              <a:latin typeface="Arial" panose="020B0604020202020204" pitchFamily="34" charset="0"/>
              <a:cs typeface="Arial" panose="020B0604020202020204" pitchFamily="34" charset="0"/>
              <a:sym typeface="Arial" charset="0"/>
            </a:endParaRPr>
          </a:p>
        </p:txBody>
      </p:sp>
      <p:sp>
        <p:nvSpPr>
          <p:cNvPr id="3" name="TextBox 2"/>
          <p:cNvSpPr txBox="1"/>
          <p:nvPr/>
        </p:nvSpPr>
        <p:spPr>
          <a:xfrm>
            <a:off x="4319340" y="6202582"/>
            <a:ext cx="4599336" cy="307777"/>
          </a:xfrm>
          <a:prstGeom prst="rect">
            <a:avLst/>
          </a:prstGeom>
          <a:solidFill>
            <a:schemeClr val="bg2"/>
          </a:solidFill>
          <a:ln>
            <a:solidFill>
              <a:srgbClr val="002060"/>
            </a:solidFill>
          </a:ln>
          <a:effectLst>
            <a:outerShdw blurRad="50800" dist="38100" dir="2700000" algn="tl" rotWithShape="0">
              <a:prstClr val="black">
                <a:alpha val="40000"/>
              </a:prstClr>
            </a:outerShdw>
          </a:effectLst>
        </p:spPr>
        <p:txBody>
          <a:bodyPr wrap="none" rtlCol="0">
            <a:spAutoFit/>
          </a:bodyPr>
          <a:lstStyle/>
          <a:p>
            <a:r>
              <a:rPr lang="en-US" sz="1400" i="1" dirty="0">
                <a:solidFill>
                  <a:srgbClr val="FF0000"/>
                </a:solidFill>
              </a:rPr>
              <a:t>**</a:t>
            </a:r>
            <a:r>
              <a:rPr lang="en-US" sz="1400" i="1" dirty="0">
                <a:solidFill>
                  <a:schemeClr val="accent1">
                    <a:lumMod val="75000"/>
                  </a:schemeClr>
                </a:solidFill>
              </a:rPr>
              <a:t> Critical source of Discretionary In-House Funding</a:t>
            </a:r>
          </a:p>
        </p:txBody>
      </p:sp>
      <p:sp>
        <p:nvSpPr>
          <p:cNvPr id="6" name="Rectangle 5">
            <a:extLst>
              <a:ext uri="{FF2B5EF4-FFF2-40B4-BE49-F238E27FC236}">
                <a16:creationId xmlns:a16="http://schemas.microsoft.com/office/drawing/2014/main" id="{C995DFC8-901D-43CC-9B1B-AFA6CBAC16DE}"/>
              </a:ext>
            </a:extLst>
          </p:cNvPr>
          <p:cNvSpPr/>
          <p:nvPr/>
        </p:nvSpPr>
        <p:spPr>
          <a:xfrm>
            <a:off x="3916261" y="6608920"/>
            <a:ext cx="1411356" cy="230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9F38712-6F18-4493-BB5F-9468B256FCE7}"/>
              </a:ext>
            </a:extLst>
          </p:cNvPr>
          <p:cNvSpPr/>
          <p:nvPr/>
        </p:nvSpPr>
        <p:spPr>
          <a:xfrm>
            <a:off x="7277100" y="6583671"/>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180" y="285673"/>
            <a:ext cx="8038985" cy="646331"/>
          </a:xfrm>
        </p:spPr>
        <p:txBody>
          <a:bodyPr>
            <a:normAutofit fontScale="90000"/>
          </a:bodyPr>
          <a:lstStyle/>
          <a:p>
            <a:r>
              <a:rPr lang="en-US" sz="3600" dirty="0"/>
              <a:t>Human Performance Basic and Applied Research</a:t>
            </a:r>
          </a:p>
        </p:txBody>
      </p:sp>
      <p:graphicFrame>
        <p:nvGraphicFramePr>
          <p:cNvPr id="6" name="Table 5"/>
          <p:cNvGraphicFramePr>
            <a:graphicFrameLocks noGrp="1"/>
          </p:cNvGraphicFramePr>
          <p:nvPr>
            <p:extLst>
              <p:ext uri="{D42A27DB-BD31-4B8C-83A1-F6EECF244321}">
                <p14:modId xmlns:p14="http://schemas.microsoft.com/office/powerpoint/2010/main" val="2959599956"/>
              </p:ext>
            </p:extLst>
          </p:nvPr>
        </p:nvGraphicFramePr>
        <p:xfrm>
          <a:off x="461728" y="1206877"/>
          <a:ext cx="8356349" cy="5329374"/>
        </p:xfrm>
        <a:graphic>
          <a:graphicData uri="http://schemas.openxmlformats.org/drawingml/2006/table">
            <a:tbl>
              <a:tblPr firstRow="1" bandRow="1">
                <a:tableStyleId>{5C22544A-7EE6-4342-B048-85BDC9FD1C3A}</a:tableStyleId>
              </a:tblPr>
              <a:tblGrid>
                <a:gridCol w="1884820">
                  <a:extLst>
                    <a:ext uri="{9D8B030D-6E8A-4147-A177-3AD203B41FA5}">
                      <a16:colId xmlns:a16="http://schemas.microsoft.com/office/drawing/2014/main" val="2133185645"/>
                    </a:ext>
                  </a:extLst>
                </a:gridCol>
                <a:gridCol w="6471529">
                  <a:extLst>
                    <a:ext uri="{9D8B030D-6E8A-4147-A177-3AD203B41FA5}">
                      <a16:colId xmlns:a16="http://schemas.microsoft.com/office/drawing/2014/main" val="2254449431"/>
                    </a:ext>
                  </a:extLst>
                </a:gridCol>
              </a:tblGrid>
              <a:tr h="370840">
                <a:tc>
                  <a:txBody>
                    <a:bodyPr/>
                    <a:lstStyle/>
                    <a:p>
                      <a:r>
                        <a:rPr lang="en-US" sz="1400" dirty="0"/>
                        <a:t>Sub Initiative</a:t>
                      </a:r>
                    </a:p>
                  </a:txBody>
                  <a:tcPr/>
                </a:tc>
                <a:tc>
                  <a:txBody>
                    <a:bodyPr/>
                    <a:lstStyle/>
                    <a:p>
                      <a:r>
                        <a:rPr lang="en-US" sz="1400" dirty="0"/>
                        <a:t>Project Title:  Sec 219 NISE Basic &amp; Applied</a:t>
                      </a:r>
                      <a:r>
                        <a:rPr lang="en-US" sz="1400" baseline="0" dirty="0"/>
                        <a:t> Research</a:t>
                      </a:r>
                      <a:endParaRPr lang="en-US" sz="1400" dirty="0"/>
                    </a:p>
                  </a:txBody>
                  <a:tcPr/>
                </a:tc>
                <a:extLst>
                  <a:ext uri="{0D108BD9-81ED-4DB2-BD59-A6C34878D82A}">
                    <a16:rowId xmlns:a16="http://schemas.microsoft.com/office/drawing/2014/main" val="2724145126"/>
                  </a:ext>
                </a:extLst>
              </a:tr>
              <a:tr h="370840">
                <a:tc>
                  <a:txBody>
                    <a:bodyPr/>
                    <a:lstStyle/>
                    <a:p>
                      <a:r>
                        <a:rPr lang="en-US" sz="1400" dirty="0"/>
                        <a:t>Cognitive Performance</a:t>
                      </a:r>
                    </a:p>
                  </a:txBody>
                  <a:tcPr/>
                </a:tc>
                <a:tc>
                  <a:txBody>
                    <a:bodyPr/>
                    <a:lstStyle/>
                    <a:p>
                      <a:r>
                        <a:rPr lang="en-US" sz="1400" dirty="0"/>
                        <a:t>Virtual Reality for Training: Examining the Benefits of Haptic Feedback and Natural Gestures on Procedural and Conceptual Tasks</a:t>
                      </a:r>
                    </a:p>
                  </a:txBody>
                  <a:tcPr/>
                </a:tc>
                <a:extLst>
                  <a:ext uri="{0D108BD9-81ED-4DB2-BD59-A6C34878D82A}">
                    <a16:rowId xmlns:a16="http://schemas.microsoft.com/office/drawing/2014/main" val="1666501226"/>
                  </a:ext>
                </a:extLst>
              </a:tr>
              <a:tr h="306611">
                <a:tc>
                  <a:txBody>
                    <a:bodyPr/>
                    <a:lstStyle/>
                    <a:p>
                      <a:r>
                        <a:rPr lang="en-US" sz="1400" dirty="0"/>
                        <a:t>Protection</a:t>
                      </a:r>
                    </a:p>
                  </a:txBody>
                  <a:tcPr/>
                </a:tc>
                <a:tc>
                  <a:txBody>
                    <a:bodyPr/>
                    <a:lstStyle/>
                    <a:p>
                      <a:r>
                        <a:rPr lang="en-US" sz="1400" dirty="0"/>
                        <a:t>Improved Inflatable Body and Head Restraint System (I-IBAHRS)</a:t>
                      </a:r>
                    </a:p>
                  </a:txBody>
                  <a:tcPr/>
                </a:tc>
                <a:extLst>
                  <a:ext uri="{0D108BD9-81ED-4DB2-BD59-A6C34878D82A}">
                    <a16:rowId xmlns:a16="http://schemas.microsoft.com/office/drawing/2014/main" val="3076852358"/>
                  </a:ext>
                </a:extLst>
              </a:tr>
              <a:tr h="316871">
                <a:tc>
                  <a:txBody>
                    <a:bodyPr/>
                    <a:lstStyle/>
                    <a:p>
                      <a:r>
                        <a:rPr lang="en-US" sz="1400" b="1" i="1" dirty="0">
                          <a:solidFill>
                            <a:srgbClr val="002060"/>
                          </a:solidFill>
                        </a:rPr>
                        <a:t>Protection</a:t>
                      </a:r>
                    </a:p>
                  </a:txBody>
                  <a:tcPr/>
                </a:tc>
                <a:tc>
                  <a:txBody>
                    <a:bodyPr/>
                    <a:lstStyle/>
                    <a:p>
                      <a:r>
                        <a:rPr lang="en-US" sz="1400" b="1" i="1" dirty="0">
                          <a:solidFill>
                            <a:srgbClr val="002060"/>
                          </a:solidFill>
                        </a:rPr>
                        <a:t>Finite Element Analysis for Human Body Simulations</a:t>
                      </a:r>
                    </a:p>
                  </a:txBody>
                  <a:tcPr/>
                </a:tc>
                <a:extLst>
                  <a:ext uri="{0D108BD9-81ED-4DB2-BD59-A6C34878D82A}">
                    <a16:rowId xmlns:a16="http://schemas.microsoft.com/office/drawing/2014/main" val="2078445783"/>
                  </a:ext>
                </a:extLst>
              </a:tr>
              <a:tr h="425513">
                <a:tc>
                  <a:txBody>
                    <a:bodyPr/>
                    <a:lstStyle/>
                    <a:p>
                      <a:r>
                        <a:rPr lang="en-US" sz="1400" dirty="0"/>
                        <a:t>Training</a:t>
                      </a:r>
                    </a:p>
                  </a:txBody>
                  <a:tcPr/>
                </a:tc>
                <a:tc>
                  <a:txBody>
                    <a:bodyPr/>
                    <a:lstStyle/>
                    <a:p>
                      <a:r>
                        <a:rPr lang="en-US" sz="1400" dirty="0"/>
                        <a:t>Validation of Speech Transmission Index Public Address (STIPA) for Aircraft Communications</a:t>
                      </a:r>
                    </a:p>
                  </a:txBody>
                  <a:tcPr/>
                </a:tc>
                <a:extLst>
                  <a:ext uri="{0D108BD9-81ED-4DB2-BD59-A6C34878D82A}">
                    <a16:rowId xmlns:a16="http://schemas.microsoft.com/office/drawing/2014/main" val="2752129143"/>
                  </a:ext>
                </a:extLst>
              </a:tr>
              <a:tr h="318079">
                <a:tc>
                  <a:txBody>
                    <a:bodyPr/>
                    <a:lstStyle/>
                    <a:p>
                      <a:r>
                        <a:rPr lang="en-US" sz="1400" dirty="0"/>
                        <a:t>Cognitive Performance</a:t>
                      </a:r>
                    </a:p>
                  </a:txBody>
                  <a:tcPr/>
                </a:tc>
                <a:tc>
                  <a:txBody>
                    <a:bodyPr/>
                    <a:lstStyle/>
                    <a:p>
                      <a:r>
                        <a:rPr lang="en-US" sz="1400" dirty="0"/>
                        <a:t>Extended Field of View (FOV) Video Aviation Training Aids</a:t>
                      </a:r>
                    </a:p>
                  </a:txBody>
                  <a:tcPr/>
                </a:tc>
                <a:extLst>
                  <a:ext uri="{0D108BD9-81ED-4DB2-BD59-A6C34878D82A}">
                    <a16:rowId xmlns:a16="http://schemas.microsoft.com/office/drawing/2014/main" val="3262910358"/>
                  </a:ext>
                </a:extLst>
              </a:tr>
              <a:tr h="289711">
                <a:tc>
                  <a:txBody>
                    <a:bodyPr/>
                    <a:lstStyle/>
                    <a:p>
                      <a:r>
                        <a:rPr lang="en-US" sz="1400" b="1" i="1" dirty="0">
                          <a:solidFill>
                            <a:srgbClr val="002060"/>
                          </a:solidFill>
                        </a:rPr>
                        <a:t>Protection</a:t>
                      </a:r>
                    </a:p>
                  </a:txBody>
                  <a:tcPr/>
                </a:tc>
                <a:tc>
                  <a:txBody>
                    <a:bodyPr/>
                    <a:lstStyle/>
                    <a:p>
                      <a:r>
                        <a:rPr lang="en-US" sz="1400" b="1" i="1" dirty="0">
                          <a:solidFill>
                            <a:srgbClr val="002060"/>
                          </a:solidFill>
                        </a:rPr>
                        <a:t>Custom Earplug Variation and Earplug Fit Assessment Tool</a:t>
                      </a:r>
                    </a:p>
                  </a:txBody>
                  <a:tcPr/>
                </a:tc>
                <a:extLst>
                  <a:ext uri="{0D108BD9-81ED-4DB2-BD59-A6C34878D82A}">
                    <a16:rowId xmlns:a16="http://schemas.microsoft.com/office/drawing/2014/main" val="132889976"/>
                  </a:ext>
                </a:extLst>
              </a:tr>
              <a:tr h="325924">
                <a:tc>
                  <a:txBody>
                    <a:bodyPr/>
                    <a:lstStyle/>
                    <a:p>
                      <a:r>
                        <a:rPr lang="en-US" sz="1400" dirty="0"/>
                        <a:t>Cognitive Performance</a:t>
                      </a:r>
                    </a:p>
                  </a:txBody>
                  <a:tcPr/>
                </a:tc>
                <a:tc>
                  <a:txBody>
                    <a:bodyPr/>
                    <a:lstStyle/>
                    <a:p>
                      <a:r>
                        <a:rPr lang="en-US" sz="1400" dirty="0"/>
                        <a:t>Investigating the effects of shipboard motion on users of virtual reality (VR) systems</a:t>
                      </a:r>
                    </a:p>
                  </a:txBody>
                  <a:tcPr/>
                </a:tc>
                <a:extLst>
                  <a:ext uri="{0D108BD9-81ED-4DB2-BD59-A6C34878D82A}">
                    <a16:rowId xmlns:a16="http://schemas.microsoft.com/office/drawing/2014/main" val="1329840185"/>
                  </a:ext>
                </a:extLst>
              </a:tr>
              <a:tr h="443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Physical Performance</a:t>
                      </a:r>
                    </a:p>
                    <a:p>
                      <a:endParaRPr lang="en-US" sz="1400" dirty="0"/>
                    </a:p>
                  </a:txBody>
                  <a:tcPr/>
                </a:tc>
                <a:tc>
                  <a:txBody>
                    <a:bodyPr/>
                    <a:lstStyle/>
                    <a:p>
                      <a:r>
                        <a:rPr lang="en-US" sz="1400" dirty="0"/>
                        <a:t>Investigation of Simulator Training Fidelity for Pilot Carrier Qualification Using Precision Landing Modes</a:t>
                      </a:r>
                    </a:p>
                  </a:txBody>
                  <a:tcPr/>
                </a:tc>
                <a:extLst>
                  <a:ext uri="{0D108BD9-81ED-4DB2-BD59-A6C34878D82A}">
                    <a16:rowId xmlns:a16="http://schemas.microsoft.com/office/drawing/2014/main" val="3225969888"/>
                  </a:ext>
                </a:extLst>
              </a:tr>
              <a:tr h="5465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dirty="0">
                          <a:solidFill>
                            <a:srgbClr val="002060"/>
                          </a:solidFill>
                        </a:rPr>
                        <a:t>Cognitive Performance</a:t>
                      </a:r>
                    </a:p>
                  </a:txBody>
                  <a:tcPr/>
                </a:tc>
                <a:tc>
                  <a:txBody>
                    <a:bodyPr/>
                    <a:lstStyle/>
                    <a:p>
                      <a:r>
                        <a:rPr lang="en-US" sz="1400" b="1" i="1" dirty="0">
                          <a:solidFill>
                            <a:srgbClr val="002060"/>
                          </a:solidFill>
                        </a:rPr>
                        <a:t>Investigating the effect of hypoxia on cognitive workload and brain activity as measured by EEG</a:t>
                      </a:r>
                    </a:p>
                  </a:txBody>
                  <a:tcPr/>
                </a:tc>
                <a:extLst>
                  <a:ext uri="{0D108BD9-81ED-4DB2-BD59-A6C34878D82A}">
                    <a16:rowId xmlns:a16="http://schemas.microsoft.com/office/drawing/2014/main" val="2327521413"/>
                  </a:ext>
                </a:extLst>
              </a:tr>
              <a:tr h="292126">
                <a:tc>
                  <a:txBody>
                    <a:bodyPr/>
                    <a:lstStyle/>
                    <a:p>
                      <a:r>
                        <a:rPr lang="en-US" sz="1400" b="1" i="1" dirty="0">
                          <a:solidFill>
                            <a:srgbClr val="002060"/>
                          </a:solidFill>
                        </a:rPr>
                        <a:t>Protection</a:t>
                      </a:r>
                    </a:p>
                  </a:txBody>
                  <a:tcPr/>
                </a:tc>
                <a:tc>
                  <a:txBody>
                    <a:bodyPr/>
                    <a:lstStyle/>
                    <a:p>
                      <a:r>
                        <a:rPr lang="en-US" sz="1400" b="1" i="1" dirty="0">
                          <a:solidFill>
                            <a:srgbClr val="002060"/>
                          </a:solidFill>
                        </a:rPr>
                        <a:t>Evaluation of Head/Neck Protection Technologies for Integration into the NACES Seat</a:t>
                      </a:r>
                    </a:p>
                  </a:txBody>
                  <a:tcPr/>
                </a:tc>
                <a:extLst>
                  <a:ext uri="{0D108BD9-81ED-4DB2-BD59-A6C34878D82A}">
                    <a16:rowId xmlns:a16="http://schemas.microsoft.com/office/drawing/2014/main" val="3818424646"/>
                  </a:ext>
                </a:extLst>
              </a:tr>
              <a:tr h="280657">
                <a:tc>
                  <a:txBody>
                    <a:bodyPr/>
                    <a:lstStyle/>
                    <a:p>
                      <a:r>
                        <a:rPr lang="en-US" sz="1400" dirty="0"/>
                        <a:t>Protection</a:t>
                      </a:r>
                    </a:p>
                  </a:txBody>
                  <a:tcPr/>
                </a:tc>
                <a:tc>
                  <a:txBody>
                    <a:bodyPr/>
                    <a:lstStyle/>
                    <a:p>
                      <a:r>
                        <a:rPr lang="en-US" sz="1400" dirty="0"/>
                        <a:t>Four-Point Pilot Restraint Pretensioner</a:t>
                      </a:r>
                    </a:p>
                  </a:txBody>
                  <a:tcPr/>
                </a:tc>
                <a:extLst>
                  <a:ext uri="{0D108BD9-81ED-4DB2-BD59-A6C34878D82A}">
                    <a16:rowId xmlns:a16="http://schemas.microsoft.com/office/drawing/2014/main" val="3567891959"/>
                  </a:ext>
                </a:extLst>
              </a:tr>
              <a:tr h="2898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2060"/>
                          </a:solidFill>
                          <a:effectLst/>
                          <a:uLnTx/>
                          <a:uFillTx/>
                          <a:latin typeface="Calibri" panose="020F0502020204030204"/>
                          <a:ea typeface="+mn-ea"/>
                          <a:cs typeface="+mn-cs"/>
                        </a:rPr>
                        <a:t>Cognitive Performance</a:t>
                      </a:r>
                    </a:p>
                  </a:txBody>
                  <a:tcPr/>
                </a:tc>
                <a:tc>
                  <a:txBody>
                    <a:bodyPr/>
                    <a:lstStyle/>
                    <a:p>
                      <a:r>
                        <a:rPr lang="en-US" sz="1400" b="1" i="1" dirty="0">
                          <a:solidFill>
                            <a:srgbClr val="002060"/>
                          </a:solidFill>
                        </a:rPr>
                        <a:t>Cognitive Recovery Time After Hypoxia Exposure</a:t>
                      </a:r>
                    </a:p>
                  </a:txBody>
                  <a:tcPr/>
                </a:tc>
                <a:extLst>
                  <a:ext uri="{0D108BD9-81ED-4DB2-BD59-A6C34878D82A}">
                    <a16:rowId xmlns:a16="http://schemas.microsoft.com/office/drawing/2014/main" val="17250940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Cognitive Performance</a:t>
                      </a:r>
                    </a:p>
                  </a:txBody>
                  <a:tcPr/>
                </a:tc>
                <a:tc>
                  <a:txBody>
                    <a:bodyPr/>
                    <a:lstStyle/>
                    <a:p>
                      <a:r>
                        <a:rPr lang="en-US" sz="1400" dirty="0"/>
                        <a:t>Integrated Warfighting Capabilities (IWC) Fidelity Investigation</a:t>
                      </a:r>
                    </a:p>
                  </a:txBody>
                  <a:tcPr/>
                </a:tc>
                <a:extLst>
                  <a:ext uri="{0D108BD9-81ED-4DB2-BD59-A6C34878D82A}">
                    <a16:rowId xmlns:a16="http://schemas.microsoft.com/office/drawing/2014/main" val="276553174"/>
                  </a:ext>
                </a:extLst>
              </a:tr>
            </a:tbl>
          </a:graphicData>
        </a:graphic>
      </p:graphicFrame>
      <p:sp>
        <p:nvSpPr>
          <p:cNvPr id="4" name="Rectangle 3">
            <a:extLst>
              <a:ext uri="{FF2B5EF4-FFF2-40B4-BE49-F238E27FC236}">
                <a16:creationId xmlns:a16="http://schemas.microsoft.com/office/drawing/2014/main" id="{26A24EB9-AD38-4428-BC56-3F1557ABC512}"/>
              </a:ext>
            </a:extLst>
          </p:cNvPr>
          <p:cNvSpPr/>
          <p:nvPr/>
        </p:nvSpPr>
        <p:spPr>
          <a:xfrm>
            <a:off x="3916261" y="6584122"/>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AAF771C-9A4C-4AD0-BF5C-76AC7D27F895}"/>
              </a:ext>
            </a:extLst>
          </p:cNvPr>
          <p:cNvSpPr/>
          <p:nvPr/>
        </p:nvSpPr>
        <p:spPr>
          <a:xfrm>
            <a:off x="7277100" y="6583671"/>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457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Autofit/>
          </a:bodyPr>
          <a:lstStyle/>
          <a:p>
            <a:r>
              <a:rPr lang="en-US" sz="2400" dirty="0"/>
              <a:t>Custom Earplug Variation and Earplugs</a:t>
            </a:r>
            <a:br>
              <a:rPr lang="en-US" sz="2400" dirty="0"/>
            </a:br>
            <a:r>
              <a:rPr lang="en-US" sz="2400" dirty="0"/>
              <a:t>Fit Assessment Tool</a:t>
            </a:r>
            <a:endParaRPr lang="en-US" sz="2000" dirty="0">
              <a:solidFill>
                <a:srgbClr val="FF0000"/>
              </a:solidFill>
            </a:endParaRPr>
          </a:p>
        </p:txBody>
      </p:sp>
      <p:cxnSp>
        <p:nvCxnSpPr>
          <p:cNvPr id="19" name="Straight Connector 18"/>
          <p:cNvCxnSpPr/>
          <p:nvPr/>
        </p:nvCxnSpPr>
        <p:spPr>
          <a:xfrm>
            <a:off x="4563374" y="1061049"/>
            <a:ext cx="8626" cy="5339751"/>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0" y="3657600"/>
            <a:ext cx="4343400"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8600" y="3657600"/>
            <a:ext cx="4343400"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4622964" y="3779579"/>
            <a:ext cx="4410974" cy="2365076"/>
          </a:xfrm>
          <a:prstGeom prst="rect">
            <a:avLst/>
          </a:prstGeom>
        </p:spPr>
        <p:txBody>
          <a:bodyPr>
            <a:noAutofit/>
          </a:bodyPr>
          <a:lstStyle/>
          <a:p>
            <a:pPr>
              <a:spcAft>
                <a:spcPts val="600"/>
              </a:spcAft>
              <a:defRPr/>
            </a:pPr>
            <a:r>
              <a:rPr lang="en-US" sz="1800" b="1" u="sng" dirty="0">
                <a:solidFill>
                  <a:schemeClr val="tx1"/>
                </a:solidFill>
                <a:cs typeface="Arial" pitchFamily="34" charset="0"/>
              </a:rPr>
              <a:t>Path Forward:</a:t>
            </a:r>
          </a:p>
          <a:p>
            <a:pPr marL="176213" indent="-176213">
              <a:spcAft>
                <a:spcPts val="600"/>
              </a:spcAft>
              <a:buFont typeface="Arial" panose="020B0604020202020204" pitchFamily="34" charset="0"/>
              <a:buChar char="•"/>
              <a:defRPr/>
            </a:pPr>
            <a:r>
              <a:rPr lang="en-US" sz="1400" b="0" dirty="0">
                <a:solidFill>
                  <a:schemeClr val="tx1"/>
                </a:solidFill>
                <a:cs typeface="Arial" pitchFamily="34" charset="0"/>
              </a:rPr>
              <a:t>Complete PAR evaluations (FY19)</a:t>
            </a:r>
          </a:p>
          <a:p>
            <a:pPr marL="176213" indent="-176213">
              <a:spcAft>
                <a:spcPts val="600"/>
              </a:spcAft>
              <a:buFont typeface="Arial" panose="020B0604020202020204" pitchFamily="34" charset="0"/>
              <a:buChar char="•"/>
              <a:defRPr/>
            </a:pPr>
            <a:r>
              <a:rPr lang="en-US" sz="1400" b="0" dirty="0">
                <a:solidFill>
                  <a:schemeClr val="tx1"/>
                </a:solidFill>
                <a:cs typeface="Arial" pitchFamily="34" charset="0"/>
              </a:rPr>
              <a:t>Create overlays highlighting differences between impressions and digital scans (FY19) </a:t>
            </a:r>
          </a:p>
          <a:p>
            <a:pPr marL="176213" indent="-176213">
              <a:spcAft>
                <a:spcPts val="600"/>
              </a:spcAft>
              <a:buFont typeface="Arial" panose="020B0604020202020204" pitchFamily="34" charset="0"/>
              <a:buChar char="•"/>
              <a:defRPr/>
            </a:pPr>
            <a:r>
              <a:rPr lang="en-US" sz="1400" b="0" dirty="0">
                <a:solidFill>
                  <a:schemeClr val="tx1"/>
                </a:solidFill>
                <a:cs typeface="Arial" pitchFamily="34" charset="0"/>
              </a:rPr>
              <a:t>Conduct REAT (</a:t>
            </a:r>
            <a:r>
              <a:rPr lang="en-US" sz="1400" dirty="0">
                <a:solidFill>
                  <a:schemeClr val="tx1"/>
                </a:solidFill>
              </a:rPr>
              <a:t>Real Ear Attenuation at Threshold) evaluation </a:t>
            </a:r>
            <a:r>
              <a:rPr lang="en-US" sz="1400" b="0" dirty="0">
                <a:solidFill>
                  <a:schemeClr val="tx1"/>
                </a:solidFill>
                <a:cs typeface="Arial" pitchFamily="34" charset="0"/>
              </a:rPr>
              <a:t>on a subset of the earplugs (FY19)</a:t>
            </a:r>
          </a:p>
          <a:p>
            <a:pPr marL="176213" indent="-176213">
              <a:spcAft>
                <a:spcPts val="600"/>
              </a:spcAft>
              <a:buFont typeface="Arial" panose="020B0604020202020204" pitchFamily="34" charset="0"/>
              <a:buChar char="•"/>
              <a:defRPr/>
            </a:pPr>
            <a:r>
              <a:rPr lang="en-US" sz="1400" b="0" dirty="0">
                <a:solidFill>
                  <a:schemeClr val="tx1"/>
                </a:solidFill>
                <a:cs typeface="Arial" pitchFamily="34" charset="0"/>
              </a:rPr>
              <a:t>Report results (FY19)</a:t>
            </a:r>
          </a:p>
        </p:txBody>
      </p:sp>
      <p:sp>
        <p:nvSpPr>
          <p:cNvPr id="2" name="TextBox 1"/>
          <p:cNvSpPr txBox="1"/>
          <p:nvPr/>
        </p:nvSpPr>
        <p:spPr>
          <a:xfrm>
            <a:off x="92559" y="3775110"/>
            <a:ext cx="4615482" cy="2693045"/>
          </a:xfrm>
          <a:prstGeom prst="rect">
            <a:avLst/>
          </a:prstGeom>
          <a:noFill/>
        </p:spPr>
        <p:txBody>
          <a:bodyPr wrap="square" rtlCol="0">
            <a:spAutoFit/>
          </a:bodyPr>
          <a:lstStyle/>
          <a:p>
            <a:pPr marL="342900" indent="-342900" eaLnBrk="0" fontAlgn="base" hangingPunct="0">
              <a:spcAft>
                <a:spcPts val="600"/>
              </a:spcAft>
              <a:defRPr/>
            </a:pPr>
            <a:r>
              <a:rPr lang="en-US" sz="1800" u="sng" kern="0" dirty="0">
                <a:solidFill>
                  <a:schemeClr val="tx1"/>
                </a:solidFill>
              </a:rPr>
              <a:t>Achievements:</a:t>
            </a:r>
          </a:p>
          <a:p>
            <a:pPr marL="176213" indent="-176213" eaLnBrk="0" fontAlgn="base" hangingPunct="0">
              <a:spcAft>
                <a:spcPts val="600"/>
              </a:spcAft>
              <a:buFont typeface="Arial" panose="020B0604020202020204" pitchFamily="34" charset="0"/>
              <a:buChar char="•"/>
              <a:defRPr/>
            </a:pPr>
            <a:r>
              <a:rPr lang="en-US" sz="1400" b="0" kern="0" dirty="0">
                <a:solidFill>
                  <a:schemeClr val="tx1"/>
                </a:solidFill>
              </a:rPr>
              <a:t>Purchased Lantos Aura3D digital ear scanner and </a:t>
            </a:r>
            <a:r>
              <a:rPr lang="en-US" sz="1400" b="0" kern="0" dirty="0" err="1">
                <a:solidFill>
                  <a:schemeClr val="tx1"/>
                </a:solidFill>
              </a:rPr>
              <a:t>FitCheck</a:t>
            </a:r>
            <a:r>
              <a:rPr lang="en-US" sz="1400" b="0" kern="0" dirty="0">
                <a:solidFill>
                  <a:schemeClr val="tx1"/>
                </a:solidFill>
              </a:rPr>
              <a:t> Personal Attenuation Rating (PAR) measurement system</a:t>
            </a:r>
          </a:p>
          <a:p>
            <a:pPr marL="176213" indent="-176213" eaLnBrk="0" fontAlgn="base" hangingPunct="0">
              <a:spcAft>
                <a:spcPts val="600"/>
              </a:spcAft>
              <a:buFont typeface="Arial" panose="020B0604020202020204" pitchFamily="34" charset="0"/>
              <a:buChar char="•"/>
              <a:defRPr/>
            </a:pPr>
            <a:r>
              <a:rPr lang="en-US" sz="1400" b="0" kern="0" dirty="0">
                <a:solidFill>
                  <a:schemeClr val="tx1"/>
                </a:solidFill>
              </a:rPr>
              <a:t>Digitally scanned and obtained two sets of physical impressions for 30 subjects</a:t>
            </a:r>
          </a:p>
          <a:p>
            <a:pPr marL="176213" indent="-176213" eaLnBrk="0" hangingPunct="0">
              <a:spcAft>
                <a:spcPts val="600"/>
              </a:spcAft>
              <a:buFont typeface="Arial" panose="020B0604020202020204" pitchFamily="34" charset="0"/>
              <a:buChar char="•"/>
              <a:defRPr/>
            </a:pPr>
            <a:r>
              <a:rPr lang="en-US" sz="1400" b="0" kern="0" dirty="0">
                <a:solidFill>
                  <a:schemeClr val="tx1"/>
                </a:solidFill>
              </a:rPr>
              <a:t>All physical impressions digitized via 3D scanning</a:t>
            </a:r>
          </a:p>
          <a:p>
            <a:pPr marL="176213" indent="-176213" eaLnBrk="0" hangingPunct="0">
              <a:spcAft>
                <a:spcPts val="600"/>
              </a:spcAft>
              <a:buFont typeface="Arial" panose="020B0604020202020204" pitchFamily="34" charset="0"/>
              <a:buChar char="•"/>
              <a:defRPr/>
            </a:pPr>
            <a:r>
              <a:rPr lang="en-US" sz="1400" b="0" dirty="0">
                <a:solidFill>
                  <a:schemeClr val="tx1"/>
                </a:solidFill>
                <a:cs typeface="Arial" pitchFamily="34" charset="0"/>
              </a:rPr>
              <a:t>Ordered five pairs of earplugs from each ear canal geometry source </a:t>
            </a:r>
          </a:p>
          <a:p>
            <a:pPr marL="176213" indent="-176213" eaLnBrk="0" hangingPunct="0">
              <a:spcAft>
                <a:spcPts val="600"/>
              </a:spcAft>
              <a:buFont typeface="Arial" panose="020B0604020202020204" pitchFamily="34" charset="0"/>
              <a:buChar char="•"/>
              <a:defRPr/>
            </a:pPr>
            <a:r>
              <a:rPr lang="en-US" sz="1400" b="0" dirty="0">
                <a:solidFill>
                  <a:schemeClr val="tx1"/>
                </a:solidFill>
                <a:cs typeface="Arial" pitchFamily="34" charset="0"/>
              </a:rPr>
              <a:t>61/90 PAR evaluations complete</a:t>
            </a:r>
            <a:endParaRPr lang="en-US" b="0" kern="0" dirty="0">
              <a:solidFill>
                <a:schemeClr val="tx1"/>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732" y="934337"/>
            <a:ext cx="1005935" cy="1276051"/>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r="13792"/>
          <a:stretch/>
        </p:blipFill>
        <p:spPr>
          <a:xfrm>
            <a:off x="7392536" y="963588"/>
            <a:ext cx="1451787" cy="131208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2350" y="715980"/>
            <a:ext cx="1821480" cy="1821480"/>
          </a:xfrm>
          <a:prstGeom prst="rect">
            <a:avLst/>
          </a:prstGeom>
        </p:spPr>
      </p:pic>
      <p:sp>
        <p:nvSpPr>
          <p:cNvPr id="17" name="Content Placeholder 2"/>
          <p:cNvSpPr txBox="1">
            <a:spLocks/>
          </p:cNvSpPr>
          <p:nvPr/>
        </p:nvSpPr>
        <p:spPr>
          <a:xfrm>
            <a:off x="221368" y="1054770"/>
            <a:ext cx="4451498" cy="2724809"/>
          </a:xfrm>
          <a:prstGeom prst="rect">
            <a:avLst/>
          </a:prstGeom>
        </p:spPr>
        <p:txBody>
          <a:bodyPr vert="horz" lIns="91440" tIns="45720" rIns="91440" bIns="45720"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u="sng" kern="0" dirty="0">
                <a:latin typeface="+mn-lt"/>
                <a:cs typeface="+mn-cs"/>
              </a:rPr>
              <a:t>Objective:</a:t>
            </a:r>
            <a:r>
              <a:rPr lang="en-US" sz="1800" kern="0" dirty="0">
                <a:latin typeface="+mn-lt"/>
                <a:cs typeface="+mn-cs"/>
              </a:rPr>
              <a:t> </a:t>
            </a:r>
          </a:p>
          <a:p>
            <a:pPr marL="0" indent="0">
              <a:buNone/>
            </a:pPr>
            <a:r>
              <a:rPr lang="en-US" sz="1600" b="0" kern="0" dirty="0">
                <a:ea typeface="Tahoma" panose="020B0604030504040204" pitchFamily="34" charset="0"/>
                <a:cs typeface="Tahoma" panose="020B0604030504040204" pitchFamily="34" charset="0"/>
              </a:rPr>
              <a:t>Complete comparisons that began under previous effort between physical impressions and direct digital ear scanning to support the transition of the digital ear scanning methodology. </a:t>
            </a:r>
          </a:p>
          <a:p>
            <a:pPr>
              <a:buFont typeface="Arial" panose="020B0604020202020204" pitchFamily="34" charset="0"/>
              <a:buNone/>
            </a:pPr>
            <a:r>
              <a:rPr lang="en-US" sz="1800" b="1" u="sng" kern="0" dirty="0">
                <a:latin typeface="+mn-lt"/>
                <a:cs typeface="+mn-cs"/>
              </a:rPr>
              <a:t>TRL:</a:t>
            </a:r>
          </a:p>
          <a:p>
            <a:pPr>
              <a:buNone/>
            </a:pPr>
            <a:r>
              <a:rPr lang="en-US" sz="1600" b="1" kern="0" dirty="0">
                <a:ea typeface="MS PGothic" pitchFamily="34" charset="-128"/>
              </a:rPr>
              <a:t>	Current: </a:t>
            </a:r>
            <a:r>
              <a:rPr lang="en-US" sz="1600" b="0" kern="0" dirty="0">
                <a:ea typeface="MS PGothic" pitchFamily="34" charset="-128"/>
              </a:rPr>
              <a:t> 6</a:t>
            </a:r>
            <a:r>
              <a:rPr lang="en-US" sz="1600" b="1" kern="0" dirty="0">
                <a:ea typeface="MS PGothic" pitchFamily="34" charset="-128"/>
              </a:rPr>
              <a:t>	Level at Completion:</a:t>
            </a:r>
            <a:r>
              <a:rPr lang="en-US" sz="1600" b="0" kern="0" dirty="0">
                <a:ea typeface="MS PGothic" pitchFamily="34" charset="-128"/>
              </a:rPr>
              <a:t> 7</a:t>
            </a:r>
            <a:endParaRPr lang="en-US" sz="1800" b="0" kern="0" dirty="0">
              <a:ea typeface="MS PGothic" pitchFamily="34" charset="-128"/>
            </a:endParaRPr>
          </a:p>
        </p:txBody>
      </p:sp>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3290" t="24561" b="40351"/>
          <a:stretch/>
        </p:blipFill>
        <p:spPr>
          <a:xfrm rot="10800000">
            <a:off x="4794430" y="2373192"/>
            <a:ext cx="4068042" cy="1106950"/>
          </a:xfrm>
          <a:prstGeom prst="rect">
            <a:avLst/>
          </a:prstGeom>
        </p:spPr>
      </p:pic>
      <p:sp>
        <p:nvSpPr>
          <p:cNvPr id="13" name="Rectangle 12">
            <a:extLst>
              <a:ext uri="{FF2B5EF4-FFF2-40B4-BE49-F238E27FC236}">
                <a16:creationId xmlns:a16="http://schemas.microsoft.com/office/drawing/2014/main" id="{555A1461-E2A4-4377-B376-6821CBCBC289}"/>
              </a:ext>
            </a:extLst>
          </p:cNvPr>
          <p:cNvSpPr/>
          <p:nvPr/>
        </p:nvSpPr>
        <p:spPr>
          <a:xfrm>
            <a:off x="3916261" y="6584122"/>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D3CC12F-D479-41ED-ADF0-652E357DEDB0}"/>
              </a:ext>
            </a:extLst>
          </p:cNvPr>
          <p:cNvSpPr/>
          <p:nvPr/>
        </p:nvSpPr>
        <p:spPr>
          <a:xfrm>
            <a:off x="7277100" y="6583671"/>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75640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992" y="367155"/>
            <a:ext cx="8038985" cy="646331"/>
          </a:xfrm>
        </p:spPr>
        <p:txBody>
          <a:bodyPr>
            <a:normAutofit fontScale="90000"/>
          </a:bodyPr>
          <a:lstStyle/>
          <a:p>
            <a:r>
              <a:rPr lang="en-US" sz="3600" dirty="0">
                <a:solidFill>
                  <a:srgbClr val="002060"/>
                </a:solidFill>
              </a:rPr>
              <a:t>Human Performance Technology Transition</a:t>
            </a:r>
          </a:p>
        </p:txBody>
      </p:sp>
      <p:graphicFrame>
        <p:nvGraphicFramePr>
          <p:cNvPr id="3" name="Table 2"/>
          <p:cNvGraphicFramePr>
            <a:graphicFrameLocks noGrp="1"/>
          </p:cNvGraphicFramePr>
          <p:nvPr>
            <p:extLst>
              <p:ext uri="{D42A27DB-BD31-4B8C-83A1-F6EECF244321}">
                <p14:modId xmlns:p14="http://schemas.microsoft.com/office/powerpoint/2010/main" val="1910910634"/>
              </p:ext>
            </p:extLst>
          </p:nvPr>
        </p:nvGraphicFramePr>
        <p:xfrm>
          <a:off x="534155" y="1614283"/>
          <a:ext cx="8012318" cy="4043680"/>
        </p:xfrm>
        <a:graphic>
          <a:graphicData uri="http://schemas.openxmlformats.org/drawingml/2006/table">
            <a:tbl>
              <a:tblPr firstRow="1" bandRow="1">
                <a:tableStyleId>{5C22544A-7EE6-4342-B048-85BDC9FD1C3A}</a:tableStyleId>
              </a:tblPr>
              <a:tblGrid>
                <a:gridCol w="2079140">
                  <a:extLst>
                    <a:ext uri="{9D8B030D-6E8A-4147-A177-3AD203B41FA5}">
                      <a16:colId xmlns:a16="http://schemas.microsoft.com/office/drawing/2014/main" val="643380425"/>
                    </a:ext>
                  </a:extLst>
                </a:gridCol>
                <a:gridCol w="5933178">
                  <a:extLst>
                    <a:ext uri="{9D8B030D-6E8A-4147-A177-3AD203B41FA5}">
                      <a16:colId xmlns:a16="http://schemas.microsoft.com/office/drawing/2014/main" val="4178871709"/>
                    </a:ext>
                  </a:extLst>
                </a:gridCol>
              </a:tblGrid>
              <a:tr h="370840">
                <a:tc>
                  <a:txBody>
                    <a:bodyPr/>
                    <a:lstStyle/>
                    <a:p>
                      <a:r>
                        <a:rPr lang="en-US" dirty="0"/>
                        <a:t>Sub</a:t>
                      </a:r>
                      <a:r>
                        <a:rPr lang="en-US" baseline="0" dirty="0"/>
                        <a:t> Initiative</a:t>
                      </a:r>
                      <a:endParaRPr lang="en-US" dirty="0"/>
                    </a:p>
                  </a:txBody>
                  <a:tcPr/>
                </a:tc>
                <a:tc>
                  <a:txBody>
                    <a:bodyPr/>
                    <a:lstStyle/>
                    <a:p>
                      <a:r>
                        <a:rPr lang="en-US" dirty="0"/>
                        <a:t>Section 219 NISE Technology Transition</a:t>
                      </a:r>
                    </a:p>
                  </a:txBody>
                  <a:tcPr/>
                </a:tc>
                <a:extLst>
                  <a:ext uri="{0D108BD9-81ED-4DB2-BD59-A6C34878D82A}">
                    <a16:rowId xmlns:a16="http://schemas.microsoft.com/office/drawing/2014/main" val="3072623433"/>
                  </a:ext>
                </a:extLst>
              </a:tr>
              <a:tr h="370840">
                <a:tc>
                  <a:txBody>
                    <a:bodyPr/>
                    <a:lstStyle/>
                    <a:p>
                      <a:r>
                        <a:rPr lang="en-US" dirty="0"/>
                        <a:t>Protection</a:t>
                      </a:r>
                    </a:p>
                  </a:txBody>
                  <a:tcPr/>
                </a:tc>
                <a:tc>
                  <a:txBody>
                    <a:bodyPr/>
                    <a:lstStyle/>
                    <a:p>
                      <a:r>
                        <a:rPr lang="en-US" dirty="0"/>
                        <a:t>Evaluation of New Microphone Technology</a:t>
                      </a:r>
                    </a:p>
                  </a:txBody>
                  <a:tcPr/>
                </a:tc>
                <a:extLst>
                  <a:ext uri="{0D108BD9-81ED-4DB2-BD59-A6C34878D82A}">
                    <a16:rowId xmlns:a16="http://schemas.microsoft.com/office/drawing/2014/main" val="3980529872"/>
                  </a:ext>
                </a:extLst>
              </a:tr>
              <a:tr h="370840">
                <a:tc>
                  <a:txBody>
                    <a:bodyPr/>
                    <a:lstStyle/>
                    <a:p>
                      <a:r>
                        <a:rPr lang="en-US" dirty="0"/>
                        <a:t>Physical Performance</a:t>
                      </a:r>
                    </a:p>
                  </a:txBody>
                  <a:tcPr/>
                </a:tc>
                <a:tc>
                  <a:txBody>
                    <a:bodyPr/>
                    <a:lstStyle/>
                    <a:p>
                      <a:r>
                        <a:rPr lang="en-US" dirty="0"/>
                        <a:t>Transition of an End User Automated Performance Measurement Tool</a:t>
                      </a:r>
                    </a:p>
                  </a:txBody>
                  <a:tcPr/>
                </a:tc>
                <a:extLst>
                  <a:ext uri="{0D108BD9-81ED-4DB2-BD59-A6C34878D82A}">
                    <a16:rowId xmlns:a16="http://schemas.microsoft.com/office/drawing/2014/main" val="3521766401"/>
                  </a:ext>
                </a:extLst>
              </a:tr>
              <a:tr h="370840">
                <a:tc>
                  <a:txBody>
                    <a:bodyPr/>
                    <a:lstStyle/>
                    <a:p>
                      <a:r>
                        <a:rPr lang="en-US" b="1" i="1" dirty="0">
                          <a:solidFill>
                            <a:srgbClr val="002060"/>
                          </a:solidFill>
                        </a:rPr>
                        <a:t>Protection</a:t>
                      </a:r>
                    </a:p>
                  </a:txBody>
                  <a:tcPr/>
                </a:tc>
                <a:tc>
                  <a:txBody>
                    <a:bodyPr/>
                    <a:lstStyle/>
                    <a:p>
                      <a:r>
                        <a:rPr lang="en-US" b="1" i="1" dirty="0">
                          <a:solidFill>
                            <a:srgbClr val="002060"/>
                          </a:solidFill>
                        </a:rPr>
                        <a:t>Aircraft Maintainer Exoskeleton for Equipment Repair</a:t>
                      </a:r>
                    </a:p>
                  </a:txBody>
                  <a:tcPr/>
                </a:tc>
                <a:extLst>
                  <a:ext uri="{0D108BD9-81ED-4DB2-BD59-A6C34878D82A}">
                    <a16:rowId xmlns:a16="http://schemas.microsoft.com/office/drawing/2014/main" val="1106683857"/>
                  </a:ext>
                </a:extLst>
              </a:tr>
              <a:tr h="370840">
                <a:tc>
                  <a:txBody>
                    <a:bodyPr/>
                    <a:lstStyle/>
                    <a:p>
                      <a:r>
                        <a:rPr lang="en-US" dirty="0"/>
                        <a:t>Training</a:t>
                      </a:r>
                    </a:p>
                  </a:txBody>
                  <a:tcPr/>
                </a:tc>
                <a:tc>
                  <a:txBody>
                    <a:bodyPr/>
                    <a:lstStyle/>
                    <a:p>
                      <a:r>
                        <a:rPr lang="en-US" dirty="0"/>
                        <a:t>Transition of Crew Role-player Enabled by Automated Technologies to Maritime Patrol Training</a:t>
                      </a:r>
                    </a:p>
                  </a:txBody>
                  <a:tcPr/>
                </a:tc>
                <a:extLst>
                  <a:ext uri="{0D108BD9-81ED-4DB2-BD59-A6C34878D82A}">
                    <a16:rowId xmlns:a16="http://schemas.microsoft.com/office/drawing/2014/main" val="794733333"/>
                  </a:ext>
                </a:extLst>
              </a:tr>
              <a:tr h="370840">
                <a:tc>
                  <a:txBody>
                    <a:bodyPr/>
                    <a:lstStyle/>
                    <a:p>
                      <a:r>
                        <a:rPr lang="en-US" dirty="0"/>
                        <a:t>Cognitive Performance</a:t>
                      </a:r>
                    </a:p>
                  </a:txBody>
                  <a:tcPr/>
                </a:tc>
                <a:tc>
                  <a:txBody>
                    <a:bodyPr/>
                    <a:lstStyle/>
                    <a:p>
                      <a:r>
                        <a:rPr lang="en-US" dirty="0"/>
                        <a:t>Sierra Virtual Reality Helmet Display Targeting System (HDTS) Trainer</a:t>
                      </a:r>
                    </a:p>
                  </a:txBody>
                  <a:tcPr/>
                </a:tc>
                <a:extLst>
                  <a:ext uri="{0D108BD9-81ED-4DB2-BD59-A6C34878D82A}">
                    <a16:rowId xmlns:a16="http://schemas.microsoft.com/office/drawing/2014/main" val="702278556"/>
                  </a:ext>
                </a:extLst>
              </a:tr>
              <a:tr h="370840">
                <a:tc>
                  <a:txBody>
                    <a:bodyPr/>
                    <a:lstStyle/>
                    <a:p>
                      <a:r>
                        <a:rPr lang="en-US" dirty="0"/>
                        <a:t>Training</a:t>
                      </a:r>
                    </a:p>
                  </a:txBody>
                  <a:tcPr/>
                </a:tc>
                <a:tc>
                  <a:txBody>
                    <a:bodyPr/>
                    <a:lstStyle/>
                    <a:p>
                      <a:r>
                        <a:rPr lang="en-US" dirty="0"/>
                        <a:t>Augmented Training for Experiential Learning For Landing Signal Officers</a:t>
                      </a:r>
                    </a:p>
                  </a:txBody>
                  <a:tcPr/>
                </a:tc>
                <a:extLst>
                  <a:ext uri="{0D108BD9-81ED-4DB2-BD59-A6C34878D82A}">
                    <a16:rowId xmlns:a16="http://schemas.microsoft.com/office/drawing/2014/main" val="2753845626"/>
                  </a:ext>
                </a:extLst>
              </a:tr>
              <a:tr h="370840">
                <a:tc>
                  <a:txBody>
                    <a:bodyPr/>
                    <a:lstStyle/>
                    <a:p>
                      <a:r>
                        <a:rPr lang="en-US" b="1" i="1" dirty="0">
                          <a:solidFill>
                            <a:srgbClr val="002060"/>
                          </a:solidFill>
                        </a:rPr>
                        <a:t>Protection</a:t>
                      </a:r>
                    </a:p>
                  </a:txBody>
                  <a:tcPr/>
                </a:tc>
                <a:tc>
                  <a:txBody>
                    <a:bodyPr/>
                    <a:lstStyle/>
                    <a:p>
                      <a:r>
                        <a:rPr lang="en-US" b="1" i="1" dirty="0">
                          <a:solidFill>
                            <a:srgbClr val="002060"/>
                          </a:solidFill>
                        </a:rPr>
                        <a:t>Aircraft Seat Belt Tensioner</a:t>
                      </a:r>
                    </a:p>
                  </a:txBody>
                  <a:tcPr/>
                </a:tc>
                <a:extLst>
                  <a:ext uri="{0D108BD9-81ED-4DB2-BD59-A6C34878D82A}">
                    <a16:rowId xmlns:a16="http://schemas.microsoft.com/office/drawing/2014/main" val="586414904"/>
                  </a:ext>
                </a:extLst>
              </a:tr>
            </a:tbl>
          </a:graphicData>
        </a:graphic>
      </p:graphicFrame>
      <p:sp>
        <p:nvSpPr>
          <p:cNvPr id="4" name="Rectangle 3">
            <a:extLst>
              <a:ext uri="{FF2B5EF4-FFF2-40B4-BE49-F238E27FC236}">
                <a16:creationId xmlns:a16="http://schemas.microsoft.com/office/drawing/2014/main" id="{94C1D6C0-B4AA-4B86-84A3-FBC1CD644750}"/>
              </a:ext>
            </a:extLst>
          </p:cNvPr>
          <p:cNvSpPr/>
          <p:nvPr/>
        </p:nvSpPr>
        <p:spPr>
          <a:xfrm>
            <a:off x="3916261" y="6584122"/>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BB16412-EF6E-4614-869C-F826B44039CC}"/>
              </a:ext>
            </a:extLst>
          </p:cNvPr>
          <p:cNvSpPr/>
          <p:nvPr/>
        </p:nvSpPr>
        <p:spPr>
          <a:xfrm>
            <a:off x="7277100" y="6583671"/>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07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229198" y="270476"/>
            <a:ext cx="9144000" cy="549275"/>
          </a:xfrm>
        </p:spPr>
        <p:txBody>
          <a:bodyPr>
            <a:normAutofit/>
          </a:bodyPr>
          <a:lstStyle/>
          <a:p>
            <a:pPr>
              <a:defRPr/>
            </a:pPr>
            <a:r>
              <a:rPr lang="en-US" sz="2800" dirty="0">
                <a:ea typeface="Tahoma" panose="020B0604030504040204" pitchFamily="34" charset="0"/>
                <a:cs typeface="Tahoma" panose="020B0604030504040204" pitchFamily="34" charset="0"/>
              </a:rPr>
              <a:t>Four-Point Pilot Restraint </a:t>
            </a:r>
            <a:r>
              <a:rPr lang="en-US" sz="2800" dirty="0" err="1">
                <a:ea typeface="Tahoma" panose="020B0604030504040204" pitchFamily="34" charset="0"/>
                <a:cs typeface="Tahoma" panose="020B0604030504040204" pitchFamily="34" charset="0"/>
              </a:rPr>
              <a:t>Pretensioner</a:t>
            </a:r>
            <a:endParaRPr lang="en-US" sz="2800" dirty="0">
              <a:ea typeface="Tahoma" panose="020B0604030504040204" pitchFamily="34" charset="0"/>
              <a:cs typeface="Tahoma" panose="020B0604030504040204" pitchFamily="34" charset="0"/>
            </a:endParaRPr>
          </a:p>
        </p:txBody>
      </p:sp>
      <p:sp>
        <p:nvSpPr>
          <p:cNvPr id="2051" name="Rectangle 3"/>
          <p:cNvSpPr>
            <a:spLocks noChangeArrowheads="1"/>
          </p:cNvSpPr>
          <p:nvPr/>
        </p:nvSpPr>
        <p:spPr bwMode="auto">
          <a:xfrm>
            <a:off x="4648200" y="2159000"/>
            <a:ext cx="449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sz="1100" b="0" dirty="0">
              <a:solidFill>
                <a:srgbClr val="000000"/>
              </a:solidFill>
            </a:endParaRPr>
          </a:p>
        </p:txBody>
      </p:sp>
      <p:sp>
        <p:nvSpPr>
          <p:cNvPr id="2052" name="Rectangle 4"/>
          <p:cNvSpPr>
            <a:spLocks noChangeArrowheads="1"/>
          </p:cNvSpPr>
          <p:nvPr/>
        </p:nvSpPr>
        <p:spPr bwMode="auto">
          <a:xfrm>
            <a:off x="4267200" y="914400"/>
            <a:ext cx="4724400" cy="450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ts val="300"/>
              </a:spcBef>
            </a:pPr>
            <a:r>
              <a:rPr lang="en-US" sz="1400" u="sng" dirty="0">
                <a:solidFill>
                  <a:srgbClr val="000000"/>
                </a:solidFill>
              </a:rPr>
              <a:t>Operational Need/Objective</a:t>
            </a:r>
            <a:r>
              <a:rPr lang="en-US" sz="1400" dirty="0">
                <a:solidFill>
                  <a:srgbClr val="000000"/>
                </a:solidFill>
              </a:rPr>
              <a:t>:</a:t>
            </a:r>
          </a:p>
          <a:p>
            <a:pPr marL="342900" indent="-223838">
              <a:lnSpc>
                <a:spcPct val="90000"/>
              </a:lnSpc>
              <a:spcBef>
                <a:spcPts val="300"/>
              </a:spcBef>
              <a:buFontTx/>
              <a:buChar char="•"/>
            </a:pPr>
            <a:r>
              <a:rPr lang="en-US" sz="1200" b="0" dirty="0">
                <a:solidFill>
                  <a:srgbClr val="000000"/>
                </a:solidFill>
              </a:rPr>
              <a:t>Investigate whether a four-point pilot restraint </a:t>
            </a:r>
            <a:r>
              <a:rPr lang="en-US" sz="1200" b="0" dirty="0" err="1">
                <a:solidFill>
                  <a:srgbClr val="000000"/>
                </a:solidFill>
              </a:rPr>
              <a:t>pretensioner</a:t>
            </a:r>
            <a:r>
              <a:rPr lang="en-US" sz="1200" b="0" dirty="0">
                <a:solidFill>
                  <a:srgbClr val="000000"/>
                </a:solidFill>
              </a:rPr>
              <a:t> can reduce the crash injury rate in comparison to currently fielded systems. </a:t>
            </a:r>
          </a:p>
          <a:p>
            <a:pPr marL="342900" indent="-223838">
              <a:lnSpc>
                <a:spcPct val="90000"/>
              </a:lnSpc>
              <a:spcBef>
                <a:spcPts val="300"/>
              </a:spcBef>
              <a:buFontTx/>
              <a:buChar char="•"/>
            </a:pPr>
            <a:r>
              <a:rPr lang="en-US" sz="1200" b="0" dirty="0">
                <a:solidFill>
                  <a:srgbClr val="000000"/>
                </a:solidFill>
              </a:rPr>
              <a:t>The project will deliver a prototype design that has been demonstrated in a laboratory environment through testing and simulation.</a:t>
            </a:r>
            <a:endParaRPr lang="en-US" sz="900" b="0" dirty="0">
              <a:solidFill>
                <a:srgbClr val="000000"/>
              </a:solidFill>
            </a:endParaRPr>
          </a:p>
          <a:p>
            <a:pPr marL="342900" indent="-342900">
              <a:lnSpc>
                <a:spcPct val="90000"/>
              </a:lnSpc>
              <a:spcBef>
                <a:spcPts val="300"/>
              </a:spcBef>
            </a:pPr>
            <a:r>
              <a:rPr lang="en-US" sz="1400" u="sng" dirty="0">
                <a:solidFill>
                  <a:srgbClr val="000000"/>
                </a:solidFill>
              </a:rPr>
              <a:t>Proposed Solution/Technology</a:t>
            </a:r>
            <a:r>
              <a:rPr lang="en-US" sz="1400" dirty="0">
                <a:solidFill>
                  <a:srgbClr val="000000"/>
                </a:solidFill>
              </a:rPr>
              <a:t>:</a:t>
            </a:r>
          </a:p>
          <a:p>
            <a:pPr marL="342900" indent="-223838">
              <a:lnSpc>
                <a:spcPct val="90000"/>
              </a:lnSpc>
              <a:spcBef>
                <a:spcPts val="300"/>
              </a:spcBef>
              <a:buFontTx/>
              <a:buChar char="•"/>
            </a:pPr>
            <a:r>
              <a:rPr lang="en-US" sz="1200" b="0" dirty="0">
                <a:solidFill>
                  <a:srgbClr val="000000"/>
                </a:solidFill>
              </a:rPr>
              <a:t>Potential for pyrotechnically driven device that would centrally attach to seating system and pretension restraint.</a:t>
            </a:r>
          </a:p>
          <a:p>
            <a:pPr marL="342900" indent="-223838">
              <a:lnSpc>
                <a:spcPct val="90000"/>
              </a:lnSpc>
              <a:spcBef>
                <a:spcPts val="300"/>
              </a:spcBef>
              <a:buFontTx/>
              <a:buChar char="•"/>
            </a:pPr>
            <a:r>
              <a:rPr lang="en-US" sz="1200" b="0" dirty="0">
                <a:solidFill>
                  <a:srgbClr val="000000"/>
                </a:solidFill>
              </a:rPr>
              <a:t>System performance will be evaluated on Horizontal Accelerator</a:t>
            </a:r>
            <a:endParaRPr lang="en-US" sz="900" b="0" dirty="0">
              <a:solidFill>
                <a:srgbClr val="000000"/>
              </a:solidFill>
            </a:endParaRPr>
          </a:p>
          <a:p>
            <a:pPr marL="342900" indent="-342900">
              <a:lnSpc>
                <a:spcPct val="90000"/>
              </a:lnSpc>
              <a:spcBef>
                <a:spcPts val="300"/>
              </a:spcBef>
            </a:pPr>
            <a:r>
              <a:rPr lang="en-US" sz="1400" u="sng" dirty="0">
                <a:solidFill>
                  <a:srgbClr val="000000"/>
                </a:solidFill>
              </a:rPr>
              <a:t>NAWCAD Impacts/Benefits</a:t>
            </a:r>
            <a:r>
              <a:rPr lang="en-US" sz="1400" dirty="0">
                <a:solidFill>
                  <a:srgbClr val="000000"/>
                </a:solidFill>
              </a:rPr>
              <a:t>:</a:t>
            </a:r>
          </a:p>
          <a:p>
            <a:pPr marL="342900" indent="-223838">
              <a:lnSpc>
                <a:spcPct val="90000"/>
              </a:lnSpc>
              <a:spcBef>
                <a:spcPts val="300"/>
              </a:spcBef>
              <a:buFontTx/>
              <a:buChar char="•"/>
            </a:pPr>
            <a:r>
              <a:rPr lang="en-US" sz="1200" b="0" dirty="0">
                <a:solidFill>
                  <a:srgbClr val="000000"/>
                </a:solidFill>
              </a:rPr>
              <a:t>System could potentially improve crash safety and expand cushion design trade space (potential aircrew endurance improvements)</a:t>
            </a:r>
          </a:p>
          <a:p>
            <a:pPr marL="342900" indent="-342900">
              <a:lnSpc>
                <a:spcPct val="90000"/>
              </a:lnSpc>
              <a:spcBef>
                <a:spcPts val="300"/>
              </a:spcBef>
            </a:pPr>
            <a:r>
              <a:rPr lang="en-US" sz="1400" u="sng" dirty="0">
                <a:solidFill>
                  <a:srgbClr val="000000"/>
                </a:solidFill>
              </a:rPr>
              <a:t>Accomplishments/Outcomes/Potential</a:t>
            </a:r>
            <a:r>
              <a:rPr lang="en-US" sz="1400" dirty="0">
                <a:solidFill>
                  <a:srgbClr val="000000"/>
                </a:solidFill>
              </a:rPr>
              <a:t>:</a:t>
            </a:r>
          </a:p>
          <a:p>
            <a:pPr marL="342900" indent="-223838">
              <a:lnSpc>
                <a:spcPct val="90000"/>
              </a:lnSpc>
              <a:spcBef>
                <a:spcPts val="300"/>
              </a:spcBef>
              <a:buFontTx/>
              <a:buChar char="•"/>
            </a:pPr>
            <a:r>
              <a:rPr lang="en-US" sz="1200" b="0" dirty="0">
                <a:solidFill>
                  <a:srgbClr val="000000"/>
                </a:solidFill>
              </a:rPr>
              <a:t>Initial testing was conducted in late FY18</a:t>
            </a:r>
          </a:p>
          <a:p>
            <a:pPr marL="342900" indent="-223838">
              <a:lnSpc>
                <a:spcPct val="90000"/>
              </a:lnSpc>
              <a:spcBef>
                <a:spcPts val="300"/>
              </a:spcBef>
              <a:buFontTx/>
              <a:buChar char="•"/>
            </a:pPr>
            <a:r>
              <a:rPr lang="en-US" sz="1200" b="0" dirty="0">
                <a:solidFill>
                  <a:srgbClr val="000000"/>
                </a:solidFill>
              </a:rPr>
              <a:t>Initial testing promising:</a:t>
            </a:r>
          </a:p>
          <a:p>
            <a:pPr marL="800100" lvl="1" indent="-223838">
              <a:lnSpc>
                <a:spcPct val="90000"/>
              </a:lnSpc>
              <a:spcBef>
                <a:spcPts val="300"/>
              </a:spcBef>
              <a:buFontTx/>
              <a:buChar char="•"/>
            </a:pPr>
            <a:r>
              <a:rPr lang="en-US" sz="1200" b="0" dirty="0">
                <a:solidFill>
                  <a:srgbClr val="000000"/>
                </a:solidFill>
              </a:rPr>
              <a:t>~20% reduction in Head Acceleration</a:t>
            </a:r>
          </a:p>
          <a:p>
            <a:pPr marL="800100" lvl="1" indent="-223838">
              <a:lnSpc>
                <a:spcPct val="90000"/>
              </a:lnSpc>
              <a:spcBef>
                <a:spcPts val="300"/>
              </a:spcBef>
              <a:buFontTx/>
              <a:buChar char="•"/>
            </a:pPr>
            <a:r>
              <a:rPr lang="en-US" sz="1200" b="0" dirty="0">
                <a:solidFill>
                  <a:srgbClr val="000000"/>
                </a:solidFill>
              </a:rPr>
              <a:t>~40% reduction in Lumbar Load</a:t>
            </a:r>
          </a:p>
          <a:p>
            <a:pPr marL="800100" lvl="1" indent="-223838">
              <a:lnSpc>
                <a:spcPct val="90000"/>
              </a:lnSpc>
              <a:spcBef>
                <a:spcPts val="300"/>
              </a:spcBef>
              <a:buFontTx/>
              <a:buChar char="•"/>
            </a:pPr>
            <a:r>
              <a:rPr lang="en-US" sz="1200" b="0" dirty="0">
                <a:solidFill>
                  <a:srgbClr val="000000"/>
                </a:solidFill>
              </a:rPr>
              <a:t>~35% reduction in Chest Acceleration</a:t>
            </a:r>
          </a:p>
          <a:p>
            <a:pPr marL="800100" lvl="1" indent="-223838">
              <a:lnSpc>
                <a:spcPct val="90000"/>
              </a:lnSpc>
              <a:spcBef>
                <a:spcPts val="300"/>
              </a:spcBef>
              <a:buFontTx/>
              <a:buChar char="•"/>
            </a:pPr>
            <a:r>
              <a:rPr lang="en-US" sz="1200" b="0" dirty="0">
                <a:solidFill>
                  <a:srgbClr val="000000"/>
                </a:solidFill>
              </a:rPr>
              <a:t>~40% reduction in Neck Injury Criteria</a:t>
            </a:r>
          </a:p>
          <a:p>
            <a:pPr marL="342900" indent="-342900">
              <a:lnSpc>
                <a:spcPct val="90000"/>
              </a:lnSpc>
              <a:spcBef>
                <a:spcPts val="300"/>
              </a:spcBef>
            </a:pPr>
            <a:r>
              <a:rPr lang="en-US" sz="1400" u="sng" dirty="0">
                <a:solidFill>
                  <a:srgbClr val="000000"/>
                </a:solidFill>
              </a:rPr>
              <a:t>Remaining Tasks/Challenges</a:t>
            </a:r>
            <a:r>
              <a:rPr lang="en-US" sz="1400" dirty="0">
                <a:solidFill>
                  <a:srgbClr val="000000"/>
                </a:solidFill>
              </a:rPr>
              <a:t>:</a:t>
            </a:r>
          </a:p>
          <a:p>
            <a:pPr marL="342900" indent="-223838">
              <a:lnSpc>
                <a:spcPct val="90000"/>
              </a:lnSpc>
              <a:spcBef>
                <a:spcPts val="300"/>
              </a:spcBef>
              <a:buFontTx/>
              <a:buChar char="•"/>
            </a:pPr>
            <a:r>
              <a:rPr lang="en-US" sz="1200" b="0" dirty="0">
                <a:solidFill>
                  <a:srgbClr val="000000"/>
                </a:solidFill>
              </a:rPr>
              <a:t>Design and prototyping of a tunable system for optimization purposes</a:t>
            </a:r>
          </a:p>
          <a:p>
            <a:pPr marL="342900" indent="-223838">
              <a:lnSpc>
                <a:spcPct val="90000"/>
              </a:lnSpc>
              <a:spcBef>
                <a:spcPts val="300"/>
              </a:spcBef>
              <a:buFontTx/>
              <a:buChar char="•"/>
            </a:pPr>
            <a:r>
              <a:rPr lang="en-US" sz="1200" b="0" dirty="0">
                <a:solidFill>
                  <a:srgbClr val="000000"/>
                </a:solidFill>
              </a:rPr>
              <a:t>Development of a CAD-driven prototype, designed using data collected in FY18, FY19</a:t>
            </a:r>
          </a:p>
          <a:p>
            <a:pPr marL="119062">
              <a:lnSpc>
                <a:spcPct val="90000"/>
              </a:lnSpc>
              <a:spcBef>
                <a:spcPts val="300"/>
              </a:spcBef>
            </a:pPr>
            <a:endParaRPr lang="en-US" sz="1200" b="0" dirty="0">
              <a:solidFill>
                <a:srgbClr val="000000"/>
              </a:solidFill>
            </a:endParaRPr>
          </a:p>
          <a:p>
            <a:pPr marL="342900" indent="-223838">
              <a:lnSpc>
                <a:spcPct val="90000"/>
              </a:lnSpc>
              <a:spcBef>
                <a:spcPts val="300"/>
              </a:spcBef>
              <a:buFontTx/>
              <a:buChar char="•"/>
            </a:pPr>
            <a:endParaRPr lang="en-US" sz="1200" b="0" dirty="0">
              <a:solidFill>
                <a:srgbClr val="000000"/>
              </a:solidFill>
            </a:endParaRPr>
          </a:p>
        </p:txBody>
      </p:sp>
      <p:sp>
        <p:nvSpPr>
          <p:cNvPr id="2053" name="Rectangle 5"/>
          <p:cNvSpPr>
            <a:spLocks noChangeArrowheads="1"/>
          </p:cNvSpPr>
          <p:nvPr/>
        </p:nvSpPr>
        <p:spPr bwMode="auto">
          <a:xfrm>
            <a:off x="4572000" y="3632200"/>
            <a:ext cx="4495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en-US" sz="1100" b="0" dirty="0">
              <a:solidFill>
                <a:srgbClr val="000000"/>
              </a:solidFill>
            </a:endParaRPr>
          </a:p>
        </p:txBody>
      </p:sp>
      <p:sp>
        <p:nvSpPr>
          <p:cNvPr id="2054" name="Rectangle 6"/>
          <p:cNvSpPr>
            <a:spLocks noChangeArrowheads="1"/>
          </p:cNvSpPr>
          <p:nvPr/>
        </p:nvSpPr>
        <p:spPr bwMode="auto">
          <a:xfrm>
            <a:off x="229198" y="4279900"/>
            <a:ext cx="372172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pPr>
            <a:r>
              <a:rPr lang="en-US" dirty="0">
                <a:solidFill>
                  <a:srgbClr val="000000"/>
                </a:solidFill>
              </a:rPr>
              <a:t>Transition Sponsor:</a:t>
            </a:r>
            <a:r>
              <a:rPr lang="en-US" b="0" dirty="0">
                <a:solidFill>
                  <a:srgbClr val="000000"/>
                </a:solidFill>
              </a:rPr>
              <a:t>  N/A </a:t>
            </a:r>
            <a:endParaRPr lang="en-US" dirty="0">
              <a:solidFill>
                <a:srgbClr val="000000"/>
              </a:solidFill>
            </a:endParaRPr>
          </a:p>
          <a:p>
            <a:pPr>
              <a:spcBef>
                <a:spcPct val="20000"/>
              </a:spcBef>
            </a:pPr>
            <a:r>
              <a:rPr lang="en-US" dirty="0">
                <a:solidFill>
                  <a:srgbClr val="000000"/>
                </a:solidFill>
              </a:rPr>
              <a:t>Current TRL:</a:t>
            </a:r>
            <a:r>
              <a:rPr lang="en-US" b="0" dirty="0">
                <a:solidFill>
                  <a:srgbClr val="000000"/>
                </a:solidFill>
              </a:rPr>
              <a:t>    4</a:t>
            </a:r>
            <a:endParaRPr lang="en-US" dirty="0">
              <a:solidFill>
                <a:srgbClr val="000000"/>
              </a:solidFill>
            </a:endParaRPr>
          </a:p>
          <a:p>
            <a:pPr>
              <a:spcBef>
                <a:spcPct val="20000"/>
              </a:spcBef>
            </a:pPr>
            <a:r>
              <a:rPr lang="en-US" u="sng" dirty="0">
                <a:solidFill>
                  <a:srgbClr val="000000"/>
                </a:solidFill>
              </a:rPr>
              <a:t>Key Performers / Teams:</a:t>
            </a:r>
          </a:p>
          <a:p>
            <a:pPr marL="623888" lvl="1" indent="-457200">
              <a:lnSpc>
                <a:spcPct val="90000"/>
              </a:lnSpc>
              <a:spcBef>
                <a:spcPts val="300"/>
              </a:spcBef>
            </a:pPr>
            <a:r>
              <a:rPr lang="en-US" sz="1400" b="0" dirty="0">
                <a:solidFill>
                  <a:srgbClr val="000000"/>
                </a:solidFill>
              </a:rPr>
              <a:t>Location of work: NAS Patuxent River</a:t>
            </a:r>
          </a:p>
          <a:p>
            <a:pPr marL="623888" lvl="1" indent="-457200">
              <a:lnSpc>
                <a:spcPct val="90000"/>
              </a:lnSpc>
              <a:spcBef>
                <a:spcPts val="300"/>
              </a:spcBef>
            </a:pPr>
            <a:r>
              <a:rPr lang="en-US" sz="1400" b="0" dirty="0">
                <a:solidFill>
                  <a:srgbClr val="000000"/>
                </a:solidFill>
              </a:rPr>
              <a:t>PI: Brandon Hall, AIR-4.6.6.3, 301-342-3988</a:t>
            </a:r>
          </a:p>
          <a:p>
            <a:pPr marL="623888" lvl="1" indent="-457200">
              <a:lnSpc>
                <a:spcPct val="90000"/>
              </a:lnSpc>
              <a:spcBef>
                <a:spcPts val="300"/>
              </a:spcBef>
            </a:pPr>
            <a:r>
              <a:rPr lang="en-US" sz="1400" b="0" dirty="0">
                <a:solidFill>
                  <a:srgbClr val="000000"/>
                </a:solidFill>
              </a:rPr>
              <a:t>Assoc PI: Brian Harvey, AIR-4.6.6.3, 301-342-8447</a:t>
            </a:r>
          </a:p>
          <a:p>
            <a:pPr marL="623888" lvl="1" indent="-457200">
              <a:lnSpc>
                <a:spcPct val="90000"/>
              </a:lnSpc>
              <a:spcBef>
                <a:spcPts val="300"/>
              </a:spcBef>
            </a:pPr>
            <a:r>
              <a:rPr lang="en-US" sz="1400" b="0" dirty="0">
                <a:solidFill>
                  <a:srgbClr val="000000"/>
                </a:solidFill>
              </a:rPr>
              <a:t>Collaborators: NSWC Indian Head</a:t>
            </a:r>
          </a:p>
        </p:txBody>
      </p:sp>
      <p:sp>
        <p:nvSpPr>
          <p:cNvPr id="2055" name="Rectangle 12"/>
          <p:cNvSpPr>
            <a:spLocks noChangeArrowheads="1"/>
          </p:cNvSpPr>
          <p:nvPr/>
        </p:nvSpPr>
        <p:spPr bwMode="auto">
          <a:xfrm>
            <a:off x="4419600" y="5405229"/>
            <a:ext cx="4419600" cy="129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sz="1100" b="0" dirty="0">
              <a:solidFill>
                <a:srgbClr val="000000"/>
              </a:solidFill>
            </a:endParaRPr>
          </a:p>
        </p:txBody>
      </p:sp>
      <p:sp>
        <p:nvSpPr>
          <p:cNvPr id="2056" name="Rectangle 14"/>
          <p:cNvSpPr>
            <a:spLocks noChangeArrowheads="1"/>
          </p:cNvSpPr>
          <p:nvPr/>
        </p:nvSpPr>
        <p:spPr bwMode="auto">
          <a:xfrm>
            <a:off x="229198" y="1023042"/>
            <a:ext cx="3961802" cy="30691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b="0" dirty="0">
              <a:solidFill>
                <a:srgbClr val="000000"/>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871" y="1148939"/>
            <a:ext cx="3797929" cy="2848447"/>
          </a:xfrm>
          <a:prstGeom prst="rect">
            <a:avLst/>
          </a:prstGeom>
        </p:spPr>
      </p:pic>
      <p:sp>
        <p:nvSpPr>
          <p:cNvPr id="10" name="Rectangle 9">
            <a:extLst>
              <a:ext uri="{FF2B5EF4-FFF2-40B4-BE49-F238E27FC236}">
                <a16:creationId xmlns:a16="http://schemas.microsoft.com/office/drawing/2014/main" id="{4845E9B8-8BE9-45E7-BFA8-A9F654FF51C1}"/>
              </a:ext>
            </a:extLst>
          </p:cNvPr>
          <p:cNvSpPr/>
          <p:nvPr/>
        </p:nvSpPr>
        <p:spPr>
          <a:xfrm>
            <a:off x="3916261" y="6584122"/>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3B7C12D-03E5-4EE6-9570-13B379FCFACA}"/>
              </a:ext>
            </a:extLst>
          </p:cNvPr>
          <p:cNvSpPr/>
          <p:nvPr/>
        </p:nvSpPr>
        <p:spPr>
          <a:xfrm>
            <a:off x="7277100" y="6583671"/>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1511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224" y="276620"/>
            <a:ext cx="8216207" cy="646331"/>
          </a:xfrm>
        </p:spPr>
        <p:txBody>
          <a:bodyPr>
            <a:noAutofit/>
          </a:bodyPr>
          <a:lstStyle/>
          <a:p>
            <a:r>
              <a:rPr lang="en-US" sz="2800" dirty="0"/>
              <a:t>Human Performance Workforce Development (WFD) – Strategic Growth</a:t>
            </a:r>
          </a:p>
        </p:txBody>
      </p:sp>
      <p:graphicFrame>
        <p:nvGraphicFramePr>
          <p:cNvPr id="3" name="Table 2"/>
          <p:cNvGraphicFramePr>
            <a:graphicFrameLocks noGrp="1"/>
          </p:cNvGraphicFramePr>
          <p:nvPr>
            <p:extLst>
              <p:ext uri="{D42A27DB-BD31-4B8C-83A1-F6EECF244321}">
                <p14:modId xmlns:p14="http://schemas.microsoft.com/office/powerpoint/2010/main" val="1272073201"/>
              </p:ext>
            </p:extLst>
          </p:nvPr>
        </p:nvGraphicFramePr>
        <p:xfrm>
          <a:off x="715224" y="1397000"/>
          <a:ext cx="7876514" cy="4958080"/>
        </p:xfrm>
        <a:graphic>
          <a:graphicData uri="http://schemas.openxmlformats.org/drawingml/2006/table">
            <a:tbl>
              <a:tblPr firstRow="1" bandRow="1">
                <a:tableStyleId>{5C22544A-7EE6-4342-B048-85BDC9FD1C3A}</a:tableStyleId>
              </a:tblPr>
              <a:tblGrid>
                <a:gridCol w="2073389">
                  <a:extLst>
                    <a:ext uri="{9D8B030D-6E8A-4147-A177-3AD203B41FA5}">
                      <a16:colId xmlns:a16="http://schemas.microsoft.com/office/drawing/2014/main" val="195403046"/>
                    </a:ext>
                  </a:extLst>
                </a:gridCol>
                <a:gridCol w="5803125">
                  <a:extLst>
                    <a:ext uri="{9D8B030D-6E8A-4147-A177-3AD203B41FA5}">
                      <a16:colId xmlns:a16="http://schemas.microsoft.com/office/drawing/2014/main" val="88468763"/>
                    </a:ext>
                  </a:extLst>
                </a:gridCol>
              </a:tblGrid>
              <a:tr h="370840">
                <a:tc>
                  <a:txBody>
                    <a:bodyPr/>
                    <a:lstStyle/>
                    <a:p>
                      <a:r>
                        <a:rPr lang="en-US" sz="1600" dirty="0"/>
                        <a:t>Sub Initiative</a:t>
                      </a:r>
                    </a:p>
                  </a:txBody>
                  <a:tcPr/>
                </a:tc>
                <a:tc>
                  <a:txBody>
                    <a:bodyPr/>
                    <a:lstStyle/>
                    <a:p>
                      <a:r>
                        <a:rPr lang="en-US" sz="1600" dirty="0"/>
                        <a:t>Project Title:</a:t>
                      </a:r>
                      <a:r>
                        <a:rPr lang="en-US" sz="1600" baseline="0" dirty="0"/>
                        <a:t> </a:t>
                      </a:r>
                      <a:r>
                        <a:rPr lang="en-US" sz="1600" dirty="0"/>
                        <a:t>Sec 19</a:t>
                      </a:r>
                      <a:r>
                        <a:rPr lang="en-US" sz="1600" baseline="0" dirty="0"/>
                        <a:t> NISE WFD - SG</a:t>
                      </a:r>
                      <a:endParaRPr lang="en-US" sz="1600" dirty="0"/>
                    </a:p>
                  </a:txBody>
                  <a:tcPr/>
                </a:tc>
                <a:extLst>
                  <a:ext uri="{0D108BD9-81ED-4DB2-BD59-A6C34878D82A}">
                    <a16:rowId xmlns:a16="http://schemas.microsoft.com/office/drawing/2014/main" val="721661752"/>
                  </a:ext>
                </a:extLst>
              </a:tr>
              <a:tr h="370840">
                <a:tc>
                  <a:txBody>
                    <a:bodyPr/>
                    <a:lstStyle/>
                    <a:p>
                      <a:r>
                        <a:rPr lang="en-US" sz="1600" b="1" i="1" dirty="0">
                          <a:solidFill>
                            <a:srgbClr val="002060"/>
                          </a:solidFill>
                        </a:rPr>
                        <a:t>Protection</a:t>
                      </a:r>
                    </a:p>
                  </a:txBody>
                  <a:tcPr/>
                </a:tc>
                <a:tc>
                  <a:txBody>
                    <a:bodyPr/>
                    <a:lstStyle/>
                    <a:p>
                      <a:r>
                        <a:rPr lang="en-US" sz="1600" b="1" i="1" dirty="0">
                          <a:solidFill>
                            <a:srgbClr val="002060"/>
                          </a:solidFill>
                        </a:rPr>
                        <a:t>Microphone In Real Ear (MIRE) Capability</a:t>
                      </a:r>
                    </a:p>
                  </a:txBody>
                  <a:tcPr/>
                </a:tc>
                <a:extLst>
                  <a:ext uri="{0D108BD9-81ED-4DB2-BD59-A6C34878D82A}">
                    <a16:rowId xmlns:a16="http://schemas.microsoft.com/office/drawing/2014/main" val="2742290854"/>
                  </a:ext>
                </a:extLst>
              </a:tr>
              <a:tr h="370840">
                <a:tc>
                  <a:txBody>
                    <a:bodyPr/>
                    <a:lstStyle/>
                    <a:p>
                      <a:r>
                        <a:rPr lang="en-US" sz="1600" dirty="0"/>
                        <a:t>Biomedical</a:t>
                      </a:r>
                    </a:p>
                  </a:txBody>
                  <a:tcPr/>
                </a:tc>
                <a:tc>
                  <a:txBody>
                    <a:bodyPr/>
                    <a:lstStyle/>
                    <a:p>
                      <a:r>
                        <a:rPr lang="en-US" sz="1600" dirty="0"/>
                        <a:t>Strategic Development of Near Eye Display Performance Metrics for Naval Aviation Training Applications</a:t>
                      </a:r>
                    </a:p>
                  </a:txBody>
                  <a:tcPr/>
                </a:tc>
                <a:extLst>
                  <a:ext uri="{0D108BD9-81ED-4DB2-BD59-A6C34878D82A}">
                    <a16:rowId xmlns:a16="http://schemas.microsoft.com/office/drawing/2014/main" val="2570108033"/>
                  </a:ext>
                </a:extLst>
              </a:tr>
              <a:tr h="370840">
                <a:tc>
                  <a:txBody>
                    <a:bodyPr/>
                    <a:lstStyle/>
                    <a:p>
                      <a:r>
                        <a:rPr lang="en-US" sz="1600" dirty="0"/>
                        <a:t>Physical Performance</a:t>
                      </a:r>
                    </a:p>
                  </a:txBody>
                  <a:tcPr/>
                </a:tc>
                <a:tc>
                  <a:txBody>
                    <a:bodyPr/>
                    <a:lstStyle/>
                    <a:p>
                      <a:r>
                        <a:rPr lang="en-US" sz="1600" dirty="0"/>
                        <a:t>Automation/Upgrade of the Auditory Performance Laboratory Modified Rhyme Test Capability</a:t>
                      </a:r>
                    </a:p>
                  </a:txBody>
                  <a:tcPr/>
                </a:tc>
                <a:extLst>
                  <a:ext uri="{0D108BD9-81ED-4DB2-BD59-A6C34878D82A}">
                    <a16:rowId xmlns:a16="http://schemas.microsoft.com/office/drawing/2014/main" val="3217274843"/>
                  </a:ext>
                </a:extLst>
              </a:tr>
              <a:tr h="370840">
                <a:tc>
                  <a:txBody>
                    <a:bodyPr/>
                    <a:lstStyle/>
                    <a:p>
                      <a:r>
                        <a:rPr lang="en-US" sz="1600" b="1" i="1" dirty="0">
                          <a:solidFill>
                            <a:srgbClr val="002060"/>
                          </a:solidFill>
                        </a:rPr>
                        <a:t>Injury Mechanisms</a:t>
                      </a:r>
                    </a:p>
                  </a:txBody>
                  <a:tcPr/>
                </a:tc>
                <a:tc>
                  <a:txBody>
                    <a:bodyPr/>
                    <a:lstStyle/>
                    <a:p>
                      <a:r>
                        <a:rPr lang="en-US" sz="1600" b="1" i="1" dirty="0">
                          <a:solidFill>
                            <a:srgbClr val="002060"/>
                          </a:solidFill>
                        </a:rPr>
                        <a:t>Portable Human Vibration Measurements</a:t>
                      </a:r>
                    </a:p>
                  </a:txBody>
                  <a:tcPr/>
                </a:tc>
                <a:extLst>
                  <a:ext uri="{0D108BD9-81ED-4DB2-BD59-A6C34878D82A}">
                    <a16:rowId xmlns:a16="http://schemas.microsoft.com/office/drawing/2014/main" val="2220550276"/>
                  </a:ext>
                </a:extLst>
              </a:tr>
              <a:tr h="370840">
                <a:tc>
                  <a:txBody>
                    <a:bodyPr/>
                    <a:lstStyle/>
                    <a:p>
                      <a:r>
                        <a:rPr lang="en-US" sz="1600" dirty="0"/>
                        <a:t>Training</a:t>
                      </a:r>
                    </a:p>
                  </a:txBody>
                  <a:tcPr/>
                </a:tc>
                <a:tc>
                  <a:txBody>
                    <a:bodyPr/>
                    <a:lstStyle/>
                    <a:p>
                      <a:r>
                        <a:rPr lang="en-US" sz="1600" dirty="0"/>
                        <a:t>Simulation Standards for Interoperability of Human Performance &amp; Debrief Data in Training</a:t>
                      </a:r>
                    </a:p>
                  </a:txBody>
                  <a:tcPr/>
                </a:tc>
                <a:extLst>
                  <a:ext uri="{0D108BD9-81ED-4DB2-BD59-A6C34878D82A}">
                    <a16:rowId xmlns:a16="http://schemas.microsoft.com/office/drawing/2014/main" val="886914335"/>
                  </a:ext>
                </a:extLst>
              </a:tr>
              <a:tr h="370840">
                <a:tc>
                  <a:txBody>
                    <a:bodyPr/>
                    <a:lstStyle/>
                    <a:p>
                      <a:r>
                        <a:rPr lang="en-US" sz="1600" dirty="0"/>
                        <a:t>Biomedical</a:t>
                      </a:r>
                    </a:p>
                  </a:txBody>
                  <a:tcPr/>
                </a:tc>
                <a:tc>
                  <a:txBody>
                    <a:bodyPr/>
                    <a:lstStyle/>
                    <a:p>
                      <a:r>
                        <a:rPr lang="en-US" sz="1600" dirty="0"/>
                        <a:t>Further Development of the Aircrew Accommodation Lab Digital Human Modeling (DHM) Capabilities</a:t>
                      </a:r>
                    </a:p>
                  </a:txBody>
                  <a:tcPr/>
                </a:tc>
                <a:extLst>
                  <a:ext uri="{0D108BD9-81ED-4DB2-BD59-A6C34878D82A}">
                    <a16:rowId xmlns:a16="http://schemas.microsoft.com/office/drawing/2014/main" val="1945957992"/>
                  </a:ext>
                </a:extLst>
              </a:tr>
              <a:tr h="370840">
                <a:tc>
                  <a:txBody>
                    <a:bodyPr/>
                    <a:lstStyle/>
                    <a:p>
                      <a:r>
                        <a:rPr lang="en-US" sz="1600" b="1" i="1" dirty="0">
                          <a:solidFill>
                            <a:srgbClr val="002060"/>
                          </a:solidFill>
                        </a:rPr>
                        <a:t>Protection</a:t>
                      </a:r>
                    </a:p>
                  </a:txBody>
                  <a:tcPr/>
                </a:tc>
                <a:tc>
                  <a:txBody>
                    <a:bodyPr/>
                    <a:lstStyle/>
                    <a:p>
                      <a:r>
                        <a:rPr lang="en-US" sz="1600" b="1" i="1" dirty="0">
                          <a:solidFill>
                            <a:srgbClr val="002060"/>
                          </a:solidFill>
                        </a:rPr>
                        <a:t>Active Noise Reduction Hearing Protection Device Assessment Method with Narrowband Noise</a:t>
                      </a:r>
                    </a:p>
                  </a:txBody>
                  <a:tcPr/>
                </a:tc>
                <a:extLst>
                  <a:ext uri="{0D108BD9-81ED-4DB2-BD59-A6C34878D82A}">
                    <a16:rowId xmlns:a16="http://schemas.microsoft.com/office/drawing/2014/main" val="3199196475"/>
                  </a:ext>
                </a:extLst>
              </a:tr>
              <a:tr h="370840">
                <a:tc>
                  <a:txBody>
                    <a:bodyPr/>
                    <a:lstStyle/>
                    <a:p>
                      <a:r>
                        <a:rPr lang="en-US" sz="1600" dirty="0"/>
                        <a:t>Training</a:t>
                      </a:r>
                    </a:p>
                  </a:txBody>
                  <a:tcPr/>
                </a:tc>
                <a:tc>
                  <a:txBody>
                    <a:bodyPr/>
                    <a:lstStyle/>
                    <a:p>
                      <a:r>
                        <a:rPr lang="en-US" sz="1600" dirty="0"/>
                        <a:t>Next Generation Training Systems Development for Manned and Unmanned Concepts</a:t>
                      </a:r>
                    </a:p>
                  </a:txBody>
                  <a:tcPr/>
                </a:tc>
                <a:extLst>
                  <a:ext uri="{0D108BD9-81ED-4DB2-BD59-A6C34878D82A}">
                    <a16:rowId xmlns:a16="http://schemas.microsoft.com/office/drawing/2014/main" val="3958985659"/>
                  </a:ext>
                </a:extLst>
              </a:tr>
              <a:tr h="370840">
                <a:tc>
                  <a:txBody>
                    <a:bodyPr/>
                    <a:lstStyle/>
                    <a:p>
                      <a:r>
                        <a:rPr lang="en-US" sz="1600" b="1" i="1" dirty="0">
                          <a:solidFill>
                            <a:srgbClr val="002060"/>
                          </a:solidFill>
                        </a:rPr>
                        <a:t>Protection</a:t>
                      </a:r>
                    </a:p>
                  </a:txBody>
                  <a:tcPr/>
                </a:tc>
                <a:tc>
                  <a:txBody>
                    <a:bodyPr/>
                    <a:lstStyle/>
                    <a:p>
                      <a:r>
                        <a:rPr lang="en-US" sz="1600" b="1" i="1" dirty="0">
                          <a:solidFill>
                            <a:srgbClr val="002060"/>
                          </a:solidFill>
                        </a:rPr>
                        <a:t>3D Printing of Custom Earplugs</a:t>
                      </a:r>
                    </a:p>
                  </a:txBody>
                  <a:tcPr/>
                </a:tc>
                <a:extLst>
                  <a:ext uri="{0D108BD9-81ED-4DB2-BD59-A6C34878D82A}">
                    <a16:rowId xmlns:a16="http://schemas.microsoft.com/office/drawing/2014/main" val="29353559"/>
                  </a:ext>
                </a:extLst>
              </a:tr>
            </a:tbl>
          </a:graphicData>
        </a:graphic>
      </p:graphicFrame>
      <p:sp>
        <p:nvSpPr>
          <p:cNvPr id="4" name="Rectangle 3">
            <a:extLst>
              <a:ext uri="{FF2B5EF4-FFF2-40B4-BE49-F238E27FC236}">
                <a16:creationId xmlns:a16="http://schemas.microsoft.com/office/drawing/2014/main" id="{3343D3EB-1699-44B9-A148-593FF4005067}"/>
              </a:ext>
            </a:extLst>
          </p:cNvPr>
          <p:cNvSpPr/>
          <p:nvPr/>
        </p:nvSpPr>
        <p:spPr>
          <a:xfrm>
            <a:off x="3916261" y="6590748"/>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DC92B6C-A453-4657-8C44-E8B70D00B232}"/>
              </a:ext>
            </a:extLst>
          </p:cNvPr>
          <p:cNvSpPr/>
          <p:nvPr/>
        </p:nvSpPr>
        <p:spPr>
          <a:xfrm>
            <a:off x="7277100" y="6583671"/>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618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US" sz="3200" dirty="0"/>
              <a:t>3D Printing of Custom Earplugs</a:t>
            </a:r>
            <a:endParaRPr lang="en-US" sz="3200" dirty="0">
              <a:solidFill>
                <a:srgbClr val="FF0000"/>
              </a:solidFill>
            </a:endParaRPr>
          </a:p>
        </p:txBody>
      </p:sp>
      <p:cxnSp>
        <p:nvCxnSpPr>
          <p:cNvPr id="19" name="Straight Connector 18"/>
          <p:cNvCxnSpPr/>
          <p:nvPr/>
        </p:nvCxnSpPr>
        <p:spPr>
          <a:xfrm>
            <a:off x="4563374" y="1061049"/>
            <a:ext cx="8626" cy="5339751"/>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0" y="3657600"/>
            <a:ext cx="4343400"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8600" y="3657600"/>
            <a:ext cx="4343400"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4640104" y="3730924"/>
            <a:ext cx="4410974" cy="2365076"/>
          </a:xfrm>
          <a:prstGeom prst="rect">
            <a:avLst/>
          </a:prstGeom>
        </p:spPr>
        <p:txBody>
          <a:bodyPr>
            <a:noAutofit/>
          </a:bodyPr>
          <a:lstStyle/>
          <a:p>
            <a:pPr>
              <a:spcAft>
                <a:spcPts val="600"/>
              </a:spcAft>
              <a:defRPr/>
            </a:pPr>
            <a:r>
              <a:rPr lang="en-US" b="1" u="sng" kern="0" dirty="0">
                <a:solidFill>
                  <a:schemeClr val="tx1"/>
                </a:solidFill>
              </a:rPr>
              <a:t>Path Forward:</a:t>
            </a:r>
          </a:p>
          <a:p>
            <a:pPr marL="176213" indent="-176213">
              <a:spcAft>
                <a:spcPts val="600"/>
              </a:spcAft>
              <a:buFont typeface="Arial" panose="020B0604020202020204" pitchFamily="34" charset="0"/>
              <a:buChar char="•"/>
              <a:defRPr/>
            </a:pPr>
            <a:r>
              <a:rPr lang="en-US" sz="1400" b="0" dirty="0">
                <a:solidFill>
                  <a:schemeClr val="tx1"/>
                </a:solidFill>
                <a:ea typeface="MS PGothic" pitchFamily="34" charset="-128"/>
                <a:cs typeface="Arial" pitchFamily="34" charset="0"/>
              </a:rPr>
              <a:t>Conduct additional insertion loss testing (FY19)</a:t>
            </a:r>
          </a:p>
          <a:p>
            <a:pPr marL="176213" indent="-176213">
              <a:spcAft>
                <a:spcPts val="600"/>
              </a:spcAft>
              <a:buFont typeface="Arial" panose="020B0604020202020204" pitchFamily="34" charset="0"/>
              <a:buChar char="•"/>
              <a:defRPr/>
            </a:pPr>
            <a:r>
              <a:rPr lang="en-US" sz="1400" b="0" dirty="0">
                <a:solidFill>
                  <a:schemeClr val="tx1"/>
                </a:solidFill>
                <a:ea typeface="MS PGothic" pitchFamily="34" charset="-128"/>
                <a:cs typeface="Arial" pitchFamily="34" charset="0"/>
              </a:rPr>
              <a:t>Consult materials engineer to verify suitability of materials used (FY19)</a:t>
            </a:r>
          </a:p>
          <a:p>
            <a:pPr marL="176213" indent="-176213">
              <a:spcAft>
                <a:spcPts val="600"/>
              </a:spcAft>
              <a:buFont typeface="Arial" panose="020B0604020202020204" pitchFamily="34" charset="0"/>
              <a:buChar char="•"/>
              <a:defRPr/>
            </a:pPr>
            <a:r>
              <a:rPr lang="en-US" sz="1400" b="0" dirty="0">
                <a:solidFill>
                  <a:schemeClr val="tx1"/>
                </a:solidFill>
                <a:ea typeface="MS PGothic" pitchFamily="34" charset="-128"/>
                <a:cs typeface="Arial" pitchFamily="34" charset="0"/>
              </a:rPr>
              <a:t>Conduct REAT testing on printed earplugs (FY19)</a:t>
            </a:r>
          </a:p>
          <a:p>
            <a:pPr marL="176213" indent="-176213">
              <a:spcAft>
                <a:spcPts val="600"/>
              </a:spcAft>
              <a:buFont typeface="Arial" panose="020B0604020202020204" pitchFamily="34" charset="0"/>
              <a:buChar char="•"/>
              <a:defRPr/>
            </a:pPr>
            <a:r>
              <a:rPr lang="en-US" sz="1400" b="0" dirty="0">
                <a:solidFill>
                  <a:schemeClr val="tx1"/>
                </a:solidFill>
                <a:ea typeface="MS PGothic" pitchFamily="34" charset="-128"/>
                <a:cs typeface="Arial" pitchFamily="34" charset="0"/>
              </a:rPr>
              <a:t>Develop proposal for logistics of fielding a 3D printing system (FY19)</a:t>
            </a:r>
          </a:p>
        </p:txBody>
      </p:sp>
      <p:sp>
        <p:nvSpPr>
          <p:cNvPr id="2" name="TextBox 1"/>
          <p:cNvSpPr txBox="1"/>
          <p:nvPr/>
        </p:nvSpPr>
        <p:spPr>
          <a:xfrm>
            <a:off x="146380" y="3730924"/>
            <a:ext cx="4425620" cy="2477601"/>
          </a:xfrm>
          <a:prstGeom prst="rect">
            <a:avLst/>
          </a:prstGeom>
          <a:noFill/>
        </p:spPr>
        <p:txBody>
          <a:bodyPr wrap="square" rtlCol="0">
            <a:spAutoFit/>
          </a:bodyPr>
          <a:lstStyle/>
          <a:p>
            <a:pPr marL="342900" indent="-342900" eaLnBrk="0" fontAlgn="base" hangingPunct="0">
              <a:spcAft>
                <a:spcPts val="600"/>
              </a:spcAft>
              <a:defRPr/>
            </a:pPr>
            <a:r>
              <a:rPr lang="en-US" sz="1800" b="1" u="sng" kern="0" dirty="0">
                <a:solidFill>
                  <a:schemeClr val="tx1"/>
                </a:solidFill>
              </a:rPr>
              <a:t>Achievements:</a:t>
            </a:r>
          </a:p>
          <a:p>
            <a:pPr marL="176213" indent="-176213" eaLnBrk="0" fontAlgn="base" hangingPunct="0">
              <a:spcAft>
                <a:spcPts val="600"/>
              </a:spcAft>
              <a:buFont typeface="Arial" panose="020B0604020202020204" pitchFamily="34" charset="0"/>
              <a:buChar char="•"/>
              <a:defRPr/>
            </a:pPr>
            <a:r>
              <a:rPr lang="en-US" sz="1400" b="0" kern="0" dirty="0">
                <a:solidFill>
                  <a:schemeClr val="tx1"/>
                </a:solidFill>
              </a:rPr>
              <a:t>Deep insert, canal only prototypes printed</a:t>
            </a:r>
          </a:p>
          <a:p>
            <a:pPr marL="176213" indent="-176213" eaLnBrk="0" fontAlgn="base" hangingPunct="0">
              <a:spcAft>
                <a:spcPts val="600"/>
              </a:spcAft>
              <a:buFont typeface="Arial" panose="020B0604020202020204" pitchFamily="34" charset="0"/>
              <a:buChar char="•"/>
              <a:defRPr/>
            </a:pPr>
            <a:r>
              <a:rPr lang="en-US" sz="1400" b="0" kern="0" dirty="0">
                <a:solidFill>
                  <a:schemeClr val="tx1"/>
                </a:solidFill>
              </a:rPr>
              <a:t>Full concha earplugs printed with varied print resolution and varied digital scan modifications prior to earplug print</a:t>
            </a:r>
          </a:p>
          <a:p>
            <a:pPr marL="176213" indent="-176213" eaLnBrk="0" fontAlgn="base" hangingPunct="0">
              <a:spcAft>
                <a:spcPts val="600"/>
              </a:spcAft>
              <a:buFont typeface="Arial" panose="020B0604020202020204" pitchFamily="34" charset="0"/>
              <a:buChar char="•"/>
              <a:defRPr/>
            </a:pPr>
            <a:r>
              <a:rPr lang="en-US" sz="1400" b="0" kern="0" dirty="0">
                <a:solidFill>
                  <a:schemeClr val="tx1"/>
                </a:solidFill>
              </a:rPr>
              <a:t>Procurement of </a:t>
            </a:r>
            <a:r>
              <a:rPr lang="en-US" sz="1400" b="0" kern="0" dirty="0" err="1">
                <a:solidFill>
                  <a:schemeClr val="tx1"/>
                </a:solidFill>
              </a:rPr>
              <a:t>EnvisionTec</a:t>
            </a:r>
            <a:r>
              <a:rPr lang="en-US" sz="1400" b="0" kern="0" dirty="0">
                <a:solidFill>
                  <a:schemeClr val="tx1"/>
                </a:solidFill>
              </a:rPr>
              <a:t> 3D printer</a:t>
            </a:r>
          </a:p>
          <a:p>
            <a:pPr marL="176213" indent="-176213" eaLnBrk="0" fontAlgn="base" hangingPunct="0">
              <a:spcAft>
                <a:spcPts val="600"/>
              </a:spcAft>
              <a:buFont typeface="Arial" panose="020B0604020202020204" pitchFamily="34" charset="0"/>
              <a:buChar char="•"/>
              <a:defRPr/>
            </a:pPr>
            <a:r>
              <a:rPr lang="en-US" sz="1400" b="0" kern="0" dirty="0">
                <a:solidFill>
                  <a:schemeClr val="tx1"/>
                </a:solidFill>
              </a:rPr>
              <a:t>Insertion loss measurements for prototypes created from </a:t>
            </a:r>
            <a:r>
              <a:rPr lang="en-US" sz="1400" b="0" kern="0" dirty="0" err="1">
                <a:solidFill>
                  <a:schemeClr val="tx1"/>
                </a:solidFill>
              </a:rPr>
              <a:t>EnvisionTec</a:t>
            </a:r>
            <a:r>
              <a:rPr lang="en-US" sz="1400" b="0" kern="0" dirty="0">
                <a:solidFill>
                  <a:schemeClr val="tx1"/>
                </a:solidFill>
              </a:rPr>
              <a:t> printer and printed by Carbon3D</a:t>
            </a:r>
          </a:p>
          <a:p>
            <a:pPr marL="633413" lvl="1" indent="-176213" eaLnBrk="0" fontAlgn="base" hangingPunct="0">
              <a:spcAft>
                <a:spcPts val="600"/>
              </a:spcAft>
              <a:buFont typeface="Arial" panose="020B0604020202020204" pitchFamily="34" charset="0"/>
              <a:buChar char="•"/>
              <a:defRPr/>
            </a:pPr>
            <a:r>
              <a:rPr lang="en-US" sz="1400" kern="0" dirty="0">
                <a:solidFill>
                  <a:schemeClr val="tx1"/>
                </a:solidFill>
              </a:rPr>
              <a:t>Produced proof-of-concept CEP tip </a:t>
            </a:r>
          </a:p>
        </p:txBody>
      </p:sp>
      <p:sp>
        <p:nvSpPr>
          <p:cNvPr id="23" name="Content Placeholder 2"/>
          <p:cNvSpPr txBox="1">
            <a:spLocks/>
          </p:cNvSpPr>
          <p:nvPr/>
        </p:nvSpPr>
        <p:spPr>
          <a:xfrm>
            <a:off x="111876" y="1061049"/>
            <a:ext cx="4451498" cy="2434635"/>
          </a:xfrm>
          <a:prstGeom prst="rect">
            <a:avLst/>
          </a:prstGeom>
        </p:spPr>
        <p:txBody>
          <a:bodyPr vert="horz" lIns="91440" tIns="45720" rIns="91440" bIns="45720"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u="sng" kern="0" dirty="0">
                <a:latin typeface="+mn-lt"/>
                <a:cs typeface="+mn-cs"/>
              </a:rPr>
              <a:t>Objective:</a:t>
            </a:r>
            <a:r>
              <a:rPr lang="en-US" sz="1800" kern="0" dirty="0">
                <a:latin typeface="+mn-lt"/>
                <a:cs typeface="+mn-cs"/>
              </a:rPr>
              <a:t> </a:t>
            </a:r>
          </a:p>
          <a:p>
            <a:pPr marL="0" indent="0">
              <a:buNone/>
            </a:pPr>
            <a:r>
              <a:rPr lang="en-US" sz="1600" b="0" kern="0" dirty="0">
                <a:ea typeface="Tahoma" panose="020B0604030504040204" pitchFamily="34" charset="0"/>
                <a:cs typeface="Tahoma" panose="020B0604030504040204" pitchFamily="34" charset="0"/>
              </a:rPr>
              <a:t>Create the new capability to 3-D print custom molded earplugs at Navy sites. This effort addresses the need to provide more effective and easier to use hearing protection to warfighters in extreme noise environments.</a:t>
            </a:r>
          </a:p>
          <a:p>
            <a:pPr>
              <a:spcBef>
                <a:spcPts val="1800"/>
              </a:spcBef>
              <a:buFont typeface="Arial" panose="020B0604020202020204" pitchFamily="34" charset="0"/>
              <a:buNone/>
            </a:pPr>
            <a:r>
              <a:rPr lang="en-US" sz="1800" b="1" u="sng" kern="0" dirty="0">
                <a:latin typeface="+mn-lt"/>
                <a:cs typeface="+mn-cs"/>
              </a:rPr>
              <a:t>TRL:</a:t>
            </a:r>
          </a:p>
          <a:p>
            <a:pPr>
              <a:buFont typeface="Arial" panose="020B0604020202020204" pitchFamily="34" charset="0"/>
              <a:buNone/>
            </a:pPr>
            <a:r>
              <a:rPr lang="en-US" sz="1600" b="1" kern="0" dirty="0">
                <a:ea typeface="MS PGothic" pitchFamily="34" charset="-128"/>
              </a:rPr>
              <a:t>	Current: </a:t>
            </a:r>
            <a:r>
              <a:rPr lang="en-US" sz="1600" b="0" kern="0" dirty="0">
                <a:ea typeface="MS PGothic" pitchFamily="34" charset="-128"/>
              </a:rPr>
              <a:t>3</a:t>
            </a:r>
            <a:r>
              <a:rPr lang="en-US" sz="1600" b="1" kern="0" dirty="0">
                <a:ea typeface="MS PGothic" pitchFamily="34" charset="-128"/>
              </a:rPr>
              <a:t>	Level at Completion:</a:t>
            </a:r>
            <a:r>
              <a:rPr lang="en-US" sz="1600" b="0" kern="0" dirty="0">
                <a:ea typeface="Tahoma" panose="020B0604030504040204" pitchFamily="34" charset="0"/>
                <a:cs typeface="Tahoma" panose="020B0604030504040204" pitchFamily="34" charset="0"/>
              </a:rPr>
              <a:t> 4</a:t>
            </a:r>
          </a:p>
        </p:txBody>
      </p:sp>
      <p:graphicFrame>
        <p:nvGraphicFramePr>
          <p:cNvPr id="24" name="Chart 23"/>
          <p:cNvGraphicFramePr>
            <a:graphicFrameLocks noGrp="1"/>
          </p:cNvGraphicFramePr>
          <p:nvPr/>
        </p:nvGraphicFramePr>
        <p:xfrm>
          <a:off x="4640105" y="856591"/>
          <a:ext cx="4222368" cy="2724809"/>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12DED84E-6FC7-4BCE-ACE8-B10DF10A4EA4}"/>
              </a:ext>
            </a:extLst>
          </p:cNvPr>
          <p:cNvSpPr/>
          <p:nvPr/>
        </p:nvSpPr>
        <p:spPr>
          <a:xfrm>
            <a:off x="3916261" y="6590748"/>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531C56-EE01-4814-8465-68D4DE3E8487}"/>
              </a:ext>
            </a:extLst>
          </p:cNvPr>
          <p:cNvSpPr/>
          <p:nvPr/>
        </p:nvSpPr>
        <p:spPr>
          <a:xfrm>
            <a:off x="7277100" y="6583671"/>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00319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a:xfrm>
            <a:off x="194936" y="492105"/>
            <a:ext cx="9143999" cy="559344"/>
          </a:xfrm>
        </p:spPr>
        <p:txBody>
          <a:bodyPr>
            <a:noAutofit/>
          </a:bodyPr>
          <a:lstStyle/>
          <a:p>
            <a:r>
              <a:rPr lang="en-US" altLang="en-US" sz="2400" dirty="0"/>
              <a:t>Incapacitation Prediction in Readiness Domains: </a:t>
            </a:r>
            <a:br>
              <a:rPr lang="en-US" altLang="en-US" sz="2400" dirty="0"/>
            </a:br>
            <a:r>
              <a:rPr lang="en-US" altLang="en-US" sz="2400" dirty="0"/>
              <a:t>an Integrated Computational Tool </a:t>
            </a:r>
            <a:br>
              <a:rPr lang="en-US" altLang="en-US" sz="2400" dirty="0"/>
            </a:br>
            <a:r>
              <a:rPr lang="en-US" altLang="en-US" sz="2400" dirty="0"/>
              <a:t>(I-PREDICT)</a:t>
            </a:r>
            <a:br>
              <a:rPr lang="en-US" altLang="en-US" sz="2400" dirty="0"/>
            </a:br>
            <a:endParaRPr lang="en-US" altLang="en-US" sz="2400" b="1" i="1" dirty="0">
              <a:solidFill>
                <a:schemeClr val="tx1"/>
              </a:solidFill>
            </a:endParaRPr>
          </a:p>
        </p:txBody>
      </p:sp>
      <p:sp>
        <p:nvSpPr>
          <p:cNvPr id="11" name="TextBox 10"/>
          <p:cNvSpPr txBox="1"/>
          <p:nvPr/>
        </p:nvSpPr>
        <p:spPr>
          <a:xfrm>
            <a:off x="104401" y="1339882"/>
            <a:ext cx="5256000" cy="2462213"/>
          </a:xfrm>
          <a:prstGeom prst="rect">
            <a:avLst/>
          </a:prstGeom>
          <a:noFill/>
        </p:spPr>
        <p:txBody>
          <a:bodyPr wrap="square" rtlCol="0">
            <a:spAutoFit/>
          </a:bodyPr>
          <a:lstStyle/>
          <a:p>
            <a:r>
              <a:rPr lang="en-US" sz="1400" b="1" u="sng" dirty="0">
                <a:solidFill>
                  <a:schemeClr val="tx1"/>
                </a:solidFill>
                <a:cs typeface="Times New Roman" pitchFamily="18" charset="0"/>
              </a:rPr>
              <a:t>Operational Problem</a:t>
            </a:r>
            <a:r>
              <a:rPr lang="en-US" sz="1400" b="1" dirty="0">
                <a:solidFill>
                  <a:schemeClr val="tx1"/>
                </a:solidFill>
                <a:cs typeface="Times New Roman" pitchFamily="18" charset="0"/>
              </a:rPr>
              <a:t>: </a:t>
            </a:r>
            <a:r>
              <a:rPr lang="en-US" sz="1400" b="0" dirty="0">
                <a:solidFill>
                  <a:schemeClr val="tx1"/>
                </a:solidFill>
                <a:cs typeface="Times New Roman" pitchFamily="18" charset="0"/>
              </a:rPr>
              <a:t>Warfighter readiness and survivability are compromised by injuries from violent events during training and operations, excessive loading at high speeds, and non-optimized platform designs.  Ability to mitigate injury risks, plan medical support requirements, improve platform safety and set operational exposure limits are compromised by antiquated and costly design and test methodologies that use non-biofidelic approaches (e.g., manikin and clay surrogates) that limit agility and adaptability to evolving threats. </a:t>
            </a:r>
            <a:r>
              <a:rPr lang="en-US" sz="1400" i="1" dirty="0">
                <a:solidFill>
                  <a:schemeClr val="accent1">
                    <a:lumMod val="75000"/>
                  </a:schemeClr>
                </a:solidFill>
                <a:cs typeface="Times New Roman" pitchFamily="18" charset="0"/>
              </a:rPr>
              <a:t>A human digital twin will help reduce injuries, increase mobility, reduce design cost, and speed equipment and platform development</a:t>
            </a:r>
          </a:p>
        </p:txBody>
      </p:sp>
      <p:pic>
        <p:nvPicPr>
          <p:cNvPr id="3" name="Picture 2">
            <a:extLst>
              <a:ext uri="{FF2B5EF4-FFF2-40B4-BE49-F238E27FC236}">
                <a16:creationId xmlns:a16="http://schemas.microsoft.com/office/drawing/2014/main" id="{9B371BCB-64CD-4E47-B311-C645D80CD1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839" y="1131557"/>
            <a:ext cx="3938161" cy="2405894"/>
          </a:xfrm>
          <a:prstGeom prst="rect">
            <a:avLst/>
          </a:prstGeom>
        </p:spPr>
      </p:pic>
      <p:sp>
        <p:nvSpPr>
          <p:cNvPr id="4" name="Rectangle 3">
            <a:extLst>
              <a:ext uri="{FF2B5EF4-FFF2-40B4-BE49-F238E27FC236}">
                <a16:creationId xmlns:a16="http://schemas.microsoft.com/office/drawing/2014/main" id="{B240C781-F35F-4148-948F-B767CE7052BA}"/>
              </a:ext>
            </a:extLst>
          </p:cNvPr>
          <p:cNvSpPr/>
          <p:nvPr/>
        </p:nvSpPr>
        <p:spPr>
          <a:xfrm>
            <a:off x="104401" y="4938306"/>
            <a:ext cx="8870400" cy="1169551"/>
          </a:xfrm>
          <a:prstGeom prst="rect">
            <a:avLst/>
          </a:prstGeom>
        </p:spPr>
        <p:txBody>
          <a:bodyPr wrap="square">
            <a:spAutoFit/>
          </a:bodyPr>
          <a:lstStyle/>
          <a:p>
            <a:r>
              <a:rPr lang="en-US" sz="1400" b="1" u="sng" dirty="0">
                <a:solidFill>
                  <a:schemeClr val="tx1"/>
                </a:solidFill>
                <a:cs typeface="Times New Roman" pitchFamily="18" charset="0"/>
              </a:rPr>
              <a:t>Requirements:</a:t>
            </a:r>
            <a:r>
              <a:rPr lang="en-US" sz="1400" b="1" dirty="0">
                <a:solidFill>
                  <a:schemeClr val="tx1"/>
                </a:solidFill>
                <a:cs typeface="Times New Roman" pitchFamily="18" charset="0"/>
              </a:rPr>
              <a:t> </a:t>
            </a:r>
            <a:r>
              <a:rPr lang="en-US" sz="1400" b="0" dirty="0">
                <a:solidFill>
                  <a:schemeClr val="tx1"/>
                </a:solidFill>
                <a:cs typeface="Times New Roman" pitchFamily="18" charset="0"/>
              </a:rPr>
              <a:t>Joint Force Health Protection Capability Gaps: Enhance ability to withstand trauma, confirm and characterize health impact of threats. Navy Expeditionary Health Services Support Gap 60 (Insufficient ability to protect, mitigate, treat the effects of blast, impact injuries in maritime domain); Military Operational Medicine CBA Study Draft Report for DASD[HRP&amp;O](59. lack of understanding in how mechanical forces are linked to biological and physiological responses)</a:t>
            </a:r>
            <a:endParaRPr lang="en-US" sz="1400" b="0" u="sng" dirty="0">
              <a:solidFill>
                <a:schemeClr val="tx1"/>
              </a:solidFill>
              <a:cs typeface="Times New Roman" pitchFamily="18" charset="0"/>
            </a:endParaRPr>
          </a:p>
        </p:txBody>
      </p:sp>
      <p:sp>
        <p:nvSpPr>
          <p:cNvPr id="6" name="TextBox 5">
            <a:extLst>
              <a:ext uri="{FF2B5EF4-FFF2-40B4-BE49-F238E27FC236}">
                <a16:creationId xmlns:a16="http://schemas.microsoft.com/office/drawing/2014/main" id="{C2942F07-EC7E-4862-92B8-14022E5DFBB9}"/>
              </a:ext>
            </a:extLst>
          </p:cNvPr>
          <p:cNvSpPr txBox="1"/>
          <p:nvPr/>
        </p:nvSpPr>
        <p:spPr>
          <a:xfrm>
            <a:off x="104401" y="3768755"/>
            <a:ext cx="8935200" cy="1169551"/>
          </a:xfrm>
          <a:prstGeom prst="rect">
            <a:avLst/>
          </a:prstGeom>
          <a:noFill/>
        </p:spPr>
        <p:txBody>
          <a:bodyPr wrap="square" rtlCol="0">
            <a:spAutoFit/>
          </a:bodyPr>
          <a:lstStyle/>
          <a:p>
            <a:r>
              <a:rPr lang="en-US" sz="1400" b="1" u="sng" dirty="0">
                <a:solidFill>
                  <a:schemeClr val="tx1"/>
                </a:solidFill>
                <a:cs typeface="Times New Roman" pitchFamily="18" charset="0"/>
              </a:rPr>
              <a:t>Demand Signals</a:t>
            </a:r>
            <a:r>
              <a:rPr lang="en-US" sz="1400" b="1" dirty="0">
                <a:solidFill>
                  <a:schemeClr val="tx1"/>
                </a:solidFill>
                <a:cs typeface="Times New Roman" pitchFamily="18" charset="0"/>
              </a:rPr>
              <a:t>: </a:t>
            </a:r>
            <a:r>
              <a:rPr lang="en-US" sz="1400" b="0" dirty="0">
                <a:solidFill>
                  <a:schemeClr val="tx1"/>
                </a:solidFill>
                <a:cs typeface="Times New Roman" pitchFamily="18" charset="0"/>
              </a:rPr>
              <a:t>(1) PMA 202 Aircrew Systems Master Plan and 2019 S&amp;T gaps: whole body injury prediction modeling (i.e., I-PREDICT) need for head and spine protection, crash survivability and egress, chronic musculoskeletal pain; (2) Marine Expeditionary Force S&amp;T and Experimentation Priorities:  lighter armor/PPE; (3) 2018 NDAA, create human physics-based survivability analysis models; (4) Close Combat Lethality Task Force- increase survivability and mobility</a:t>
            </a:r>
            <a:endParaRPr lang="en-US" b="0" dirty="0">
              <a:solidFill>
                <a:schemeClr val="tx1"/>
              </a:solidFill>
            </a:endParaRPr>
          </a:p>
        </p:txBody>
      </p:sp>
      <p:sp>
        <p:nvSpPr>
          <p:cNvPr id="5" name="TextBox 4"/>
          <p:cNvSpPr txBox="1"/>
          <p:nvPr/>
        </p:nvSpPr>
        <p:spPr>
          <a:xfrm>
            <a:off x="1113576" y="6107439"/>
            <a:ext cx="4629794" cy="338554"/>
          </a:xfrm>
          <a:prstGeom prst="rect">
            <a:avLst/>
          </a:prstGeom>
          <a:noFill/>
        </p:spPr>
        <p:txBody>
          <a:bodyPr wrap="none" rtlCol="0">
            <a:spAutoFit/>
          </a:bodyPr>
          <a:lstStyle/>
          <a:p>
            <a:r>
              <a:rPr lang="en-US" dirty="0">
                <a:solidFill>
                  <a:schemeClr val="tx1"/>
                </a:solidFill>
              </a:rPr>
              <a:t>Proposed FY21 Future Naval Capability (FNC)</a:t>
            </a:r>
          </a:p>
        </p:txBody>
      </p:sp>
      <p:sp>
        <p:nvSpPr>
          <p:cNvPr id="8" name="Rectangle 7">
            <a:extLst>
              <a:ext uri="{FF2B5EF4-FFF2-40B4-BE49-F238E27FC236}">
                <a16:creationId xmlns:a16="http://schemas.microsoft.com/office/drawing/2014/main" id="{60A05ED2-345A-4133-BF62-1744F60845D9}"/>
              </a:ext>
            </a:extLst>
          </p:cNvPr>
          <p:cNvSpPr/>
          <p:nvPr/>
        </p:nvSpPr>
        <p:spPr>
          <a:xfrm>
            <a:off x="3916261" y="6584122"/>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F49A11-4668-499E-B936-D3AE194C0494}"/>
              </a:ext>
            </a:extLst>
          </p:cNvPr>
          <p:cNvSpPr/>
          <p:nvPr/>
        </p:nvSpPr>
        <p:spPr>
          <a:xfrm>
            <a:off x="7295565" y="6590748"/>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1194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6708" y="5956063"/>
            <a:ext cx="4122024" cy="646331"/>
          </a:xfrm>
          <a:prstGeom prst="rect">
            <a:avLst/>
          </a:prstGeom>
          <a:noFill/>
        </p:spPr>
        <p:txBody>
          <a:bodyPr wrap="square" rtlCol="0">
            <a:spAutoFit/>
          </a:bodyPr>
          <a:lstStyle/>
          <a:p>
            <a:pPr algn="ctr"/>
            <a:r>
              <a:rPr lang="en-US" sz="1200" b="0" dirty="0">
                <a:solidFill>
                  <a:srgbClr val="000099"/>
                </a:solidFill>
                <a:latin typeface="Arial" panose="020B0604020202020204" pitchFamily="34" charset="0"/>
                <a:cs typeface="Arial" panose="020B0604020202020204" pitchFamily="34" charset="0"/>
              </a:rPr>
              <a:t>FDA cleared Athena Device Management Suite (ADMS) displays and downloads data  – </a:t>
            </a:r>
            <a:br>
              <a:rPr lang="en-US" sz="1200" b="0" dirty="0">
                <a:solidFill>
                  <a:srgbClr val="000099"/>
                </a:solidFill>
                <a:latin typeface="Arial" panose="020B0604020202020204" pitchFamily="34" charset="0"/>
                <a:cs typeface="Arial" panose="020B0604020202020204" pitchFamily="34" charset="0"/>
              </a:rPr>
            </a:br>
            <a:r>
              <a:rPr lang="en-US" sz="1200" b="0" dirty="0">
                <a:solidFill>
                  <a:srgbClr val="000099"/>
                </a:solidFill>
                <a:latin typeface="Arial" panose="020B0604020202020204" pitchFamily="34" charset="0"/>
                <a:cs typeface="Arial" panose="020B0604020202020204" pitchFamily="34" charset="0"/>
              </a:rPr>
              <a:t>PC, iOS, Android </a:t>
            </a:r>
          </a:p>
        </p:txBody>
      </p:sp>
      <p:sp>
        <p:nvSpPr>
          <p:cNvPr id="14" name="Rectangle 13"/>
          <p:cNvSpPr/>
          <p:nvPr/>
        </p:nvSpPr>
        <p:spPr>
          <a:xfrm>
            <a:off x="5468668" y="2236225"/>
            <a:ext cx="3618396" cy="4016484"/>
          </a:xfrm>
          <a:prstGeom prst="rect">
            <a:avLst/>
          </a:prstGeom>
        </p:spPr>
        <p:txBody>
          <a:bodyPr wrap="square">
            <a:spAutoFit/>
          </a:bodyPr>
          <a:lstStyle/>
          <a:p>
            <a:pPr algn="l">
              <a:spcAft>
                <a:spcPts val="600"/>
              </a:spcAft>
            </a:pPr>
            <a:r>
              <a:rPr lang="en-US" sz="1400" dirty="0">
                <a:solidFill>
                  <a:srgbClr val="0033CC"/>
                </a:solidFill>
                <a:latin typeface="Arial" panose="020B0604020202020204" pitchFamily="34" charset="0"/>
                <a:cs typeface="Arial" panose="020B0604020202020204" pitchFamily="34" charset="0"/>
              </a:rPr>
              <a:t>Measures:</a:t>
            </a:r>
          </a:p>
          <a:p>
            <a:pPr marL="171450" indent="-171450">
              <a:spcAft>
                <a:spcPts val="600"/>
              </a:spcAft>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Heart/pulse rate</a:t>
            </a:r>
          </a:p>
          <a:p>
            <a:pPr marL="171450" indent="-171450">
              <a:spcAft>
                <a:spcPts val="600"/>
              </a:spcAft>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Multiple SpO</a:t>
            </a:r>
            <a:r>
              <a:rPr lang="en-US" sz="1400" baseline="-25000" dirty="0">
                <a:solidFill>
                  <a:schemeClr val="tx2"/>
                </a:solidFill>
                <a:latin typeface="Arial" panose="020B0604020202020204" pitchFamily="34" charset="0"/>
                <a:cs typeface="Arial" panose="020B0604020202020204" pitchFamily="34" charset="0"/>
              </a:rPr>
              <a:t>2</a:t>
            </a:r>
            <a:r>
              <a:rPr lang="en-US" sz="1400" dirty="0">
                <a:solidFill>
                  <a:schemeClr val="tx2"/>
                </a:solidFill>
                <a:latin typeface="Arial" panose="020B0604020202020204" pitchFamily="34" charset="0"/>
                <a:cs typeface="Arial" panose="020B0604020202020204" pitchFamily="34" charset="0"/>
              </a:rPr>
              <a:t> from arm and a plug-in for finger or a wireless ear piece</a:t>
            </a:r>
          </a:p>
          <a:p>
            <a:pPr marL="171450" indent="-171450">
              <a:spcAft>
                <a:spcPts val="600"/>
              </a:spcAft>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Skin Temperature</a:t>
            </a:r>
          </a:p>
          <a:p>
            <a:pPr marL="171450" indent="-171450">
              <a:spcAft>
                <a:spcPts val="600"/>
              </a:spcAft>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Respiration Rate derived from the ECG and </a:t>
            </a:r>
            <a:r>
              <a:rPr lang="en-US" sz="1400" dirty="0" err="1">
                <a:solidFill>
                  <a:schemeClr val="tx2"/>
                </a:solidFill>
                <a:latin typeface="Arial" panose="020B0604020202020204" pitchFamily="34" charset="0"/>
                <a:cs typeface="Arial" panose="020B0604020202020204" pitchFamily="34" charset="0"/>
              </a:rPr>
              <a:t>pleth</a:t>
            </a:r>
            <a:r>
              <a:rPr lang="en-US" sz="1400" dirty="0">
                <a:solidFill>
                  <a:schemeClr val="tx2"/>
                </a:solidFill>
                <a:latin typeface="Arial" panose="020B0604020202020204" pitchFamily="34" charset="0"/>
                <a:cs typeface="Arial" panose="020B0604020202020204" pitchFamily="34" charset="0"/>
              </a:rPr>
              <a:t> wave</a:t>
            </a:r>
          </a:p>
          <a:p>
            <a:pPr marL="171450" indent="-171450">
              <a:spcAft>
                <a:spcPts val="600"/>
              </a:spcAft>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Incorporates environmental sensors</a:t>
            </a:r>
          </a:p>
          <a:p>
            <a:pPr marL="514350" lvl="1" indent="-285750">
              <a:spcAft>
                <a:spcPts val="600"/>
              </a:spcAft>
              <a:buFont typeface="Courier New" panose="02070309020205020404" pitchFamily="49" charset="0"/>
              <a:buChar char="−"/>
            </a:pPr>
            <a:r>
              <a:rPr lang="en-US" sz="1400" dirty="0">
                <a:solidFill>
                  <a:schemeClr val="tx2"/>
                </a:solidFill>
                <a:latin typeface="Arial" panose="020B0604020202020204" pitchFamily="34" charset="0"/>
                <a:cs typeface="Arial" panose="020B0604020202020204" pitchFamily="34" charset="0"/>
              </a:rPr>
              <a:t>Ambient VOC; Altitude; Dynamic</a:t>
            </a:r>
            <a:r>
              <a:rPr lang="en-US" sz="1400" dirty="0">
                <a:solidFill>
                  <a:srgbClr val="FF0000"/>
                </a:solidFill>
                <a:latin typeface="Arial" panose="020B0604020202020204" pitchFamily="34" charset="0"/>
                <a:cs typeface="Arial" panose="020B0604020202020204" pitchFamily="34" charset="0"/>
              </a:rPr>
              <a:t> </a:t>
            </a:r>
            <a:r>
              <a:rPr lang="en-US" sz="1400" dirty="0">
                <a:solidFill>
                  <a:schemeClr val="tx2"/>
                </a:solidFill>
                <a:latin typeface="Arial" panose="020B0604020202020204" pitchFamily="34" charset="0"/>
                <a:cs typeface="Arial" panose="020B0604020202020204" pitchFamily="34" charset="0"/>
              </a:rPr>
              <a:t>Pressure; G; Temp / Humidity</a:t>
            </a:r>
          </a:p>
          <a:p>
            <a:pPr marL="171450" indent="-171450">
              <a:spcAft>
                <a:spcPts val="600"/>
              </a:spcAft>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Derives additional vitals, such as Pulse Wave Transit Time and Heart Rate Complexity</a:t>
            </a:r>
          </a:p>
          <a:p>
            <a:pPr>
              <a:spcAft>
                <a:spcPts val="600"/>
              </a:spcAft>
            </a:pPr>
            <a:r>
              <a:rPr lang="en-US" sz="1400" dirty="0">
                <a:solidFill>
                  <a:srgbClr val="0033CC"/>
                </a:solidFill>
                <a:latin typeface="Arial" panose="020B0604020202020204" pitchFamily="34" charset="0"/>
                <a:cs typeface="Arial" panose="020B0604020202020204" pitchFamily="34" charset="0"/>
              </a:rPr>
              <a:t>Signal Quality Index: </a:t>
            </a:r>
            <a:r>
              <a:rPr lang="en-US" sz="1400" dirty="0">
                <a:solidFill>
                  <a:schemeClr val="tx2"/>
                </a:solidFill>
                <a:latin typeface="Arial" panose="020B0604020202020204" pitchFamily="34" charset="0"/>
                <a:cs typeface="Arial" panose="020B0604020202020204" pitchFamily="34" charset="0"/>
              </a:rPr>
              <a:t>Reject poor signals</a:t>
            </a:r>
          </a:p>
          <a:p>
            <a:pPr>
              <a:spcAft>
                <a:spcPts val="600"/>
              </a:spcAft>
            </a:pPr>
            <a:r>
              <a:rPr lang="en-US" sz="1400" dirty="0">
                <a:solidFill>
                  <a:srgbClr val="0033CC"/>
                </a:solidFill>
                <a:latin typeface="Arial" panose="020B0604020202020204" pitchFamily="34" charset="0"/>
                <a:cs typeface="Arial" panose="020B0604020202020204" pitchFamily="34" charset="0"/>
              </a:rPr>
              <a:t>Connects up to 20 BLE devices</a:t>
            </a:r>
          </a:p>
        </p:txBody>
      </p:sp>
      <p:sp>
        <p:nvSpPr>
          <p:cNvPr id="17" name="Title 1"/>
          <p:cNvSpPr>
            <a:spLocks noGrp="1"/>
          </p:cNvSpPr>
          <p:nvPr>
            <p:ph type="title"/>
          </p:nvPr>
        </p:nvSpPr>
        <p:spPr>
          <a:xfrm>
            <a:off x="733129" y="189267"/>
            <a:ext cx="8188384" cy="641651"/>
          </a:xfrm>
        </p:spPr>
        <p:txBody>
          <a:bodyPr>
            <a:noAutofit/>
          </a:bodyPr>
          <a:lstStyle/>
          <a:p>
            <a:r>
              <a:rPr lang="en-US" sz="2600" b="1" dirty="0">
                <a:cs typeface="Times New Roman" panose="02020603050405020304" pitchFamily="18" charset="0"/>
              </a:rPr>
              <a:t>Holistic Modular Aircrew Physiologic Status (HMAPS) Monitoring System</a:t>
            </a:r>
            <a:endParaRPr lang="en-US" sz="2600" dirty="0"/>
          </a:p>
        </p:txBody>
      </p:sp>
      <p:pic>
        <p:nvPicPr>
          <p:cNvPr id="18" name="Picture 17" descr="AthenaGTX Logo Horiz RGB.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9411" y="6275335"/>
            <a:ext cx="1484093" cy="26252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rcRect l="12229" r="10127"/>
          <a:stretch>
            <a:fillRect/>
          </a:stretch>
        </p:blipFill>
        <p:spPr>
          <a:xfrm>
            <a:off x="733129" y="877461"/>
            <a:ext cx="2088110" cy="2008626"/>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859" y="3484694"/>
            <a:ext cx="3537547" cy="2517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4"/>
          <p:cNvGrpSpPr>
            <a:grpSpLocks noChangeAspect="1"/>
          </p:cNvGrpSpPr>
          <p:nvPr/>
        </p:nvGrpSpPr>
        <p:grpSpPr bwMode="auto">
          <a:xfrm>
            <a:off x="3120755" y="1098562"/>
            <a:ext cx="3192463" cy="3227387"/>
            <a:chOff x="3748" y="1271"/>
            <a:chExt cx="2011" cy="2033"/>
          </a:xfrm>
        </p:grpSpPr>
        <p:sp>
          <p:nvSpPr>
            <p:cNvPr id="15" name="AutoShape 3"/>
            <p:cNvSpPr>
              <a:spLocks noChangeAspect="1" noChangeArrowheads="1" noTextEdit="1"/>
            </p:cNvSpPr>
            <p:nvPr/>
          </p:nvSpPr>
          <p:spPr bwMode="auto">
            <a:xfrm>
              <a:off x="3748" y="1271"/>
              <a:ext cx="2011" cy="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a:off x="4954" y="1277"/>
              <a:ext cx="799" cy="514"/>
            </a:xfrm>
            <a:custGeom>
              <a:avLst/>
              <a:gdLst>
                <a:gd name="T0" fmla="*/ 0 w 9784"/>
                <a:gd name="T1" fmla="*/ 1051 h 6304"/>
                <a:gd name="T2" fmla="*/ 1051 w 9784"/>
                <a:gd name="T3" fmla="*/ 0 h 6304"/>
                <a:gd name="T4" fmla="*/ 8734 w 9784"/>
                <a:gd name="T5" fmla="*/ 0 h 6304"/>
                <a:gd name="T6" fmla="*/ 9784 w 9784"/>
                <a:gd name="T7" fmla="*/ 1051 h 6304"/>
                <a:gd name="T8" fmla="*/ 9784 w 9784"/>
                <a:gd name="T9" fmla="*/ 5254 h 6304"/>
                <a:gd name="T10" fmla="*/ 8734 w 9784"/>
                <a:gd name="T11" fmla="*/ 6304 h 6304"/>
                <a:gd name="T12" fmla="*/ 1051 w 9784"/>
                <a:gd name="T13" fmla="*/ 6304 h 6304"/>
                <a:gd name="T14" fmla="*/ 0 w 9784"/>
                <a:gd name="T15" fmla="*/ 5254 h 6304"/>
                <a:gd name="T16" fmla="*/ 0 w 9784"/>
                <a:gd name="T17" fmla="*/ 1051 h 6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84" h="6304">
                  <a:moveTo>
                    <a:pt x="0" y="1051"/>
                  </a:moveTo>
                  <a:cubicBezTo>
                    <a:pt x="0" y="471"/>
                    <a:pt x="471" y="0"/>
                    <a:pt x="1051" y="0"/>
                  </a:cubicBezTo>
                  <a:lnTo>
                    <a:pt x="8734" y="0"/>
                  </a:lnTo>
                  <a:cubicBezTo>
                    <a:pt x="9314" y="0"/>
                    <a:pt x="9784" y="471"/>
                    <a:pt x="9784" y="1051"/>
                  </a:cubicBezTo>
                  <a:lnTo>
                    <a:pt x="9784" y="5254"/>
                  </a:lnTo>
                  <a:cubicBezTo>
                    <a:pt x="9784" y="5834"/>
                    <a:pt x="9314" y="6304"/>
                    <a:pt x="8734" y="6304"/>
                  </a:cubicBezTo>
                  <a:lnTo>
                    <a:pt x="1051" y="6304"/>
                  </a:lnTo>
                  <a:cubicBezTo>
                    <a:pt x="471" y="6304"/>
                    <a:pt x="0" y="5834"/>
                    <a:pt x="0" y="5254"/>
                  </a:cubicBezTo>
                  <a:lnTo>
                    <a:pt x="0" y="1051"/>
                  </a:lnTo>
                  <a:close/>
                </a:path>
              </a:pathLst>
            </a:custGeom>
            <a:solidFill>
              <a:srgbClr val="B8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6"/>
            <p:cNvSpPr>
              <a:spLocks/>
            </p:cNvSpPr>
            <p:nvPr/>
          </p:nvSpPr>
          <p:spPr bwMode="auto">
            <a:xfrm>
              <a:off x="4954" y="1277"/>
              <a:ext cx="799" cy="514"/>
            </a:xfrm>
            <a:custGeom>
              <a:avLst/>
              <a:gdLst>
                <a:gd name="T0" fmla="*/ 0 w 9784"/>
                <a:gd name="T1" fmla="*/ 1051 h 6304"/>
                <a:gd name="T2" fmla="*/ 1051 w 9784"/>
                <a:gd name="T3" fmla="*/ 0 h 6304"/>
                <a:gd name="T4" fmla="*/ 8734 w 9784"/>
                <a:gd name="T5" fmla="*/ 0 h 6304"/>
                <a:gd name="T6" fmla="*/ 9784 w 9784"/>
                <a:gd name="T7" fmla="*/ 1051 h 6304"/>
                <a:gd name="T8" fmla="*/ 9784 w 9784"/>
                <a:gd name="T9" fmla="*/ 5254 h 6304"/>
                <a:gd name="T10" fmla="*/ 8734 w 9784"/>
                <a:gd name="T11" fmla="*/ 6304 h 6304"/>
                <a:gd name="T12" fmla="*/ 1051 w 9784"/>
                <a:gd name="T13" fmla="*/ 6304 h 6304"/>
                <a:gd name="T14" fmla="*/ 0 w 9784"/>
                <a:gd name="T15" fmla="*/ 5254 h 6304"/>
                <a:gd name="T16" fmla="*/ 0 w 9784"/>
                <a:gd name="T17" fmla="*/ 1051 h 6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84" h="6304">
                  <a:moveTo>
                    <a:pt x="0" y="1051"/>
                  </a:moveTo>
                  <a:cubicBezTo>
                    <a:pt x="0" y="471"/>
                    <a:pt x="471" y="0"/>
                    <a:pt x="1051" y="0"/>
                  </a:cubicBezTo>
                  <a:lnTo>
                    <a:pt x="8734" y="0"/>
                  </a:lnTo>
                  <a:cubicBezTo>
                    <a:pt x="9314" y="0"/>
                    <a:pt x="9784" y="471"/>
                    <a:pt x="9784" y="1051"/>
                  </a:cubicBezTo>
                  <a:lnTo>
                    <a:pt x="9784" y="5254"/>
                  </a:lnTo>
                  <a:cubicBezTo>
                    <a:pt x="9784" y="5834"/>
                    <a:pt x="9314" y="6304"/>
                    <a:pt x="8734" y="6304"/>
                  </a:cubicBezTo>
                  <a:lnTo>
                    <a:pt x="1051" y="6304"/>
                  </a:lnTo>
                  <a:cubicBezTo>
                    <a:pt x="471" y="6304"/>
                    <a:pt x="0" y="5834"/>
                    <a:pt x="0" y="5254"/>
                  </a:cubicBezTo>
                  <a:lnTo>
                    <a:pt x="0" y="1051"/>
                  </a:lnTo>
                  <a:close/>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7"/>
            <p:cNvSpPr>
              <a:spLocks noChangeArrowheads="1"/>
            </p:cNvSpPr>
            <p:nvPr/>
          </p:nvSpPr>
          <p:spPr bwMode="auto">
            <a:xfrm>
              <a:off x="5019" y="1324"/>
              <a:ext cx="66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Bluetooth Ear Clip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Freeform 8"/>
            <p:cNvSpPr>
              <a:spLocks/>
            </p:cNvSpPr>
            <p:nvPr/>
          </p:nvSpPr>
          <p:spPr bwMode="auto">
            <a:xfrm>
              <a:off x="5018" y="1391"/>
              <a:ext cx="570" cy="3"/>
            </a:xfrm>
            <a:custGeom>
              <a:avLst/>
              <a:gdLst>
                <a:gd name="T0" fmla="*/ 0 w 570"/>
                <a:gd name="T1" fmla="*/ 0 h 3"/>
                <a:gd name="T2" fmla="*/ 143 w 570"/>
                <a:gd name="T3" fmla="*/ 0 h 3"/>
                <a:gd name="T4" fmla="*/ 285 w 570"/>
                <a:gd name="T5" fmla="*/ 0 h 3"/>
                <a:gd name="T6" fmla="*/ 428 w 570"/>
                <a:gd name="T7" fmla="*/ 0 h 3"/>
                <a:gd name="T8" fmla="*/ 570 w 570"/>
                <a:gd name="T9" fmla="*/ 0 h 3"/>
                <a:gd name="T10" fmla="*/ 570 w 570"/>
                <a:gd name="T11" fmla="*/ 3 h 3"/>
                <a:gd name="T12" fmla="*/ 428 w 570"/>
                <a:gd name="T13" fmla="*/ 3 h 3"/>
                <a:gd name="T14" fmla="*/ 285 w 570"/>
                <a:gd name="T15" fmla="*/ 3 h 3"/>
                <a:gd name="T16" fmla="*/ 143 w 570"/>
                <a:gd name="T17" fmla="*/ 3 h 3"/>
                <a:gd name="T18" fmla="*/ 0 w 570"/>
                <a:gd name="T19" fmla="*/ 3 h 3"/>
                <a:gd name="T20" fmla="*/ 0 w 570"/>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0" h="3">
                  <a:moveTo>
                    <a:pt x="0" y="0"/>
                  </a:moveTo>
                  <a:lnTo>
                    <a:pt x="143" y="0"/>
                  </a:lnTo>
                  <a:lnTo>
                    <a:pt x="285" y="0"/>
                  </a:lnTo>
                  <a:lnTo>
                    <a:pt x="428" y="0"/>
                  </a:lnTo>
                  <a:lnTo>
                    <a:pt x="570" y="0"/>
                  </a:lnTo>
                  <a:lnTo>
                    <a:pt x="570" y="3"/>
                  </a:lnTo>
                  <a:lnTo>
                    <a:pt x="428" y="3"/>
                  </a:lnTo>
                  <a:lnTo>
                    <a:pt x="285" y="3"/>
                  </a:lnTo>
                  <a:lnTo>
                    <a:pt x="143" y="3"/>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9"/>
            <p:cNvSpPr>
              <a:spLocks noChangeArrowheads="1"/>
            </p:cNvSpPr>
            <p:nvPr/>
          </p:nvSpPr>
          <p:spPr bwMode="auto">
            <a:xfrm>
              <a:off x="5019" y="1404"/>
              <a:ext cx="4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0"/>
            <p:cNvSpPr>
              <a:spLocks noChangeArrowheads="1"/>
            </p:cNvSpPr>
            <p:nvPr/>
          </p:nvSpPr>
          <p:spPr bwMode="auto">
            <a:xfrm>
              <a:off x="5111" y="1403"/>
              <a:ext cx="4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OEM Pulse Ox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1"/>
            <p:cNvSpPr>
              <a:spLocks noChangeArrowheads="1"/>
            </p:cNvSpPr>
            <p:nvPr/>
          </p:nvSpPr>
          <p:spPr bwMode="auto">
            <a:xfrm>
              <a:off x="5111" y="1468"/>
              <a:ext cx="28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Hardware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12"/>
            <p:cNvSpPr>
              <a:spLocks noChangeArrowheads="1"/>
            </p:cNvSpPr>
            <p:nvPr/>
          </p:nvSpPr>
          <p:spPr bwMode="auto">
            <a:xfrm>
              <a:off x="5019" y="1534"/>
              <a:ext cx="4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13"/>
            <p:cNvSpPr>
              <a:spLocks noChangeArrowheads="1"/>
            </p:cNvSpPr>
            <p:nvPr/>
          </p:nvSpPr>
          <p:spPr bwMode="auto">
            <a:xfrm>
              <a:off x="5111" y="1532"/>
              <a:ext cx="57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Temperature Sensor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14"/>
            <p:cNvSpPr>
              <a:spLocks noChangeArrowheads="1"/>
            </p:cNvSpPr>
            <p:nvPr/>
          </p:nvSpPr>
          <p:spPr bwMode="auto">
            <a:xfrm>
              <a:off x="5019" y="1599"/>
              <a:ext cx="4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15"/>
            <p:cNvSpPr>
              <a:spLocks noChangeArrowheads="1"/>
            </p:cNvSpPr>
            <p:nvPr/>
          </p:nvSpPr>
          <p:spPr bwMode="auto">
            <a:xfrm>
              <a:off x="5111" y="1598"/>
              <a:ext cx="53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Single User Switch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16"/>
            <p:cNvSpPr>
              <a:spLocks noChangeArrowheads="1"/>
            </p:cNvSpPr>
            <p:nvPr/>
          </p:nvSpPr>
          <p:spPr bwMode="auto">
            <a:xfrm>
              <a:off x="5019" y="1665"/>
              <a:ext cx="4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17"/>
            <p:cNvSpPr>
              <a:spLocks noChangeArrowheads="1"/>
            </p:cNvSpPr>
            <p:nvPr/>
          </p:nvSpPr>
          <p:spPr bwMode="auto">
            <a:xfrm>
              <a:off x="5111" y="1664"/>
              <a:ext cx="16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LEDs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Freeform 18"/>
            <p:cNvSpPr>
              <a:spLocks/>
            </p:cNvSpPr>
            <p:nvPr/>
          </p:nvSpPr>
          <p:spPr bwMode="auto">
            <a:xfrm>
              <a:off x="4167" y="1991"/>
              <a:ext cx="1037" cy="641"/>
            </a:xfrm>
            <a:custGeom>
              <a:avLst/>
              <a:gdLst>
                <a:gd name="T0" fmla="*/ 0 w 12704"/>
                <a:gd name="T1" fmla="*/ 1311 h 7864"/>
                <a:gd name="T2" fmla="*/ 1311 w 12704"/>
                <a:gd name="T3" fmla="*/ 0 h 7864"/>
                <a:gd name="T4" fmla="*/ 11394 w 12704"/>
                <a:gd name="T5" fmla="*/ 0 h 7864"/>
                <a:gd name="T6" fmla="*/ 12704 w 12704"/>
                <a:gd name="T7" fmla="*/ 1311 h 7864"/>
                <a:gd name="T8" fmla="*/ 12704 w 12704"/>
                <a:gd name="T9" fmla="*/ 6554 h 7864"/>
                <a:gd name="T10" fmla="*/ 11394 w 12704"/>
                <a:gd name="T11" fmla="*/ 7864 h 7864"/>
                <a:gd name="T12" fmla="*/ 1311 w 12704"/>
                <a:gd name="T13" fmla="*/ 7864 h 7864"/>
                <a:gd name="T14" fmla="*/ 0 w 12704"/>
                <a:gd name="T15" fmla="*/ 6554 h 7864"/>
                <a:gd name="T16" fmla="*/ 0 w 12704"/>
                <a:gd name="T17" fmla="*/ 1311 h 7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04" h="7864">
                  <a:moveTo>
                    <a:pt x="0" y="1311"/>
                  </a:moveTo>
                  <a:cubicBezTo>
                    <a:pt x="0" y="587"/>
                    <a:pt x="587" y="0"/>
                    <a:pt x="1311" y="0"/>
                  </a:cubicBezTo>
                  <a:lnTo>
                    <a:pt x="11394" y="0"/>
                  </a:lnTo>
                  <a:cubicBezTo>
                    <a:pt x="12118" y="0"/>
                    <a:pt x="12704" y="587"/>
                    <a:pt x="12704" y="1311"/>
                  </a:cubicBezTo>
                  <a:lnTo>
                    <a:pt x="12704" y="6554"/>
                  </a:lnTo>
                  <a:cubicBezTo>
                    <a:pt x="12704" y="7278"/>
                    <a:pt x="12118" y="7864"/>
                    <a:pt x="11394" y="7864"/>
                  </a:cubicBezTo>
                  <a:lnTo>
                    <a:pt x="1311" y="7864"/>
                  </a:lnTo>
                  <a:cubicBezTo>
                    <a:pt x="587" y="7864"/>
                    <a:pt x="0" y="7278"/>
                    <a:pt x="0" y="6554"/>
                  </a:cubicBezTo>
                  <a:lnTo>
                    <a:pt x="0" y="1311"/>
                  </a:lnTo>
                  <a:close/>
                </a:path>
              </a:pathLst>
            </a:custGeom>
            <a:solidFill>
              <a:srgbClr val="B8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9"/>
            <p:cNvSpPr>
              <a:spLocks/>
            </p:cNvSpPr>
            <p:nvPr/>
          </p:nvSpPr>
          <p:spPr bwMode="auto">
            <a:xfrm>
              <a:off x="4167" y="1991"/>
              <a:ext cx="1037" cy="641"/>
            </a:xfrm>
            <a:custGeom>
              <a:avLst/>
              <a:gdLst>
                <a:gd name="T0" fmla="*/ 0 w 12704"/>
                <a:gd name="T1" fmla="*/ 1311 h 7864"/>
                <a:gd name="T2" fmla="*/ 1311 w 12704"/>
                <a:gd name="T3" fmla="*/ 0 h 7864"/>
                <a:gd name="T4" fmla="*/ 11394 w 12704"/>
                <a:gd name="T5" fmla="*/ 0 h 7864"/>
                <a:gd name="T6" fmla="*/ 12704 w 12704"/>
                <a:gd name="T7" fmla="*/ 1311 h 7864"/>
                <a:gd name="T8" fmla="*/ 12704 w 12704"/>
                <a:gd name="T9" fmla="*/ 6554 h 7864"/>
                <a:gd name="T10" fmla="*/ 11394 w 12704"/>
                <a:gd name="T11" fmla="*/ 7864 h 7864"/>
                <a:gd name="T12" fmla="*/ 1311 w 12704"/>
                <a:gd name="T13" fmla="*/ 7864 h 7864"/>
                <a:gd name="T14" fmla="*/ 0 w 12704"/>
                <a:gd name="T15" fmla="*/ 6554 h 7864"/>
                <a:gd name="T16" fmla="*/ 0 w 12704"/>
                <a:gd name="T17" fmla="*/ 1311 h 7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04" h="7864">
                  <a:moveTo>
                    <a:pt x="0" y="1311"/>
                  </a:moveTo>
                  <a:cubicBezTo>
                    <a:pt x="0" y="587"/>
                    <a:pt x="587" y="0"/>
                    <a:pt x="1311" y="0"/>
                  </a:cubicBezTo>
                  <a:lnTo>
                    <a:pt x="11394" y="0"/>
                  </a:lnTo>
                  <a:cubicBezTo>
                    <a:pt x="12118" y="0"/>
                    <a:pt x="12704" y="587"/>
                    <a:pt x="12704" y="1311"/>
                  </a:cubicBezTo>
                  <a:lnTo>
                    <a:pt x="12704" y="6554"/>
                  </a:lnTo>
                  <a:cubicBezTo>
                    <a:pt x="12704" y="7278"/>
                    <a:pt x="12118" y="7864"/>
                    <a:pt x="11394" y="7864"/>
                  </a:cubicBezTo>
                  <a:lnTo>
                    <a:pt x="1311" y="7864"/>
                  </a:lnTo>
                  <a:cubicBezTo>
                    <a:pt x="587" y="7864"/>
                    <a:pt x="0" y="7278"/>
                    <a:pt x="0" y="6554"/>
                  </a:cubicBezTo>
                  <a:lnTo>
                    <a:pt x="0" y="1311"/>
                  </a:lnTo>
                  <a:close/>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20"/>
            <p:cNvSpPr>
              <a:spLocks noChangeArrowheads="1"/>
            </p:cNvSpPr>
            <p:nvPr/>
          </p:nvSpPr>
          <p:spPr bwMode="auto">
            <a:xfrm>
              <a:off x="4237" y="2044"/>
              <a:ext cx="613"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HMAPS Arm Unit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Freeform 21"/>
            <p:cNvSpPr>
              <a:spLocks/>
            </p:cNvSpPr>
            <p:nvPr/>
          </p:nvSpPr>
          <p:spPr bwMode="auto">
            <a:xfrm>
              <a:off x="4237" y="2112"/>
              <a:ext cx="526" cy="3"/>
            </a:xfrm>
            <a:custGeom>
              <a:avLst/>
              <a:gdLst>
                <a:gd name="T0" fmla="*/ 0 w 526"/>
                <a:gd name="T1" fmla="*/ 0 h 3"/>
                <a:gd name="T2" fmla="*/ 175 w 526"/>
                <a:gd name="T3" fmla="*/ 0 h 3"/>
                <a:gd name="T4" fmla="*/ 351 w 526"/>
                <a:gd name="T5" fmla="*/ 0 h 3"/>
                <a:gd name="T6" fmla="*/ 526 w 526"/>
                <a:gd name="T7" fmla="*/ 0 h 3"/>
                <a:gd name="T8" fmla="*/ 526 w 526"/>
                <a:gd name="T9" fmla="*/ 3 h 3"/>
                <a:gd name="T10" fmla="*/ 351 w 526"/>
                <a:gd name="T11" fmla="*/ 3 h 3"/>
                <a:gd name="T12" fmla="*/ 175 w 526"/>
                <a:gd name="T13" fmla="*/ 3 h 3"/>
                <a:gd name="T14" fmla="*/ 0 w 526"/>
                <a:gd name="T15" fmla="*/ 3 h 3"/>
                <a:gd name="T16" fmla="*/ 0 w 526"/>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6" h="3">
                  <a:moveTo>
                    <a:pt x="0" y="0"/>
                  </a:moveTo>
                  <a:lnTo>
                    <a:pt x="175" y="0"/>
                  </a:lnTo>
                  <a:lnTo>
                    <a:pt x="351" y="0"/>
                  </a:lnTo>
                  <a:lnTo>
                    <a:pt x="526" y="0"/>
                  </a:lnTo>
                  <a:lnTo>
                    <a:pt x="526" y="3"/>
                  </a:lnTo>
                  <a:lnTo>
                    <a:pt x="351" y="3"/>
                  </a:lnTo>
                  <a:lnTo>
                    <a:pt x="175" y="3"/>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22"/>
            <p:cNvSpPr>
              <a:spLocks noChangeArrowheads="1"/>
            </p:cNvSpPr>
            <p:nvPr/>
          </p:nvSpPr>
          <p:spPr bwMode="auto">
            <a:xfrm>
              <a:off x="4237" y="2124"/>
              <a:ext cx="4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23"/>
            <p:cNvSpPr>
              <a:spLocks noChangeArrowheads="1"/>
            </p:cNvSpPr>
            <p:nvPr/>
          </p:nvSpPr>
          <p:spPr bwMode="auto">
            <a:xfrm>
              <a:off x="4329" y="2122"/>
              <a:ext cx="42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ECG Hardware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24"/>
            <p:cNvSpPr>
              <a:spLocks noChangeArrowheads="1"/>
            </p:cNvSpPr>
            <p:nvPr/>
          </p:nvSpPr>
          <p:spPr bwMode="auto">
            <a:xfrm>
              <a:off x="4237" y="2190"/>
              <a:ext cx="4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25"/>
            <p:cNvSpPr>
              <a:spLocks noChangeArrowheads="1"/>
            </p:cNvSpPr>
            <p:nvPr/>
          </p:nvSpPr>
          <p:spPr bwMode="auto">
            <a:xfrm>
              <a:off x="4329" y="2188"/>
              <a:ext cx="5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Pulse Ox Hardware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26"/>
            <p:cNvSpPr>
              <a:spLocks noChangeArrowheads="1"/>
            </p:cNvSpPr>
            <p:nvPr/>
          </p:nvSpPr>
          <p:spPr bwMode="auto">
            <a:xfrm>
              <a:off x="4237" y="2254"/>
              <a:ext cx="4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27"/>
            <p:cNvSpPr>
              <a:spLocks noChangeArrowheads="1"/>
            </p:cNvSpPr>
            <p:nvPr/>
          </p:nvSpPr>
          <p:spPr bwMode="auto">
            <a:xfrm>
              <a:off x="4329" y="2253"/>
              <a:ext cx="70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Skin Temperature Sensor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28"/>
            <p:cNvSpPr>
              <a:spLocks noChangeArrowheads="1"/>
            </p:cNvSpPr>
            <p:nvPr/>
          </p:nvSpPr>
          <p:spPr bwMode="auto">
            <a:xfrm>
              <a:off x="4237" y="2320"/>
              <a:ext cx="4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29"/>
            <p:cNvSpPr>
              <a:spLocks noChangeArrowheads="1"/>
            </p:cNvSpPr>
            <p:nvPr/>
          </p:nvSpPr>
          <p:spPr bwMode="auto">
            <a:xfrm>
              <a:off x="4329" y="2319"/>
              <a:ext cx="77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Environmental Sensor Suite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30"/>
            <p:cNvSpPr>
              <a:spLocks noChangeArrowheads="1"/>
            </p:cNvSpPr>
            <p:nvPr/>
          </p:nvSpPr>
          <p:spPr bwMode="auto">
            <a:xfrm>
              <a:off x="4237" y="2385"/>
              <a:ext cx="4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31"/>
            <p:cNvSpPr>
              <a:spLocks noChangeArrowheads="1"/>
            </p:cNvSpPr>
            <p:nvPr/>
          </p:nvSpPr>
          <p:spPr bwMode="auto">
            <a:xfrm>
              <a:off x="4329" y="2384"/>
              <a:ext cx="14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Real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32"/>
            <p:cNvSpPr>
              <a:spLocks noChangeArrowheads="1"/>
            </p:cNvSpPr>
            <p:nvPr/>
          </p:nvSpPr>
          <p:spPr bwMode="auto">
            <a:xfrm>
              <a:off x="4443" y="2384"/>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33"/>
            <p:cNvSpPr>
              <a:spLocks noChangeArrowheads="1"/>
            </p:cNvSpPr>
            <p:nvPr/>
          </p:nvSpPr>
          <p:spPr bwMode="auto">
            <a:xfrm>
              <a:off x="4462" y="2384"/>
              <a:ext cx="32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Time Clock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34"/>
            <p:cNvSpPr>
              <a:spLocks noChangeArrowheads="1"/>
            </p:cNvSpPr>
            <p:nvPr/>
          </p:nvSpPr>
          <p:spPr bwMode="auto">
            <a:xfrm>
              <a:off x="4237" y="2450"/>
              <a:ext cx="4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35"/>
            <p:cNvSpPr>
              <a:spLocks noChangeArrowheads="1"/>
            </p:cNvSpPr>
            <p:nvPr/>
          </p:nvSpPr>
          <p:spPr bwMode="auto">
            <a:xfrm>
              <a:off x="4329" y="2448"/>
              <a:ext cx="819"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a:ln>
                    <a:noFill/>
                  </a:ln>
                  <a:solidFill>
                    <a:srgbClr val="000000"/>
                  </a:solidFill>
                  <a:effectLst/>
                  <a:latin typeface="Arial" panose="020B0604020202020204" pitchFamily="34" charset="0"/>
                </a:rPr>
                <a:t>Single User Button with LEDs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Rectangle 36"/>
            <p:cNvSpPr>
              <a:spLocks noChangeArrowheads="1"/>
            </p:cNvSpPr>
            <p:nvPr/>
          </p:nvSpPr>
          <p:spPr bwMode="auto">
            <a:xfrm>
              <a:off x="4237" y="2516"/>
              <a:ext cx="4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37"/>
            <p:cNvSpPr>
              <a:spLocks noChangeArrowheads="1"/>
            </p:cNvSpPr>
            <p:nvPr/>
          </p:nvSpPr>
          <p:spPr bwMode="auto">
            <a:xfrm>
              <a:off x="4329" y="2514"/>
              <a:ext cx="3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Micro USB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Freeform 38"/>
            <p:cNvSpPr>
              <a:spLocks/>
            </p:cNvSpPr>
            <p:nvPr/>
          </p:nvSpPr>
          <p:spPr bwMode="auto">
            <a:xfrm>
              <a:off x="3761" y="2784"/>
              <a:ext cx="990" cy="514"/>
            </a:xfrm>
            <a:custGeom>
              <a:avLst/>
              <a:gdLst>
                <a:gd name="T0" fmla="*/ 0 w 12128"/>
                <a:gd name="T1" fmla="*/ 1051 h 6304"/>
                <a:gd name="T2" fmla="*/ 1051 w 12128"/>
                <a:gd name="T3" fmla="*/ 0 h 6304"/>
                <a:gd name="T4" fmla="*/ 11078 w 12128"/>
                <a:gd name="T5" fmla="*/ 0 h 6304"/>
                <a:gd name="T6" fmla="*/ 12128 w 12128"/>
                <a:gd name="T7" fmla="*/ 1051 h 6304"/>
                <a:gd name="T8" fmla="*/ 12128 w 12128"/>
                <a:gd name="T9" fmla="*/ 5254 h 6304"/>
                <a:gd name="T10" fmla="*/ 11078 w 12128"/>
                <a:gd name="T11" fmla="*/ 6304 h 6304"/>
                <a:gd name="T12" fmla="*/ 1051 w 12128"/>
                <a:gd name="T13" fmla="*/ 6304 h 6304"/>
                <a:gd name="T14" fmla="*/ 0 w 12128"/>
                <a:gd name="T15" fmla="*/ 5254 h 6304"/>
                <a:gd name="T16" fmla="*/ 0 w 12128"/>
                <a:gd name="T17" fmla="*/ 1051 h 6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28" h="6304">
                  <a:moveTo>
                    <a:pt x="0" y="1051"/>
                  </a:moveTo>
                  <a:cubicBezTo>
                    <a:pt x="0" y="471"/>
                    <a:pt x="471" y="0"/>
                    <a:pt x="1051" y="0"/>
                  </a:cubicBezTo>
                  <a:lnTo>
                    <a:pt x="11078" y="0"/>
                  </a:lnTo>
                  <a:cubicBezTo>
                    <a:pt x="11658" y="0"/>
                    <a:pt x="12128" y="471"/>
                    <a:pt x="12128" y="1051"/>
                  </a:cubicBezTo>
                  <a:lnTo>
                    <a:pt x="12128" y="5254"/>
                  </a:lnTo>
                  <a:cubicBezTo>
                    <a:pt x="12128" y="5834"/>
                    <a:pt x="11658" y="6304"/>
                    <a:pt x="11078" y="6304"/>
                  </a:cubicBezTo>
                  <a:lnTo>
                    <a:pt x="1051" y="6304"/>
                  </a:lnTo>
                  <a:cubicBezTo>
                    <a:pt x="471" y="6304"/>
                    <a:pt x="0" y="5834"/>
                    <a:pt x="0" y="5254"/>
                  </a:cubicBezTo>
                  <a:lnTo>
                    <a:pt x="0" y="1051"/>
                  </a:lnTo>
                  <a:close/>
                </a:path>
              </a:pathLst>
            </a:custGeom>
            <a:solidFill>
              <a:srgbClr val="B8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39"/>
            <p:cNvSpPr>
              <a:spLocks/>
            </p:cNvSpPr>
            <p:nvPr/>
          </p:nvSpPr>
          <p:spPr bwMode="auto">
            <a:xfrm>
              <a:off x="3761" y="2784"/>
              <a:ext cx="990" cy="514"/>
            </a:xfrm>
            <a:custGeom>
              <a:avLst/>
              <a:gdLst>
                <a:gd name="T0" fmla="*/ 0 w 12128"/>
                <a:gd name="T1" fmla="*/ 1051 h 6304"/>
                <a:gd name="T2" fmla="*/ 1051 w 12128"/>
                <a:gd name="T3" fmla="*/ 0 h 6304"/>
                <a:gd name="T4" fmla="*/ 11078 w 12128"/>
                <a:gd name="T5" fmla="*/ 0 h 6304"/>
                <a:gd name="T6" fmla="*/ 12128 w 12128"/>
                <a:gd name="T7" fmla="*/ 1051 h 6304"/>
                <a:gd name="T8" fmla="*/ 12128 w 12128"/>
                <a:gd name="T9" fmla="*/ 5254 h 6304"/>
                <a:gd name="T10" fmla="*/ 11078 w 12128"/>
                <a:gd name="T11" fmla="*/ 6304 h 6304"/>
                <a:gd name="T12" fmla="*/ 1051 w 12128"/>
                <a:gd name="T13" fmla="*/ 6304 h 6304"/>
                <a:gd name="T14" fmla="*/ 0 w 12128"/>
                <a:gd name="T15" fmla="*/ 5254 h 6304"/>
                <a:gd name="T16" fmla="*/ 0 w 12128"/>
                <a:gd name="T17" fmla="*/ 1051 h 6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28" h="6304">
                  <a:moveTo>
                    <a:pt x="0" y="1051"/>
                  </a:moveTo>
                  <a:cubicBezTo>
                    <a:pt x="0" y="471"/>
                    <a:pt x="471" y="0"/>
                    <a:pt x="1051" y="0"/>
                  </a:cubicBezTo>
                  <a:lnTo>
                    <a:pt x="11078" y="0"/>
                  </a:lnTo>
                  <a:cubicBezTo>
                    <a:pt x="11658" y="0"/>
                    <a:pt x="12128" y="471"/>
                    <a:pt x="12128" y="1051"/>
                  </a:cubicBezTo>
                  <a:lnTo>
                    <a:pt x="12128" y="5254"/>
                  </a:lnTo>
                  <a:cubicBezTo>
                    <a:pt x="12128" y="5834"/>
                    <a:pt x="11658" y="6304"/>
                    <a:pt x="11078" y="6304"/>
                  </a:cubicBezTo>
                  <a:lnTo>
                    <a:pt x="1051" y="6304"/>
                  </a:lnTo>
                  <a:cubicBezTo>
                    <a:pt x="471" y="6304"/>
                    <a:pt x="0" y="5834"/>
                    <a:pt x="0" y="5254"/>
                  </a:cubicBezTo>
                  <a:lnTo>
                    <a:pt x="0" y="1051"/>
                  </a:lnTo>
                  <a:close/>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40"/>
            <p:cNvSpPr>
              <a:spLocks noChangeArrowheads="1"/>
            </p:cNvSpPr>
            <p:nvPr/>
          </p:nvSpPr>
          <p:spPr bwMode="auto">
            <a:xfrm>
              <a:off x="3825" y="2831"/>
              <a:ext cx="13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PC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41"/>
            <p:cNvSpPr>
              <a:spLocks noChangeArrowheads="1"/>
            </p:cNvSpPr>
            <p:nvPr/>
          </p:nvSpPr>
          <p:spPr bwMode="auto">
            <a:xfrm>
              <a:off x="3825" y="2899"/>
              <a:ext cx="91"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42"/>
            <p:cNvSpPr>
              <a:spLocks noChangeArrowheads="1"/>
            </p:cNvSpPr>
            <p:nvPr/>
          </p:nvSpPr>
          <p:spPr bwMode="auto">
            <a:xfrm>
              <a:off x="3825" y="2911"/>
              <a:ext cx="4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43"/>
            <p:cNvSpPr>
              <a:spLocks noChangeArrowheads="1"/>
            </p:cNvSpPr>
            <p:nvPr/>
          </p:nvSpPr>
          <p:spPr bwMode="auto">
            <a:xfrm>
              <a:off x="3917" y="2909"/>
              <a:ext cx="55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Arm unit viewer (Wi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44"/>
            <p:cNvSpPr>
              <a:spLocks noChangeArrowheads="1"/>
            </p:cNvSpPr>
            <p:nvPr/>
          </p:nvSpPr>
          <p:spPr bwMode="auto">
            <a:xfrm>
              <a:off x="4424" y="2909"/>
              <a:ext cx="4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45"/>
            <p:cNvSpPr>
              <a:spLocks noChangeArrowheads="1"/>
            </p:cNvSpPr>
            <p:nvPr/>
          </p:nvSpPr>
          <p:spPr bwMode="auto">
            <a:xfrm>
              <a:off x="4442" y="2909"/>
              <a:ext cx="9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Fi)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46"/>
            <p:cNvSpPr>
              <a:spLocks noChangeArrowheads="1"/>
            </p:cNvSpPr>
            <p:nvPr/>
          </p:nvSpPr>
          <p:spPr bwMode="auto">
            <a:xfrm>
              <a:off x="3825" y="2977"/>
              <a:ext cx="4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47"/>
            <p:cNvSpPr>
              <a:spLocks noChangeArrowheads="1"/>
            </p:cNvSpPr>
            <p:nvPr/>
          </p:nvSpPr>
          <p:spPr bwMode="auto">
            <a:xfrm>
              <a:off x="3917" y="2975"/>
              <a:ext cx="7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a:ln>
                    <a:noFill/>
                  </a:ln>
                  <a:solidFill>
                    <a:srgbClr val="000000"/>
                  </a:solidFill>
                  <a:effectLst/>
                  <a:latin typeface="Arial" panose="020B0604020202020204" pitchFamily="34" charset="0"/>
                </a:rPr>
                <a:t>Subject specific inputs (Wi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Rectangle 48"/>
            <p:cNvSpPr>
              <a:spLocks noChangeArrowheads="1"/>
            </p:cNvSpPr>
            <p:nvPr/>
          </p:nvSpPr>
          <p:spPr bwMode="auto">
            <a:xfrm>
              <a:off x="4608" y="2975"/>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49"/>
            <p:cNvSpPr>
              <a:spLocks noChangeArrowheads="1"/>
            </p:cNvSpPr>
            <p:nvPr/>
          </p:nvSpPr>
          <p:spPr bwMode="auto">
            <a:xfrm>
              <a:off x="3917" y="3041"/>
              <a:ext cx="9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Fi)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50"/>
            <p:cNvSpPr>
              <a:spLocks noChangeArrowheads="1"/>
            </p:cNvSpPr>
            <p:nvPr/>
          </p:nvSpPr>
          <p:spPr bwMode="auto">
            <a:xfrm>
              <a:off x="3825" y="3107"/>
              <a:ext cx="4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51"/>
            <p:cNvSpPr>
              <a:spLocks noChangeArrowheads="1"/>
            </p:cNvSpPr>
            <p:nvPr/>
          </p:nvSpPr>
          <p:spPr bwMode="auto">
            <a:xfrm>
              <a:off x="3917" y="3106"/>
              <a:ext cx="59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Data download (USB)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52"/>
            <p:cNvSpPr>
              <a:spLocks noChangeArrowheads="1"/>
            </p:cNvSpPr>
            <p:nvPr/>
          </p:nvSpPr>
          <p:spPr bwMode="auto">
            <a:xfrm>
              <a:off x="3825" y="3172"/>
              <a:ext cx="4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53"/>
            <p:cNvSpPr>
              <a:spLocks noChangeArrowheads="1"/>
            </p:cNvSpPr>
            <p:nvPr/>
          </p:nvSpPr>
          <p:spPr bwMode="auto">
            <a:xfrm>
              <a:off x="3917" y="3171"/>
              <a:ext cx="6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Firmware Update (USB)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7" name="Picture 5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6" y="1748"/>
              <a:ext cx="260"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5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6" y="1748"/>
              <a:ext cx="260"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56"/>
            <p:cNvSpPr>
              <a:spLocks noEditPoints="1"/>
            </p:cNvSpPr>
            <p:nvPr/>
          </p:nvSpPr>
          <p:spPr bwMode="auto">
            <a:xfrm>
              <a:off x="5198" y="1791"/>
              <a:ext cx="156" cy="230"/>
            </a:xfrm>
            <a:custGeom>
              <a:avLst/>
              <a:gdLst>
                <a:gd name="T0" fmla="*/ 136 w 156"/>
                <a:gd name="T1" fmla="*/ 20 h 230"/>
                <a:gd name="T2" fmla="*/ 11 w 156"/>
                <a:gd name="T3" fmla="*/ 204 h 230"/>
                <a:gd name="T4" fmla="*/ 20 w 156"/>
                <a:gd name="T5" fmla="*/ 210 h 230"/>
                <a:gd name="T6" fmla="*/ 145 w 156"/>
                <a:gd name="T7" fmla="*/ 26 h 230"/>
                <a:gd name="T8" fmla="*/ 136 w 156"/>
                <a:gd name="T9" fmla="*/ 20 h 230"/>
                <a:gd name="T10" fmla="*/ 151 w 156"/>
                <a:gd name="T11" fmla="*/ 37 h 230"/>
                <a:gd name="T12" fmla="*/ 156 w 156"/>
                <a:gd name="T13" fmla="*/ 0 h 230"/>
                <a:gd name="T14" fmla="*/ 123 w 156"/>
                <a:gd name="T15" fmla="*/ 18 h 230"/>
                <a:gd name="T16" fmla="*/ 151 w 156"/>
                <a:gd name="T17" fmla="*/ 37 h 230"/>
                <a:gd name="T18" fmla="*/ 5 w 156"/>
                <a:gd name="T19" fmla="*/ 193 h 230"/>
                <a:gd name="T20" fmla="*/ 0 w 156"/>
                <a:gd name="T21" fmla="*/ 230 h 230"/>
                <a:gd name="T22" fmla="*/ 33 w 156"/>
                <a:gd name="T23" fmla="*/ 211 h 230"/>
                <a:gd name="T24" fmla="*/ 5 w 156"/>
                <a:gd name="T25" fmla="*/ 19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230">
                  <a:moveTo>
                    <a:pt x="136" y="20"/>
                  </a:moveTo>
                  <a:lnTo>
                    <a:pt x="11" y="204"/>
                  </a:lnTo>
                  <a:lnTo>
                    <a:pt x="20" y="210"/>
                  </a:lnTo>
                  <a:lnTo>
                    <a:pt x="145" y="26"/>
                  </a:lnTo>
                  <a:lnTo>
                    <a:pt x="136" y="20"/>
                  </a:lnTo>
                  <a:close/>
                  <a:moveTo>
                    <a:pt x="151" y="37"/>
                  </a:moveTo>
                  <a:lnTo>
                    <a:pt x="156" y="0"/>
                  </a:lnTo>
                  <a:lnTo>
                    <a:pt x="123" y="18"/>
                  </a:lnTo>
                  <a:lnTo>
                    <a:pt x="151" y="37"/>
                  </a:lnTo>
                  <a:close/>
                  <a:moveTo>
                    <a:pt x="5" y="193"/>
                  </a:moveTo>
                  <a:lnTo>
                    <a:pt x="0" y="230"/>
                  </a:lnTo>
                  <a:lnTo>
                    <a:pt x="33" y="211"/>
                  </a:lnTo>
                  <a:lnTo>
                    <a:pt x="5" y="193"/>
                  </a:lnTo>
                  <a:close/>
                </a:path>
              </a:pathLst>
            </a:custGeom>
            <a:solidFill>
              <a:srgbClr val="002060"/>
            </a:solidFill>
            <a:ln w="0" cap="flat">
              <a:solidFill>
                <a:srgbClr val="00206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Rectangle 57"/>
            <p:cNvSpPr>
              <a:spLocks noChangeArrowheads="1"/>
            </p:cNvSpPr>
            <p:nvPr/>
          </p:nvSpPr>
          <p:spPr bwMode="auto">
            <a:xfrm>
              <a:off x="4359" y="2678"/>
              <a:ext cx="39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USB Cable/Wi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58"/>
            <p:cNvSpPr>
              <a:spLocks noChangeArrowheads="1"/>
            </p:cNvSpPr>
            <p:nvPr/>
          </p:nvSpPr>
          <p:spPr bwMode="auto">
            <a:xfrm>
              <a:off x="4718" y="2678"/>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59"/>
            <p:cNvSpPr>
              <a:spLocks noChangeArrowheads="1"/>
            </p:cNvSpPr>
            <p:nvPr/>
          </p:nvSpPr>
          <p:spPr bwMode="auto">
            <a:xfrm>
              <a:off x="4736" y="2678"/>
              <a:ext cx="7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Fi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3" name="Picture 6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05" y="2581"/>
              <a:ext cx="209"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6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05" y="2581"/>
              <a:ext cx="209"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62"/>
            <p:cNvSpPr>
              <a:spLocks noEditPoints="1"/>
            </p:cNvSpPr>
            <p:nvPr/>
          </p:nvSpPr>
          <p:spPr bwMode="auto">
            <a:xfrm>
              <a:off x="4256" y="2624"/>
              <a:ext cx="106" cy="160"/>
            </a:xfrm>
            <a:custGeom>
              <a:avLst/>
              <a:gdLst>
                <a:gd name="T0" fmla="*/ 20 w 106"/>
                <a:gd name="T1" fmla="*/ 140 h 160"/>
                <a:gd name="T2" fmla="*/ 95 w 106"/>
                <a:gd name="T3" fmla="*/ 26 h 160"/>
                <a:gd name="T4" fmla="*/ 86 w 106"/>
                <a:gd name="T5" fmla="*/ 20 h 160"/>
                <a:gd name="T6" fmla="*/ 11 w 106"/>
                <a:gd name="T7" fmla="*/ 134 h 160"/>
                <a:gd name="T8" fmla="*/ 20 w 106"/>
                <a:gd name="T9" fmla="*/ 140 h 160"/>
                <a:gd name="T10" fmla="*/ 5 w 106"/>
                <a:gd name="T11" fmla="*/ 124 h 160"/>
                <a:gd name="T12" fmla="*/ 0 w 106"/>
                <a:gd name="T13" fmla="*/ 160 h 160"/>
                <a:gd name="T14" fmla="*/ 32 w 106"/>
                <a:gd name="T15" fmla="*/ 142 h 160"/>
                <a:gd name="T16" fmla="*/ 5 w 106"/>
                <a:gd name="T17" fmla="*/ 124 h 160"/>
                <a:gd name="T18" fmla="*/ 101 w 106"/>
                <a:gd name="T19" fmla="*/ 37 h 160"/>
                <a:gd name="T20" fmla="*/ 106 w 106"/>
                <a:gd name="T21" fmla="*/ 0 h 160"/>
                <a:gd name="T22" fmla="*/ 74 w 106"/>
                <a:gd name="T23" fmla="*/ 19 h 160"/>
                <a:gd name="T24" fmla="*/ 101 w 106"/>
                <a:gd name="T25" fmla="*/ 3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60">
                  <a:moveTo>
                    <a:pt x="20" y="140"/>
                  </a:moveTo>
                  <a:lnTo>
                    <a:pt x="95" y="26"/>
                  </a:lnTo>
                  <a:lnTo>
                    <a:pt x="86" y="20"/>
                  </a:lnTo>
                  <a:lnTo>
                    <a:pt x="11" y="134"/>
                  </a:lnTo>
                  <a:lnTo>
                    <a:pt x="20" y="140"/>
                  </a:lnTo>
                  <a:close/>
                  <a:moveTo>
                    <a:pt x="5" y="124"/>
                  </a:moveTo>
                  <a:lnTo>
                    <a:pt x="0" y="160"/>
                  </a:lnTo>
                  <a:lnTo>
                    <a:pt x="32" y="142"/>
                  </a:lnTo>
                  <a:lnTo>
                    <a:pt x="5" y="124"/>
                  </a:lnTo>
                  <a:close/>
                  <a:moveTo>
                    <a:pt x="101" y="37"/>
                  </a:moveTo>
                  <a:lnTo>
                    <a:pt x="106" y="0"/>
                  </a:lnTo>
                  <a:lnTo>
                    <a:pt x="74" y="19"/>
                  </a:lnTo>
                  <a:lnTo>
                    <a:pt x="101" y="37"/>
                  </a:lnTo>
                  <a:close/>
                </a:path>
              </a:pathLst>
            </a:custGeom>
            <a:solidFill>
              <a:srgbClr val="002060"/>
            </a:solidFill>
            <a:ln w="0" cap="flat">
              <a:solidFill>
                <a:srgbClr val="00206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63"/>
            <p:cNvSpPr>
              <a:spLocks/>
            </p:cNvSpPr>
            <p:nvPr/>
          </p:nvSpPr>
          <p:spPr bwMode="auto">
            <a:xfrm>
              <a:off x="3800" y="1319"/>
              <a:ext cx="812" cy="350"/>
            </a:xfrm>
            <a:custGeom>
              <a:avLst/>
              <a:gdLst>
                <a:gd name="T0" fmla="*/ 0 w 19904"/>
                <a:gd name="T1" fmla="*/ 1430 h 8576"/>
                <a:gd name="T2" fmla="*/ 1430 w 19904"/>
                <a:gd name="T3" fmla="*/ 0 h 8576"/>
                <a:gd name="T4" fmla="*/ 18475 w 19904"/>
                <a:gd name="T5" fmla="*/ 0 h 8576"/>
                <a:gd name="T6" fmla="*/ 19904 w 19904"/>
                <a:gd name="T7" fmla="*/ 1430 h 8576"/>
                <a:gd name="T8" fmla="*/ 19904 w 19904"/>
                <a:gd name="T9" fmla="*/ 7147 h 8576"/>
                <a:gd name="T10" fmla="*/ 18475 w 19904"/>
                <a:gd name="T11" fmla="*/ 8576 h 8576"/>
                <a:gd name="T12" fmla="*/ 1430 w 19904"/>
                <a:gd name="T13" fmla="*/ 8576 h 8576"/>
                <a:gd name="T14" fmla="*/ 0 w 19904"/>
                <a:gd name="T15" fmla="*/ 7147 h 8576"/>
                <a:gd name="T16" fmla="*/ 0 w 19904"/>
                <a:gd name="T17" fmla="*/ 1430 h 8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04" h="8576">
                  <a:moveTo>
                    <a:pt x="0" y="1430"/>
                  </a:moveTo>
                  <a:cubicBezTo>
                    <a:pt x="0" y="640"/>
                    <a:pt x="640" y="0"/>
                    <a:pt x="1430" y="0"/>
                  </a:cubicBezTo>
                  <a:lnTo>
                    <a:pt x="18475" y="0"/>
                  </a:lnTo>
                  <a:cubicBezTo>
                    <a:pt x="19265" y="0"/>
                    <a:pt x="19904" y="640"/>
                    <a:pt x="19904" y="1430"/>
                  </a:cubicBezTo>
                  <a:lnTo>
                    <a:pt x="19904" y="7147"/>
                  </a:lnTo>
                  <a:cubicBezTo>
                    <a:pt x="19904" y="7937"/>
                    <a:pt x="19265" y="8576"/>
                    <a:pt x="18475" y="8576"/>
                  </a:cubicBezTo>
                  <a:lnTo>
                    <a:pt x="1430" y="8576"/>
                  </a:lnTo>
                  <a:cubicBezTo>
                    <a:pt x="640" y="8576"/>
                    <a:pt x="0" y="7937"/>
                    <a:pt x="0" y="7147"/>
                  </a:cubicBezTo>
                  <a:lnTo>
                    <a:pt x="0" y="1430"/>
                  </a:lnTo>
                  <a:close/>
                </a:path>
              </a:pathLst>
            </a:custGeom>
            <a:solidFill>
              <a:srgbClr val="B8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64"/>
            <p:cNvSpPr>
              <a:spLocks/>
            </p:cNvSpPr>
            <p:nvPr/>
          </p:nvSpPr>
          <p:spPr bwMode="auto">
            <a:xfrm>
              <a:off x="3800" y="1319"/>
              <a:ext cx="812" cy="350"/>
            </a:xfrm>
            <a:custGeom>
              <a:avLst/>
              <a:gdLst>
                <a:gd name="T0" fmla="*/ 0 w 19904"/>
                <a:gd name="T1" fmla="*/ 1430 h 8576"/>
                <a:gd name="T2" fmla="*/ 1430 w 19904"/>
                <a:gd name="T3" fmla="*/ 0 h 8576"/>
                <a:gd name="T4" fmla="*/ 18475 w 19904"/>
                <a:gd name="T5" fmla="*/ 0 h 8576"/>
                <a:gd name="T6" fmla="*/ 19904 w 19904"/>
                <a:gd name="T7" fmla="*/ 1430 h 8576"/>
                <a:gd name="T8" fmla="*/ 19904 w 19904"/>
                <a:gd name="T9" fmla="*/ 7147 h 8576"/>
                <a:gd name="T10" fmla="*/ 18475 w 19904"/>
                <a:gd name="T11" fmla="*/ 8576 h 8576"/>
                <a:gd name="T12" fmla="*/ 1430 w 19904"/>
                <a:gd name="T13" fmla="*/ 8576 h 8576"/>
                <a:gd name="T14" fmla="*/ 0 w 19904"/>
                <a:gd name="T15" fmla="*/ 7147 h 8576"/>
                <a:gd name="T16" fmla="*/ 0 w 19904"/>
                <a:gd name="T17" fmla="*/ 1430 h 8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04" h="8576">
                  <a:moveTo>
                    <a:pt x="0" y="1430"/>
                  </a:moveTo>
                  <a:cubicBezTo>
                    <a:pt x="0" y="640"/>
                    <a:pt x="640" y="0"/>
                    <a:pt x="1430" y="0"/>
                  </a:cubicBezTo>
                  <a:lnTo>
                    <a:pt x="18475" y="0"/>
                  </a:lnTo>
                  <a:cubicBezTo>
                    <a:pt x="19265" y="0"/>
                    <a:pt x="19904" y="640"/>
                    <a:pt x="19904" y="1430"/>
                  </a:cubicBezTo>
                  <a:lnTo>
                    <a:pt x="19904" y="7147"/>
                  </a:lnTo>
                  <a:cubicBezTo>
                    <a:pt x="19904" y="7937"/>
                    <a:pt x="19265" y="8576"/>
                    <a:pt x="18475" y="8576"/>
                  </a:cubicBezTo>
                  <a:lnTo>
                    <a:pt x="1430" y="8576"/>
                  </a:lnTo>
                  <a:cubicBezTo>
                    <a:pt x="640" y="8576"/>
                    <a:pt x="0" y="7937"/>
                    <a:pt x="0" y="7147"/>
                  </a:cubicBezTo>
                  <a:lnTo>
                    <a:pt x="0" y="1430"/>
                  </a:lnTo>
                  <a:close/>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Rectangle 65"/>
            <p:cNvSpPr>
              <a:spLocks noChangeArrowheads="1"/>
            </p:cNvSpPr>
            <p:nvPr/>
          </p:nvSpPr>
          <p:spPr bwMode="auto">
            <a:xfrm>
              <a:off x="3856" y="1358"/>
              <a:ext cx="763"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Bluetooth ECG Patch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Freeform 66"/>
            <p:cNvSpPr>
              <a:spLocks/>
            </p:cNvSpPr>
            <p:nvPr/>
          </p:nvSpPr>
          <p:spPr bwMode="auto">
            <a:xfrm>
              <a:off x="3856" y="1425"/>
              <a:ext cx="662" cy="3"/>
            </a:xfrm>
            <a:custGeom>
              <a:avLst/>
              <a:gdLst>
                <a:gd name="T0" fmla="*/ 0 w 662"/>
                <a:gd name="T1" fmla="*/ 0 h 3"/>
                <a:gd name="T2" fmla="*/ 165 w 662"/>
                <a:gd name="T3" fmla="*/ 0 h 3"/>
                <a:gd name="T4" fmla="*/ 331 w 662"/>
                <a:gd name="T5" fmla="*/ 0 h 3"/>
                <a:gd name="T6" fmla="*/ 496 w 662"/>
                <a:gd name="T7" fmla="*/ 0 h 3"/>
                <a:gd name="T8" fmla="*/ 662 w 662"/>
                <a:gd name="T9" fmla="*/ 0 h 3"/>
                <a:gd name="T10" fmla="*/ 662 w 662"/>
                <a:gd name="T11" fmla="*/ 3 h 3"/>
                <a:gd name="T12" fmla="*/ 496 w 662"/>
                <a:gd name="T13" fmla="*/ 3 h 3"/>
                <a:gd name="T14" fmla="*/ 331 w 662"/>
                <a:gd name="T15" fmla="*/ 3 h 3"/>
                <a:gd name="T16" fmla="*/ 165 w 662"/>
                <a:gd name="T17" fmla="*/ 3 h 3"/>
                <a:gd name="T18" fmla="*/ 0 w 662"/>
                <a:gd name="T19" fmla="*/ 3 h 3"/>
                <a:gd name="T20" fmla="*/ 0 w 662"/>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2" h="3">
                  <a:moveTo>
                    <a:pt x="0" y="0"/>
                  </a:moveTo>
                  <a:lnTo>
                    <a:pt x="165" y="0"/>
                  </a:lnTo>
                  <a:lnTo>
                    <a:pt x="331" y="0"/>
                  </a:lnTo>
                  <a:lnTo>
                    <a:pt x="496" y="0"/>
                  </a:lnTo>
                  <a:lnTo>
                    <a:pt x="662" y="0"/>
                  </a:lnTo>
                  <a:lnTo>
                    <a:pt x="662" y="3"/>
                  </a:lnTo>
                  <a:lnTo>
                    <a:pt x="496" y="3"/>
                  </a:lnTo>
                  <a:lnTo>
                    <a:pt x="331" y="3"/>
                  </a:lnTo>
                  <a:lnTo>
                    <a:pt x="165" y="3"/>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67"/>
            <p:cNvSpPr>
              <a:spLocks noChangeArrowheads="1"/>
            </p:cNvSpPr>
            <p:nvPr/>
          </p:nvSpPr>
          <p:spPr bwMode="auto">
            <a:xfrm>
              <a:off x="3856" y="1438"/>
              <a:ext cx="4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68"/>
            <p:cNvSpPr>
              <a:spLocks noChangeArrowheads="1"/>
            </p:cNvSpPr>
            <p:nvPr/>
          </p:nvSpPr>
          <p:spPr bwMode="auto">
            <a:xfrm>
              <a:off x="3948" y="1437"/>
              <a:ext cx="23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Isansys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69"/>
            <p:cNvSpPr>
              <a:spLocks noChangeArrowheads="1"/>
            </p:cNvSpPr>
            <p:nvPr/>
          </p:nvSpPr>
          <p:spPr bwMode="auto">
            <a:xfrm>
              <a:off x="3856" y="1503"/>
              <a:ext cx="4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70"/>
            <p:cNvSpPr>
              <a:spLocks noChangeArrowheads="1"/>
            </p:cNvSpPr>
            <p:nvPr/>
          </p:nvSpPr>
          <p:spPr bwMode="auto">
            <a:xfrm>
              <a:off x="3948" y="1502"/>
              <a:ext cx="61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Single use disposable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71"/>
            <p:cNvSpPr>
              <a:spLocks noChangeArrowheads="1"/>
            </p:cNvSpPr>
            <p:nvPr/>
          </p:nvSpPr>
          <p:spPr bwMode="auto">
            <a:xfrm>
              <a:off x="3856" y="1568"/>
              <a:ext cx="4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72"/>
            <p:cNvSpPr>
              <a:spLocks noChangeArrowheads="1"/>
            </p:cNvSpPr>
            <p:nvPr/>
          </p:nvSpPr>
          <p:spPr bwMode="auto">
            <a:xfrm>
              <a:off x="3948" y="1566"/>
              <a:ext cx="13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6" name="Picture 7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54" y="1626"/>
              <a:ext cx="130"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7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54" y="1626"/>
              <a:ext cx="130"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Freeform 75"/>
            <p:cNvSpPr>
              <a:spLocks noEditPoints="1"/>
            </p:cNvSpPr>
            <p:nvPr/>
          </p:nvSpPr>
          <p:spPr bwMode="auto">
            <a:xfrm>
              <a:off x="4192" y="1669"/>
              <a:ext cx="54" cy="315"/>
            </a:xfrm>
            <a:custGeom>
              <a:avLst/>
              <a:gdLst>
                <a:gd name="T0" fmla="*/ 22 w 54"/>
                <a:gd name="T1" fmla="*/ 27 h 315"/>
                <a:gd name="T2" fmla="*/ 43 w 54"/>
                <a:gd name="T3" fmla="*/ 287 h 315"/>
                <a:gd name="T4" fmla="*/ 32 w 54"/>
                <a:gd name="T5" fmla="*/ 288 h 315"/>
                <a:gd name="T6" fmla="*/ 11 w 54"/>
                <a:gd name="T7" fmla="*/ 28 h 315"/>
                <a:gd name="T8" fmla="*/ 22 w 54"/>
                <a:gd name="T9" fmla="*/ 27 h 315"/>
                <a:gd name="T10" fmla="*/ 0 w 54"/>
                <a:gd name="T11" fmla="*/ 34 h 315"/>
                <a:gd name="T12" fmla="*/ 14 w 54"/>
                <a:gd name="T13" fmla="*/ 0 h 315"/>
                <a:gd name="T14" fmla="*/ 33 w 54"/>
                <a:gd name="T15" fmla="*/ 32 h 315"/>
                <a:gd name="T16" fmla="*/ 0 w 54"/>
                <a:gd name="T17" fmla="*/ 34 h 315"/>
                <a:gd name="T18" fmla="*/ 54 w 54"/>
                <a:gd name="T19" fmla="*/ 280 h 315"/>
                <a:gd name="T20" fmla="*/ 40 w 54"/>
                <a:gd name="T21" fmla="*/ 315 h 315"/>
                <a:gd name="T22" fmla="*/ 21 w 54"/>
                <a:gd name="T23" fmla="*/ 283 h 315"/>
                <a:gd name="T24" fmla="*/ 54 w 54"/>
                <a:gd name="T25" fmla="*/ 28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315">
                  <a:moveTo>
                    <a:pt x="22" y="27"/>
                  </a:moveTo>
                  <a:lnTo>
                    <a:pt x="43" y="287"/>
                  </a:lnTo>
                  <a:lnTo>
                    <a:pt x="32" y="288"/>
                  </a:lnTo>
                  <a:lnTo>
                    <a:pt x="11" y="28"/>
                  </a:lnTo>
                  <a:lnTo>
                    <a:pt x="22" y="27"/>
                  </a:lnTo>
                  <a:close/>
                  <a:moveTo>
                    <a:pt x="0" y="34"/>
                  </a:moveTo>
                  <a:lnTo>
                    <a:pt x="14" y="0"/>
                  </a:lnTo>
                  <a:lnTo>
                    <a:pt x="33" y="32"/>
                  </a:lnTo>
                  <a:lnTo>
                    <a:pt x="0" y="34"/>
                  </a:lnTo>
                  <a:close/>
                  <a:moveTo>
                    <a:pt x="54" y="280"/>
                  </a:moveTo>
                  <a:lnTo>
                    <a:pt x="40" y="315"/>
                  </a:lnTo>
                  <a:lnTo>
                    <a:pt x="21" y="283"/>
                  </a:lnTo>
                  <a:lnTo>
                    <a:pt x="54" y="280"/>
                  </a:lnTo>
                  <a:close/>
                </a:path>
              </a:pathLst>
            </a:custGeom>
            <a:solidFill>
              <a:srgbClr val="002060"/>
            </a:solidFill>
            <a:ln w="0" cap="flat">
              <a:solidFill>
                <a:srgbClr val="00206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Rectangle 76"/>
            <p:cNvSpPr>
              <a:spLocks noChangeArrowheads="1"/>
            </p:cNvSpPr>
            <p:nvPr/>
          </p:nvSpPr>
          <p:spPr bwMode="auto">
            <a:xfrm>
              <a:off x="3787" y="1898"/>
              <a:ext cx="37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Bluetooth 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77"/>
            <p:cNvSpPr>
              <a:spLocks noChangeArrowheads="1"/>
            </p:cNvSpPr>
            <p:nvPr/>
          </p:nvSpPr>
          <p:spPr bwMode="auto">
            <a:xfrm>
              <a:off x="5324" y="1898"/>
              <a:ext cx="37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Bluetooth 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 name="TextBox 1"/>
          <p:cNvSpPr txBox="1"/>
          <p:nvPr/>
        </p:nvSpPr>
        <p:spPr>
          <a:xfrm>
            <a:off x="135565" y="2879909"/>
            <a:ext cx="3499317" cy="830997"/>
          </a:xfrm>
          <a:prstGeom prst="rect">
            <a:avLst/>
          </a:prstGeom>
          <a:noFill/>
        </p:spPr>
        <p:txBody>
          <a:bodyPr wrap="square" rtlCol="0">
            <a:spAutoFit/>
          </a:bodyPr>
          <a:lstStyle/>
          <a:p>
            <a:pPr>
              <a:spcAft>
                <a:spcPts val="0"/>
              </a:spcAft>
            </a:pPr>
            <a:r>
              <a:rPr lang="en-US" sz="1200" dirty="0">
                <a:solidFill>
                  <a:srgbClr val="0033CC"/>
                </a:solidFill>
                <a:latin typeface="Arial" panose="020B0604020202020204" pitchFamily="34" charset="0"/>
                <a:cs typeface="Arial" panose="020B0604020202020204" pitchFamily="34" charset="0"/>
              </a:rPr>
              <a:t>Size: </a:t>
            </a:r>
            <a:r>
              <a:rPr lang="en-US" sz="1200" dirty="0">
                <a:solidFill>
                  <a:schemeClr val="tx2"/>
                </a:solidFill>
                <a:latin typeface="Arial" panose="020B0604020202020204" pitchFamily="34" charset="0"/>
                <a:cs typeface="Arial" panose="020B0604020202020204" pitchFamily="34" charset="0"/>
              </a:rPr>
              <a:t>Arm unit (L x W x D): 4.5” x 3.25” x 1.5” </a:t>
            </a:r>
          </a:p>
          <a:p>
            <a:pPr>
              <a:spcAft>
                <a:spcPts val="0"/>
              </a:spcAft>
            </a:pPr>
            <a:r>
              <a:rPr lang="en-US" sz="1200" dirty="0">
                <a:solidFill>
                  <a:srgbClr val="0033CC"/>
                </a:solidFill>
                <a:latin typeface="Arial" panose="020B0604020202020204" pitchFamily="34" charset="0"/>
                <a:cs typeface="Arial" panose="020B0604020202020204" pitchFamily="34" charset="0"/>
              </a:rPr>
              <a:t>Weight of Arm Unit with Battery: </a:t>
            </a:r>
            <a:r>
              <a:rPr lang="en-US" sz="1200" dirty="0">
                <a:solidFill>
                  <a:schemeClr val="tx2"/>
                </a:solidFill>
                <a:latin typeface="Arial" panose="020B0604020202020204" pitchFamily="34" charset="0"/>
                <a:cs typeface="Arial" panose="020B0604020202020204" pitchFamily="34" charset="0"/>
              </a:rPr>
              <a:t>5.4 </a:t>
            </a:r>
            <a:r>
              <a:rPr lang="en-US" sz="1200" dirty="0" err="1">
                <a:solidFill>
                  <a:schemeClr val="tx2"/>
                </a:solidFill>
                <a:latin typeface="Arial" panose="020B0604020202020204" pitchFamily="34" charset="0"/>
                <a:cs typeface="Arial" panose="020B0604020202020204" pitchFamily="34" charset="0"/>
              </a:rPr>
              <a:t>oz</a:t>
            </a:r>
            <a:endParaRPr lang="en-US" sz="1200" dirty="0">
              <a:solidFill>
                <a:schemeClr val="tx2"/>
              </a:solidFill>
              <a:latin typeface="Arial" panose="020B0604020202020204" pitchFamily="34" charset="0"/>
              <a:cs typeface="Arial" panose="020B0604020202020204" pitchFamily="34" charset="0"/>
            </a:endParaRPr>
          </a:p>
          <a:p>
            <a:pPr>
              <a:spcAft>
                <a:spcPts val="0"/>
              </a:spcAft>
            </a:pPr>
            <a:r>
              <a:rPr lang="en-US" sz="1200" dirty="0">
                <a:solidFill>
                  <a:srgbClr val="0033CC"/>
                </a:solidFill>
                <a:latin typeface="Arial" panose="020B0604020202020204" pitchFamily="34" charset="0"/>
                <a:cs typeface="Arial" panose="020B0604020202020204" pitchFamily="34" charset="0"/>
              </a:rPr>
              <a:t>Data storage: </a:t>
            </a:r>
            <a:r>
              <a:rPr lang="en-US" sz="1200" dirty="0">
                <a:solidFill>
                  <a:schemeClr val="tx2"/>
                </a:solidFill>
                <a:latin typeface="Arial" panose="020B0604020202020204" pitchFamily="34" charset="0"/>
                <a:cs typeface="Arial" panose="020B0604020202020204" pitchFamily="34" charset="0"/>
              </a:rPr>
              <a:t>100 hours, </a:t>
            </a:r>
            <a:r>
              <a:rPr lang="en-US" sz="1200" dirty="0">
                <a:solidFill>
                  <a:srgbClr val="0033CC"/>
                </a:solidFill>
                <a:latin typeface="Arial" panose="020B0604020202020204" pitchFamily="34" charset="0"/>
                <a:cs typeface="Arial" panose="020B0604020202020204" pitchFamily="34" charset="0"/>
              </a:rPr>
              <a:t>Battery Life:  </a:t>
            </a:r>
            <a:r>
              <a:rPr lang="en-US" sz="1200" dirty="0">
                <a:solidFill>
                  <a:schemeClr val="tx2"/>
                </a:solidFill>
                <a:latin typeface="Arial" panose="020B0604020202020204" pitchFamily="34" charset="0"/>
                <a:cs typeface="Arial" panose="020B0604020202020204" pitchFamily="34" charset="0"/>
              </a:rPr>
              <a:t>8 </a:t>
            </a:r>
            <a:r>
              <a:rPr lang="en-US" sz="1200" dirty="0" err="1">
                <a:solidFill>
                  <a:schemeClr val="tx2"/>
                </a:solidFill>
                <a:latin typeface="Arial" panose="020B0604020202020204" pitchFamily="34" charset="0"/>
                <a:cs typeface="Arial" panose="020B0604020202020204" pitchFamily="34" charset="0"/>
              </a:rPr>
              <a:t>hrs</a:t>
            </a:r>
            <a:r>
              <a:rPr lang="en-US" sz="1200" dirty="0">
                <a:solidFill>
                  <a:schemeClr val="tx2"/>
                </a:solidFill>
                <a:latin typeface="Arial" panose="020B0604020202020204" pitchFamily="34" charset="0"/>
                <a:cs typeface="Arial" panose="020B0604020202020204" pitchFamily="34" charset="0"/>
              </a:rPr>
              <a:t> </a:t>
            </a:r>
          </a:p>
          <a:p>
            <a:endParaRPr lang="en-US" sz="1200" dirty="0"/>
          </a:p>
        </p:txBody>
      </p:sp>
      <p:sp>
        <p:nvSpPr>
          <p:cNvPr id="3" name="TextBox 2"/>
          <p:cNvSpPr txBox="1"/>
          <p:nvPr/>
        </p:nvSpPr>
        <p:spPr>
          <a:xfrm>
            <a:off x="6438631" y="885167"/>
            <a:ext cx="2765483" cy="523220"/>
          </a:xfrm>
          <a:prstGeom prst="rect">
            <a:avLst/>
          </a:prstGeom>
          <a:noFill/>
          <a:ln>
            <a:noFill/>
          </a:ln>
        </p:spPr>
        <p:txBody>
          <a:bodyPr wrap="square" rtlCol="0">
            <a:spAutoFit/>
          </a:bodyPr>
          <a:lstStyle/>
          <a:p>
            <a:pPr algn="ctr"/>
            <a:r>
              <a:rPr lang="en-US" sz="1400" dirty="0">
                <a:solidFill>
                  <a:schemeClr val="accent1">
                    <a:lumMod val="75000"/>
                  </a:schemeClr>
                </a:solidFill>
              </a:rPr>
              <a:t>Rapid Innovation Fund (RIF) Defense Innovation Unit (DAU)</a:t>
            </a:r>
          </a:p>
        </p:txBody>
      </p:sp>
      <p:sp>
        <p:nvSpPr>
          <p:cNvPr id="91" name="Rectangle 90">
            <a:extLst>
              <a:ext uri="{FF2B5EF4-FFF2-40B4-BE49-F238E27FC236}">
                <a16:creationId xmlns:a16="http://schemas.microsoft.com/office/drawing/2014/main" id="{BB818DFB-55C2-4FA6-AA98-B550C1A17997}"/>
              </a:ext>
            </a:extLst>
          </p:cNvPr>
          <p:cNvSpPr/>
          <p:nvPr/>
        </p:nvSpPr>
        <p:spPr>
          <a:xfrm>
            <a:off x="3916261" y="6626042"/>
            <a:ext cx="1411356" cy="2099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1A073580-527F-4850-ADA0-B2DCEFE16F24}"/>
              </a:ext>
            </a:extLst>
          </p:cNvPr>
          <p:cNvSpPr/>
          <p:nvPr/>
        </p:nvSpPr>
        <p:spPr>
          <a:xfrm>
            <a:off x="7277866" y="6593614"/>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3523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6200" y="875378"/>
            <a:ext cx="9169400" cy="5598301"/>
            <a:chOff x="-76200" y="875378"/>
            <a:chExt cx="9169400" cy="5598301"/>
          </a:xfrm>
        </p:grpSpPr>
        <p:sp>
          <p:nvSpPr>
            <p:cNvPr id="10" name="Rectangle 9"/>
            <p:cNvSpPr/>
            <p:nvPr/>
          </p:nvSpPr>
          <p:spPr bwMode="auto">
            <a:xfrm>
              <a:off x="524438" y="955256"/>
              <a:ext cx="8497690" cy="809505"/>
            </a:xfrm>
            <a:prstGeom prst="rect">
              <a:avLst/>
            </a:prstGeom>
            <a:gradFill flip="none" rotWithShape="1">
              <a:gsLst>
                <a:gs pos="833">
                  <a:schemeClr val="tx1">
                    <a:lumMod val="90000"/>
                    <a:lumOff val="10000"/>
                  </a:schemeClr>
                </a:gs>
                <a:gs pos="30000">
                  <a:schemeClr val="tx1">
                    <a:lumMod val="75000"/>
                    <a:lumOff val="25000"/>
                  </a:schemeClr>
                </a:gs>
                <a:gs pos="98056">
                  <a:schemeClr val="tx2">
                    <a:lumMod val="25000"/>
                    <a:lumOff val="75000"/>
                  </a:schemeClr>
                </a:gs>
                <a:gs pos="72000">
                  <a:schemeClr val="tx1">
                    <a:lumMod val="50000"/>
                    <a:lumOff val="50000"/>
                  </a:schemeClr>
                </a:gs>
                <a:gs pos="72000">
                  <a:schemeClr val="accent1">
                    <a:lumMod val="50000"/>
                  </a:schemeClr>
                </a:gs>
              </a:gsLst>
              <a:lin ang="0" scaled="0"/>
              <a:tileRect/>
            </a:gradFill>
            <a:ln w="9525" cap="flat" cmpd="sng" algn="ctr">
              <a:solidFill>
                <a:schemeClr val="accent6">
                  <a:lumMod val="50000"/>
                </a:schemeClr>
              </a:solidFill>
              <a:prstDash val="solid"/>
              <a:round/>
              <a:headEnd type="none" w="med" len="med"/>
              <a:tailEnd type="triangle" w="med" len="med"/>
            </a:ln>
            <a:effectLst/>
          </p:spPr>
          <p:txBody>
            <a:bodyPr/>
            <a:lstStyle/>
            <a:p>
              <a:pPr algn="ctr">
                <a:defRPr/>
              </a:pPr>
              <a:endParaRPr lang="en-US" sz="2400" b="1" dirty="0">
                <a:latin typeface="Calibri" panose="020F0502020204030204" pitchFamily="34" charset="0"/>
                <a:cs typeface="Calibri" panose="020F0502020204030204" pitchFamily="34" charset="0"/>
              </a:endParaRPr>
            </a:p>
          </p:txBody>
        </p:sp>
        <p:sp>
          <p:nvSpPr>
            <p:cNvPr id="11" name="Rectangle 4"/>
            <p:cNvSpPr>
              <a:spLocks noChangeArrowheads="1"/>
            </p:cNvSpPr>
            <p:nvPr/>
          </p:nvSpPr>
          <p:spPr bwMode="auto">
            <a:xfrm>
              <a:off x="-76200" y="1777727"/>
              <a:ext cx="1899170" cy="462307"/>
            </a:xfrm>
            <a:prstGeom prst="rect">
              <a:avLst/>
            </a:prstGeom>
            <a:noFill/>
            <a:ln w="9525">
              <a:noFill/>
              <a:miter lim="800000"/>
              <a:headEnd/>
              <a:tailEnd/>
            </a:ln>
            <a:effectLst/>
          </p:spPr>
          <p:txBody>
            <a:bodyPr lIns="92075" tIns="46038" rIns="92075" bIns="46038">
              <a:spAutoFit/>
            </a:bodyPr>
            <a:lstStyle/>
            <a:p>
              <a:pPr algn="ctr" eaLnBrk="0" hangingPunct="0">
                <a:defRPr/>
              </a:pPr>
              <a:r>
                <a:rPr lang="en-US" sz="1200" b="1" dirty="0">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Initial Product/</a:t>
              </a:r>
            </a:p>
            <a:p>
              <a:pPr algn="ctr" eaLnBrk="0" hangingPunct="0">
                <a:defRPr/>
              </a:pPr>
              <a:r>
                <a:rPr lang="en-US" sz="1200" b="1" dirty="0">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Process Capability</a:t>
              </a:r>
            </a:p>
          </p:txBody>
        </p:sp>
        <p:sp>
          <p:nvSpPr>
            <p:cNvPr id="12" name="Rectangle 5"/>
            <p:cNvSpPr>
              <a:spLocks noChangeArrowheads="1"/>
            </p:cNvSpPr>
            <p:nvPr/>
          </p:nvSpPr>
          <p:spPr bwMode="auto">
            <a:xfrm>
              <a:off x="2960938" y="1777726"/>
              <a:ext cx="1233800" cy="462307"/>
            </a:xfrm>
            <a:prstGeom prst="rect">
              <a:avLst/>
            </a:prstGeom>
            <a:noFill/>
            <a:ln w="9525">
              <a:noFill/>
              <a:miter lim="800000"/>
              <a:headEnd/>
              <a:tailEnd/>
            </a:ln>
            <a:effectLst/>
          </p:spPr>
          <p:txBody>
            <a:bodyPr wrap="none" lIns="92075" tIns="46038" rIns="92075" bIns="46038">
              <a:spAutoFit/>
            </a:bodyPr>
            <a:lstStyle/>
            <a:p>
              <a:pPr algn="ctr" eaLnBrk="0" hangingPunct="0">
                <a:defRPr/>
              </a:pPr>
              <a:r>
                <a:rPr lang="en-US" sz="1200" b="1" dirty="0">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Product/Process</a:t>
              </a:r>
            </a:p>
            <a:p>
              <a:pPr algn="ctr" eaLnBrk="0" hangingPunct="0">
                <a:defRPr/>
              </a:pPr>
              <a:r>
                <a:rPr lang="en-US" sz="1200" b="1" dirty="0">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Development</a:t>
              </a:r>
            </a:p>
          </p:txBody>
        </p:sp>
        <p:sp>
          <p:nvSpPr>
            <p:cNvPr id="13" name="Rectangle 6"/>
            <p:cNvSpPr>
              <a:spLocks noChangeArrowheads="1"/>
            </p:cNvSpPr>
            <p:nvPr/>
          </p:nvSpPr>
          <p:spPr bwMode="auto">
            <a:xfrm>
              <a:off x="5454679" y="1792122"/>
              <a:ext cx="1304332" cy="462307"/>
            </a:xfrm>
            <a:prstGeom prst="rect">
              <a:avLst/>
            </a:prstGeom>
            <a:noFill/>
            <a:ln w="9525">
              <a:noFill/>
              <a:miter lim="800000"/>
              <a:headEnd/>
              <a:tailEnd/>
            </a:ln>
            <a:effectLst/>
          </p:spPr>
          <p:txBody>
            <a:bodyPr wrap="none" lIns="92075" tIns="46038" rIns="92075" bIns="46038">
              <a:spAutoFit/>
            </a:bodyPr>
            <a:lstStyle/>
            <a:p>
              <a:pPr algn="ctr" eaLnBrk="0" hangingPunct="0">
                <a:defRPr/>
              </a:pPr>
              <a:r>
                <a:rPr lang="en-US" sz="1200" b="1" dirty="0">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 Product/Process </a:t>
              </a:r>
            </a:p>
            <a:p>
              <a:pPr algn="ctr" eaLnBrk="0" hangingPunct="0">
                <a:defRPr/>
              </a:pPr>
              <a:r>
                <a:rPr lang="en-US" sz="1200" b="1" dirty="0">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Insertion</a:t>
              </a:r>
            </a:p>
          </p:txBody>
        </p:sp>
        <p:sp>
          <p:nvSpPr>
            <p:cNvPr id="14" name="Rectangle 7"/>
            <p:cNvSpPr>
              <a:spLocks noChangeArrowheads="1"/>
            </p:cNvSpPr>
            <p:nvPr/>
          </p:nvSpPr>
          <p:spPr bwMode="auto">
            <a:xfrm>
              <a:off x="6750577" y="1764761"/>
              <a:ext cx="2342623" cy="462307"/>
            </a:xfrm>
            <a:prstGeom prst="rect">
              <a:avLst/>
            </a:prstGeom>
            <a:noFill/>
            <a:ln w="9525">
              <a:noFill/>
              <a:miter lim="800000"/>
              <a:headEnd/>
              <a:tailEnd/>
            </a:ln>
            <a:effectLst/>
          </p:spPr>
          <p:txBody>
            <a:bodyPr lIns="92075" tIns="46038" rIns="92075" bIns="46038">
              <a:spAutoFit/>
            </a:bodyPr>
            <a:lstStyle/>
            <a:p>
              <a:pPr algn="ctr" eaLnBrk="0" hangingPunct="0">
                <a:defRPr/>
              </a:pPr>
              <a:r>
                <a:rPr lang="en-US" sz="1200" b="1" dirty="0">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Product/Process </a:t>
              </a:r>
            </a:p>
            <a:p>
              <a:pPr algn="ctr" eaLnBrk="0" hangingPunct="0">
                <a:defRPr/>
              </a:pPr>
              <a:r>
                <a:rPr lang="en-US" sz="1200" b="1" dirty="0">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Improvement &amp; Sustainment</a:t>
              </a:r>
            </a:p>
          </p:txBody>
        </p:sp>
        <p:sp>
          <p:nvSpPr>
            <p:cNvPr id="15" name="Text Box 215"/>
            <p:cNvSpPr txBox="1">
              <a:spLocks noChangeArrowheads="1"/>
            </p:cNvSpPr>
            <p:nvPr/>
          </p:nvSpPr>
          <p:spPr bwMode="auto">
            <a:xfrm>
              <a:off x="8008297" y="1345416"/>
              <a:ext cx="10138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Narrow" pitchFamily="34" charset="0"/>
                  <a:cs typeface="Arial" pitchFamily="34" charset="0"/>
                </a:defRPr>
              </a:lvl1pPr>
              <a:lvl2pPr marL="742950" indent="-285750" eaLnBrk="0" hangingPunct="0">
                <a:defRPr sz="1400">
                  <a:solidFill>
                    <a:schemeClr val="tx1"/>
                  </a:solidFill>
                  <a:latin typeface="Arial Narrow" pitchFamily="34" charset="0"/>
                  <a:cs typeface="Arial" pitchFamily="34" charset="0"/>
                </a:defRPr>
              </a:lvl2pPr>
              <a:lvl3pPr marL="1143000" indent="-228600" eaLnBrk="0" hangingPunct="0">
                <a:defRPr sz="1400">
                  <a:solidFill>
                    <a:schemeClr val="tx1"/>
                  </a:solidFill>
                  <a:latin typeface="Arial Narrow" pitchFamily="34" charset="0"/>
                  <a:cs typeface="Arial" pitchFamily="34" charset="0"/>
                </a:defRPr>
              </a:lvl3pPr>
              <a:lvl4pPr marL="1600200" indent="-228600" eaLnBrk="0" hangingPunct="0">
                <a:defRPr sz="1400">
                  <a:solidFill>
                    <a:schemeClr val="tx1"/>
                  </a:solidFill>
                  <a:latin typeface="Arial Narrow" pitchFamily="34" charset="0"/>
                  <a:cs typeface="Arial" pitchFamily="34" charset="0"/>
                </a:defRPr>
              </a:lvl4pPr>
              <a:lvl5pPr marL="2057400" indent="-228600" eaLnBrk="0" hangingPunct="0">
                <a:defRPr sz="1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Narrow" pitchFamily="34" charset="0"/>
                  <a:cs typeface="Arial" pitchFamily="34" charset="0"/>
                </a:defRPr>
              </a:lvl9pPr>
            </a:lstStyle>
            <a:p>
              <a:pPr algn="ctr" eaLnBrk="1" hangingPunct="1"/>
              <a:r>
                <a:rPr lang="en-US" sz="1200" b="1" dirty="0">
                  <a:solidFill>
                    <a:srgbClr val="FFFF00"/>
                  </a:solidFill>
                  <a:latin typeface="Calibri" panose="020F0502020204030204" pitchFamily="34" charset="0"/>
                  <a:cs typeface="Calibri" panose="020F0502020204030204" pitchFamily="34" charset="0"/>
                </a:rPr>
                <a:t>Operations &amp; Support</a:t>
              </a:r>
            </a:p>
          </p:txBody>
        </p:sp>
        <p:sp>
          <p:nvSpPr>
            <p:cNvPr id="16" name="Rectangle 222"/>
            <p:cNvSpPr>
              <a:spLocks noChangeArrowheads="1"/>
            </p:cNvSpPr>
            <p:nvPr/>
          </p:nvSpPr>
          <p:spPr bwMode="auto">
            <a:xfrm>
              <a:off x="729950" y="2473355"/>
              <a:ext cx="3853747" cy="249299"/>
            </a:xfrm>
            <a:prstGeom prst="rect">
              <a:avLst/>
            </a:prstGeom>
            <a:gradFill rotWithShape="1">
              <a:gsLst>
                <a:gs pos="0">
                  <a:srgbClr val="7030A0"/>
                </a:gs>
                <a:gs pos="50000">
                  <a:schemeClr val="bg1"/>
                </a:gs>
                <a:gs pos="100000">
                  <a:srgbClr val="7030A0"/>
                </a:gs>
              </a:gsLst>
              <a:lin ang="5400000" scaled="1"/>
            </a:gradFill>
            <a:ln w="0">
              <a:solidFill>
                <a:schemeClr val="tx1">
                  <a:alpha val="50000"/>
                </a:schemeClr>
              </a:solidFill>
              <a:miter lim="800000"/>
              <a:headEnd/>
              <a:tailEnd/>
            </a:ln>
            <a:effectLst/>
          </p:spPr>
          <p:txBody>
            <a:bodyPr wrap="square" lIns="92075" tIns="91440" rIns="92075" anchor="ctr">
              <a:spAutoFit/>
            </a:bodyPr>
            <a:lstStyle/>
            <a:p>
              <a:pPr algn="ctr" eaLnBrk="0" hangingPunct="0">
                <a:lnSpc>
                  <a:spcPct val="60000"/>
                </a:lnSpc>
                <a:defRPr/>
              </a:pPr>
              <a:r>
                <a:rPr lang="en-US" sz="1200" b="1" dirty="0">
                  <a:solidFill>
                    <a:srgbClr val="000000"/>
                  </a:solidFill>
                  <a:latin typeface="Calibri" panose="020F0502020204030204" pitchFamily="34" charset="0"/>
                  <a:cs typeface="Calibri" panose="020F0502020204030204" pitchFamily="34" charset="0"/>
                </a:rPr>
                <a:t>DTRA  and DARPA Programs</a:t>
              </a:r>
            </a:p>
          </p:txBody>
        </p:sp>
        <p:sp>
          <p:nvSpPr>
            <p:cNvPr id="17" name="Rectangle 16"/>
            <p:cNvSpPr>
              <a:spLocks noChangeArrowheads="1"/>
            </p:cNvSpPr>
            <p:nvPr/>
          </p:nvSpPr>
          <p:spPr bwMode="auto">
            <a:xfrm>
              <a:off x="2807756" y="5657546"/>
              <a:ext cx="2909445" cy="249299"/>
            </a:xfrm>
            <a:prstGeom prst="rect">
              <a:avLst/>
            </a:prstGeom>
            <a:gradFill rotWithShape="1">
              <a:gsLst>
                <a:gs pos="0">
                  <a:srgbClr val="6699FF"/>
                </a:gs>
                <a:gs pos="50000">
                  <a:schemeClr val="bg1"/>
                </a:gs>
                <a:gs pos="100000">
                  <a:srgbClr val="6699FF"/>
                </a:gs>
              </a:gsLst>
              <a:lin ang="5400000" scaled="1"/>
            </a:gradFill>
            <a:ln w="0">
              <a:solidFill>
                <a:schemeClr val="tx1">
                  <a:alpha val="50000"/>
                </a:schemeClr>
              </a:solidFill>
              <a:miter lim="800000"/>
              <a:headEnd/>
              <a:tailEnd/>
            </a:ln>
            <a:effectLst/>
          </p:spPr>
          <p:txBody>
            <a:bodyPr wrap="square" lIns="92075" tIns="91440" rIns="92075" anchor="ctr">
              <a:spAutoFit/>
            </a:bodyPr>
            <a:lstStyle/>
            <a:p>
              <a:pPr algn="ctr" eaLnBrk="0" hangingPunct="0">
                <a:lnSpc>
                  <a:spcPct val="60000"/>
                </a:lnSpc>
                <a:defRPr/>
              </a:pPr>
              <a:r>
                <a:rPr lang="en-US" sz="1200" b="1" dirty="0">
                  <a:solidFill>
                    <a:srgbClr val="000000"/>
                  </a:solidFill>
                  <a:latin typeface="Calibri" panose="020F0502020204030204" pitchFamily="34" charset="0"/>
                  <a:cs typeface="Calibri" panose="020F0502020204030204" pitchFamily="34" charset="0"/>
                </a:rPr>
                <a:t>ManTech</a:t>
              </a:r>
            </a:p>
          </p:txBody>
        </p:sp>
        <p:sp>
          <p:nvSpPr>
            <p:cNvPr id="18" name="Rectangle 12"/>
            <p:cNvSpPr>
              <a:spLocks noChangeArrowheads="1"/>
            </p:cNvSpPr>
            <p:nvPr/>
          </p:nvSpPr>
          <p:spPr bwMode="auto">
            <a:xfrm>
              <a:off x="735436" y="2176796"/>
              <a:ext cx="2479047" cy="262251"/>
            </a:xfrm>
            <a:prstGeom prst="rect">
              <a:avLst/>
            </a:prstGeom>
            <a:gradFill rotWithShape="1">
              <a:gsLst>
                <a:gs pos="0">
                  <a:srgbClr val="6699FF"/>
                </a:gs>
                <a:gs pos="50000">
                  <a:schemeClr val="bg1"/>
                </a:gs>
                <a:gs pos="100000">
                  <a:srgbClr val="6699FF"/>
                </a:gs>
              </a:gsLst>
              <a:lin ang="5400000" scaled="1"/>
            </a:gradFill>
            <a:ln w="0">
              <a:solidFill>
                <a:schemeClr val="tx1">
                  <a:alpha val="50000"/>
                </a:schemeClr>
              </a:solidFill>
              <a:miter lim="800000"/>
              <a:headEnd/>
              <a:tailEnd/>
            </a:ln>
            <a:effectLst/>
          </p:spPr>
          <p:txBody>
            <a:bodyPr wrap="square" lIns="92075" tIns="91440" rIns="92075" anchor="ctr">
              <a:spAutoFit/>
            </a:bodyPr>
            <a:lstStyle/>
            <a:p>
              <a:pPr algn="ctr" eaLnBrk="0" hangingPunct="0">
                <a:lnSpc>
                  <a:spcPct val="60000"/>
                </a:lnSpc>
                <a:defRPr/>
              </a:pPr>
              <a:r>
                <a:rPr lang="en-US" sz="1200" b="1" dirty="0">
                  <a:solidFill>
                    <a:srgbClr val="000000"/>
                  </a:solidFill>
                  <a:latin typeface="Calibri" panose="020F0502020204030204" pitchFamily="34" charset="0"/>
                  <a:cs typeface="Calibri" panose="020F0502020204030204" pitchFamily="34" charset="0"/>
                </a:rPr>
                <a:t>Discovery and Invention</a:t>
              </a:r>
            </a:p>
          </p:txBody>
        </p:sp>
        <p:sp>
          <p:nvSpPr>
            <p:cNvPr id="19" name="Rectangle 221"/>
            <p:cNvSpPr>
              <a:spLocks noChangeArrowheads="1"/>
            </p:cNvSpPr>
            <p:nvPr/>
          </p:nvSpPr>
          <p:spPr bwMode="auto">
            <a:xfrm>
              <a:off x="2813570" y="5362505"/>
              <a:ext cx="2531615" cy="215444"/>
            </a:xfrm>
            <a:prstGeom prst="rect">
              <a:avLst/>
            </a:prstGeom>
            <a:gradFill rotWithShape="1">
              <a:gsLst>
                <a:gs pos="0">
                  <a:srgbClr val="7030A0"/>
                </a:gs>
                <a:gs pos="50000">
                  <a:schemeClr val="bg1"/>
                </a:gs>
                <a:gs pos="100000">
                  <a:srgbClr val="7030A0"/>
                </a:gs>
              </a:gsLst>
              <a:lin ang="5400000" scaled="1"/>
            </a:gradFill>
            <a:ln w="0">
              <a:solidFill>
                <a:schemeClr val="tx1">
                  <a:alpha val="50000"/>
                </a:schemeClr>
              </a:solidFill>
              <a:miter lim="800000"/>
              <a:headEnd/>
              <a:tailEnd/>
            </a:ln>
            <a:effectLst/>
          </p:spPr>
          <p:txBody>
            <a:bodyPr wrap="square" lIns="92075" tIns="91440" rIns="92075" anchor="ctr">
              <a:spAutoFit/>
            </a:bodyPr>
            <a:lstStyle/>
            <a:p>
              <a:pPr algn="ctr" eaLnBrk="0" hangingPunct="0">
                <a:lnSpc>
                  <a:spcPct val="50000"/>
                </a:lnSpc>
                <a:defRPr/>
              </a:pPr>
              <a:r>
                <a:rPr lang="en-US" sz="1000" b="1" dirty="0">
                  <a:solidFill>
                    <a:srgbClr val="000000"/>
                  </a:solidFill>
                  <a:latin typeface="Calibri" panose="020F0502020204030204" pitchFamily="34" charset="0"/>
                  <a:cs typeface="Calibri" panose="020F0502020204030204" pitchFamily="34" charset="0"/>
                </a:rPr>
                <a:t>Joint Capability Technology Demonstrations</a:t>
              </a:r>
            </a:p>
          </p:txBody>
        </p:sp>
        <p:sp>
          <p:nvSpPr>
            <p:cNvPr id="20" name="Rectangle 20"/>
            <p:cNvSpPr>
              <a:spLocks noChangeArrowheads="1"/>
            </p:cNvSpPr>
            <p:nvPr/>
          </p:nvSpPr>
          <p:spPr bwMode="auto">
            <a:xfrm>
              <a:off x="595736" y="1133439"/>
              <a:ext cx="1175227" cy="277641"/>
            </a:xfrm>
            <a:custGeom>
              <a:avLst/>
              <a:gdLst>
                <a:gd name="connsiteX0" fmla="*/ 0 w 1166811"/>
                <a:gd name="connsiteY0" fmla="*/ 0 h 277641"/>
                <a:gd name="connsiteX1" fmla="*/ 1166811 w 1166811"/>
                <a:gd name="connsiteY1" fmla="*/ 0 h 277641"/>
                <a:gd name="connsiteX2" fmla="*/ 1166811 w 1166811"/>
                <a:gd name="connsiteY2" fmla="*/ 277641 h 277641"/>
                <a:gd name="connsiteX3" fmla="*/ 0 w 1166811"/>
                <a:gd name="connsiteY3" fmla="*/ 277641 h 277641"/>
                <a:gd name="connsiteX4" fmla="*/ 0 w 1166811"/>
                <a:gd name="connsiteY4" fmla="*/ 0 h 277641"/>
                <a:gd name="connsiteX0" fmla="*/ 0 w 1166811"/>
                <a:gd name="connsiteY0" fmla="*/ 0 h 277641"/>
                <a:gd name="connsiteX1" fmla="*/ 903286 w 1166811"/>
                <a:gd name="connsiteY1" fmla="*/ 12700 h 277641"/>
                <a:gd name="connsiteX2" fmla="*/ 1166811 w 1166811"/>
                <a:gd name="connsiteY2" fmla="*/ 277641 h 277641"/>
                <a:gd name="connsiteX3" fmla="*/ 0 w 1166811"/>
                <a:gd name="connsiteY3" fmla="*/ 277641 h 277641"/>
                <a:gd name="connsiteX4" fmla="*/ 0 w 1166811"/>
                <a:gd name="connsiteY4" fmla="*/ 0 h 27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11" h="277641">
                  <a:moveTo>
                    <a:pt x="0" y="0"/>
                  </a:moveTo>
                  <a:lnTo>
                    <a:pt x="903286" y="12700"/>
                  </a:lnTo>
                  <a:lnTo>
                    <a:pt x="1166811" y="277641"/>
                  </a:lnTo>
                  <a:lnTo>
                    <a:pt x="0" y="277641"/>
                  </a:lnTo>
                  <a:lnTo>
                    <a:pt x="0" y="0"/>
                  </a:lnTo>
                  <a:close/>
                </a:path>
              </a:pathLst>
            </a:custGeom>
            <a:noFill/>
            <a:ln w="9525">
              <a:solidFill>
                <a:schemeClr val="accent6">
                  <a:lumMod val="50000"/>
                </a:schemeClr>
              </a:solidFill>
              <a:miter lim="800000"/>
              <a:headEnd/>
              <a:tailEnd/>
            </a:ln>
            <a:effectLst/>
          </p:spPr>
          <p:txBody>
            <a:bodyPr wrap="square" lIns="92075" tIns="46038" rIns="92075" bIns="46038">
              <a:spAutoFit/>
            </a:bodyPr>
            <a:lstStyle/>
            <a:p>
              <a:pPr algn="ctr" eaLnBrk="0" hangingPunct="0">
                <a:defRPr/>
              </a:pPr>
              <a:r>
                <a:rPr lang="en-US" sz="1200" b="1" dirty="0">
                  <a:solidFill>
                    <a:schemeClr val="bg1"/>
                  </a:solidFill>
                  <a:latin typeface="Calibri" panose="020F0502020204030204" pitchFamily="34" charset="0"/>
                  <a:cs typeface="Calibri" panose="020F0502020204030204" pitchFamily="34" charset="0"/>
                </a:rPr>
                <a:t>TRL 1 - 3</a:t>
              </a:r>
            </a:p>
          </p:txBody>
        </p:sp>
        <p:sp>
          <p:nvSpPr>
            <p:cNvPr id="21" name="Rectangle 26"/>
            <p:cNvSpPr>
              <a:spLocks noChangeArrowheads="1"/>
            </p:cNvSpPr>
            <p:nvPr/>
          </p:nvSpPr>
          <p:spPr bwMode="auto">
            <a:xfrm>
              <a:off x="4856988" y="1127089"/>
              <a:ext cx="2163716" cy="283991"/>
            </a:xfrm>
            <a:custGeom>
              <a:avLst/>
              <a:gdLst>
                <a:gd name="connsiteX0" fmla="*/ 0 w 1811671"/>
                <a:gd name="connsiteY0" fmla="*/ 0 h 277641"/>
                <a:gd name="connsiteX1" fmla="*/ 1811671 w 1811671"/>
                <a:gd name="connsiteY1" fmla="*/ 0 h 277641"/>
                <a:gd name="connsiteX2" fmla="*/ 1811671 w 1811671"/>
                <a:gd name="connsiteY2" fmla="*/ 277641 h 277641"/>
                <a:gd name="connsiteX3" fmla="*/ 0 w 1811671"/>
                <a:gd name="connsiteY3" fmla="*/ 277641 h 277641"/>
                <a:gd name="connsiteX4" fmla="*/ 0 w 1811671"/>
                <a:gd name="connsiteY4" fmla="*/ 0 h 277641"/>
                <a:gd name="connsiteX0" fmla="*/ 0 w 2497471"/>
                <a:gd name="connsiteY0" fmla="*/ 6350 h 277641"/>
                <a:gd name="connsiteX1" fmla="*/ 2497471 w 2497471"/>
                <a:gd name="connsiteY1" fmla="*/ 0 h 277641"/>
                <a:gd name="connsiteX2" fmla="*/ 2497471 w 2497471"/>
                <a:gd name="connsiteY2" fmla="*/ 277641 h 277641"/>
                <a:gd name="connsiteX3" fmla="*/ 685800 w 2497471"/>
                <a:gd name="connsiteY3" fmla="*/ 277641 h 277641"/>
                <a:gd name="connsiteX4" fmla="*/ 0 w 2497471"/>
                <a:gd name="connsiteY4" fmla="*/ 6350 h 277641"/>
                <a:gd name="connsiteX0" fmla="*/ 0 w 2497471"/>
                <a:gd name="connsiteY0" fmla="*/ 12700 h 283991"/>
                <a:gd name="connsiteX1" fmla="*/ 2125996 w 2497471"/>
                <a:gd name="connsiteY1" fmla="*/ 0 h 283991"/>
                <a:gd name="connsiteX2" fmla="*/ 2497471 w 2497471"/>
                <a:gd name="connsiteY2" fmla="*/ 283991 h 283991"/>
                <a:gd name="connsiteX3" fmla="*/ 685800 w 2497471"/>
                <a:gd name="connsiteY3" fmla="*/ 283991 h 283991"/>
                <a:gd name="connsiteX4" fmla="*/ 0 w 2497471"/>
                <a:gd name="connsiteY4" fmla="*/ 12700 h 283991"/>
                <a:gd name="connsiteX0" fmla="*/ 0 w 2211721"/>
                <a:gd name="connsiteY0" fmla="*/ 25400 h 283991"/>
                <a:gd name="connsiteX1" fmla="*/ 1840246 w 2211721"/>
                <a:gd name="connsiteY1" fmla="*/ 0 h 283991"/>
                <a:gd name="connsiteX2" fmla="*/ 2211721 w 2211721"/>
                <a:gd name="connsiteY2" fmla="*/ 283991 h 283991"/>
                <a:gd name="connsiteX3" fmla="*/ 400050 w 2211721"/>
                <a:gd name="connsiteY3" fmla="*/ 283991 h 283991"/>
                <a:gd name="connsiteX4" fmla="*/ 0 w 2211721"/>
                <a:gd name="connsiteY4" fmla="*/ 25400 h 283991"/>
                <a:gd name="connsiteX0" fmla="*/ 0 w 2148221"/>
                <a:gd name="connsiteY0" fmla="*/ 25400 h 283991"/>
                <a:gd name="connsiteX1" fmla="*/ 1776746 w 2148221"/>
                <a:gd name="connsiteY1" fmla="*/ 0 h 283991"/>
                <a:gd name="connsiteX2" fmla="*/ 2148221 w 2148221"/>
                <a:gd name="connsiteY2" fmla="*/ 283991 h 283991"/>
                <a:gd name="connsiteX3" fmla="*/ 336550 w 2148221"/>
                <a:gd name="connsiteY3" fmla="*/ 283991 h 283991"/>
                <a:gd name="connsiteX4" fmla="*/ 0 w 2148221"/>
                <a:gd name="connsiteY4" fmla="*/ 25400 h 283991"/>
                <a:gd name="connsiteX0" fmla="*/ 0 w 2148221"/>
                <a:gd name="connsiteY0" fmla="*/ 19050 h 283991"/>
                <a:gd name="connsiteX1" fmla="*/ 1776746 w 2148221"/>
                <a:gd name="connsiteY1" fmla="*/ 0 h 283991"/>
                <a:gd name="connsiteX2" fmla="*/ 2148221 w 2148221"/>
                <a:gd name="connsiteY2" fmla="*/ 283991 h 283991"/>
                <a:gd name="connsiteX3" fmla="*/ 336550 w 2148221"/>
                <a:gd name="connsiteY3" fmla="*/ 283991 h 283991"/>
                <a:gd name="connsiteX4" fmla="*/ 0 w 2148221"/>
                <a:gd name="connsiteY4" fmla="*/ 19050 h 283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221" h="283991">
                  <a:moveTo>
                    <a:pt x="0" y="19050"/>
                  </a:moveTo>
                  <a:lnTo>
                    <a:pt x="1776746" y="0"/>
                  </a:lnTo>
                  <a:lnTo>
                    <a:pt x="2148221" y="283991"/>
                  </a:lnTo>
                  <a:lnTo>
                    <a:pt x="336550" y="283991"/>
                  </a:lnTo>
                  <a:lnTo>
                    <a:pt x="0" y="19050"/>
                  </a:lnTo>
                  <a:close/>
                </a:path>
              </a:pathLst>
            </a:custGeom>
            <a:noFill/>
            <a:ln w="9525">
              <a:solidFill>
                <a:schemeClr val="accent6">
                  <a:lumMod val="50000"/>
                </a:schemeClr>
              </a:solidFill>
              <a:miter lim="800000"/>
              <a:headEnd/>
              <a:tailEnd/>
            </a:ln>
            <a:effectLst/>
          </p:spPr>
          <p:txBody>
            <a:bodyPr wrap="square" lIns="92075" tIns="46038" rIns="92075" bIns="46038">
              <a:spAutoFit/>
            </a:bodyPr>
            <a:lstStyle/>
            <a:p>
              <a:pPr algn="ctr" eaLnBrk="0" hangingPunct="0">
                <a:defRPr/>
              </a:pPr>
              <a:r>
                <a:rPr lang="en-US" sz="1200" b="1" dirty="0">
                  <a:solidFill>
                    <a:srgbClr val="FFFF00"/>
                  </a:solidFill>
                  <a:latin typeface="Calibri" panose="020F0502020204030204" pitchFamily="34" charset="0"/>
                  <a:cs typeface="Calibri" panose="020F0502020204030204" pitchFamily="34" charset="0"/>
                </a:rPr>
                <a:t>TRL 7</a:t>
              </a:r>
            </a:p>
          </p:txBody>
        </p:sp>
        <p:sp>
          <p:nvSpPr>
            <p:cNvPr id="22" name="Rectangle 27"/>
            <p:cNvSpPr>
              <a:spLocks noChangeArrowheads="1"/>
            </p:cNvSpPr>
            <p:nvPr/>
          </p:nvSpPr>
          <p:spPr bwMode="auto">
            <a:xfrm>
              <a:off x="6646550" y="1139911"/>
              <a:ext cx="1299067" cy="277641"/>
            </a:xfrm>
            <a:custGeom>
              <a:avLst/>
              <a:gdLst>
                <a:gd name="connsiteX0" fmla="*/ 0 w 937338"/>
                <a:gd name="connsiteY0" fmla="*/ 0 h 277641"/>
                <a:gd name="connsiteX1" fmla="*/ 937338 w 937338"/>
                <a:gd name="connsiteY1" fmla="*/ 0 h 277641"/>
                <a:gd name="connsiteX2" fmla="*/ 937338 w 937338"/>
                <a:gd name="connsiteY2" fmla="*/ 277641 h 277641"/>
                <a:gd name="connsiteX3" fmla="*/ 0 w 937338"/>
                <a:gd name="connsiteY3" fmla="*/ 277641 h 277641"/>
                <a:gd name="connsiteX4" fmla="*/ 0 w 937338"/>
                <a:gd name="connsiteY4" fmla="*/ 0 h 277641"/>
                <a:gd name="connsiteX0" fmla="*/ 0 w 1289763"/>
                <a:gd name="connsiteY0" fmla="*/ 3175 h 277641"/>
                <a:gd name="connsiteX1" fmla="*/ 1289763 w 1289763"/>
                <a:gd name="connsiteY1" fmla="*/ 0 h 277641"/>
                <a:gd name="connsiteX2" fmla="*/ 1289763 w 1289763"/>
                <a:gd name="connsiteY2" fmla="*/ 277641 h 277641"/>
                <a:gd name="connsiteX3" fmla="*/ 352425 w 1289763"/>
                <a:gd name="connsiteY3" fmla="*/ 277641 h 277641"/>
                <a:gd name="connsiteX4" fmla="*/ 0 w 1289763"/>
                <a:gd name="connsiteY4" fmla="*/ 3175 h 277641"/>
                <a:gd name="connsiteX0" fmla="*/ 0 w 1289763"/>
                <a:gd name="connsiteY0" fmla="*/ 0 h 274466"/>
                <a:gd name="connsiteX1" fmla="*/ 1004013 w 1289763"/>
                <a:gd name="connsiteY1" fmla="*/ 6350 h 274466"/>
                <a:gd name="connsiteX2" fmla="*/ 1289763 w 1289763"/>
                <a:gd name="connsiteY2" fmla="*/ 274466 h 274466"/>
                <a:gd name="connsiteX3" fmla="*/ 352425 w 1289763"/>
                <a:gd name="connsiteY3" fmla="*/ 274466 h 274466"/>
                <a:gd name="connsiteX4" fmla="*/ 0 w 1289763"/>
                <a:gd name="connsiteY4" fmla="*/ 0 h 274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763" h="274466">
                  <a:moveTo>
                    <a:pt x="0" y="0"/>
                  </a:moveTo>
                  <a:lnTo>
                    <a:pt x="1004013" y="6350"/>
                  </a:lnTo>
                  <a:lnTo>
                    <a:pt x="1289763" y="274466"/>
                  </a:lnTo>
                  <a:lnTo>
                    <a:pt x="352425" y="274466"/>
                  </a:lnTo>
                  <a:lnTo>
                    <a:pt x="0" y="0"/>
                  </a:lnTo>
                  <a:close/>
                </a:path>
              </a:pathLst>
            </a:custGeom>
            <a:noFill/>
            <a:ln w="9525">
              <a:solidFill>
                <a:schemeClr val="accent6">
                  <a:lumMod val="50000"/>
                </a:schemeClr>
              </a:solidFill>
              <a:miter lim="800000"/>
              <a:headEnd/>
              <a:tailEnd/>
            </a:ln>
            <a:effectLst/>
          </p:spPr>
          <p:txBody>
            <a:bodyPr wrap="square" lIns="92075" tIns="46038" rIns="92075" bIns="46038">
              <a:spAutoFit/>
            </a:bodyPr>
            <a:lstStyle/>
            <a:p>
              <a:pPr algn="ctr" eaLnBrk="0" hangingPunct="0">
                <a:defRPr/>
              </a:pPr>
              <a:r>
                <a:rPr lang="en-US" sz="1200" b="1" dirty="0">
                  <a:solidFill>
                    <a:srgbClr val="FFFF00"/>
                  </a:solidFill>
                  <a:latin typeface="Calibri" panose="020F0502020204030204" pitchFamily="34" charset="0"/>
                  <a:cs typeface="Calibri" panose="020F0502020204030204" pitchFamily="34" charset="0"/>
                </a:rPr>
                <a:t>TRL 8</a:t>
              </a:r>
            </a:p>
          </p:txBody>
        </p:sp>
        <p:sp>
          <p:nvSpPr>
            <p:cNvPr id="23" name="Rectangle 28"/>
            <p:cNvSpPr>
              <a:spLocks noChangeArrowheads="1"/>
            </p:cNvSpPr>
            <p:nvPr/>
          </p:nvSpPr>
          <p:spPr bwMode="auto">
            <a:xfrm>
              <a:off x="7640248" y="1137000"/>
              <a:ext cx="1248686" cy="277641"/>
            </a:xfrm>
            <a:custGeom>
              <a:avLst/>
              <a:gdLst>
                <a:gd name="connsiteX0" fmla="*/ 0 w 938118"/>
                <a:gd name="connsiteY0" fmla="*/ 0 h 268645"/>
                <a:gd name="connsiteX1" fmla="*/ 938118 w 938118"/>
                <a:gd name="connsiteY1" fmla="*/ 0 h 268645"/>
                <a:gd name="connsiteX2" fmla="*/ 938118 w 938118"/>
                <a:gd name="connsiteY2" fmla="*/ 268645 h 268645"/>
                <a:gd name="connsiteX3" fmla="*/ 0 w 938118"/>
                <a:gd name="connsiteY3" fmla="*/ 268645 h 268645"/>
                <a:gd name="connsiteX4" fmla="*/ 0 w 938118"/>
                <a:gd name="connsiteY4" fmla="*/ 0 h 268645"/>
                <a:gd name="connsiteX0" fmla="*/ 0 w 1239743"/>
                <a:gd name="connsiteY0" fmla="*/ 3175 h 268645"/>
                <a:gd name="connsiteX1" fmla="*/ 1239743 w 1239743"/>
                <a:gd name="connsiteY1" fmla="*/ 0 h 268645"/>
                <a:gd name="connsiteX2" fmla="*/ 1239743 w 1239743"/>
                <a:gd name="connsiteY2" fmla="*/ 268645 h 268645"/>
                <a:gd name="connsiteX3" fmla="*/ 301625 w 1239743"/>
                <a:gd name="connsiteY3" fmla="*/ 268645 h 268645"/>
                <a:gd name="connsiteX4" fmla="*/ 0 w 1239743"/>
                <a:gd name="connsiteY4" fmla="*/ 3175 h 26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743" h="268645">
                  <a:moveTo>
                    <a:pt x="0" y="3175"/>
                  </a:moveTo>
                  <a:lnTo>
                    <a:pt x="1239743" y="0"/>
                  </a:lnTo>
                  <a:lnTo>
                    <a:pt x="1239743" y="268645"/>
                  </a:lnTo>
                  <a:lnTo>
                    <a:pt x="301625" y="268645"/>
                  </a:lnTo>
                  <a:lnTo>
                    <a:pt x="0" y="3175"/>
                  </a:lnTo>
                  <a:close/>
                </a:path>
              </a:pathLst>
            </a:custGeom>
            <a:noFill/>
            <a:ln w="9525">
              <a:solidFill>
                <a:schemeClr val="accent6">
                  <a:lumMod val="50000"/>
                </a:schemeClr>
              </a:solidFill>
              <a:miter lim="800000"/>
              <a:headEnd/>
              <a:tailEnd/>
            </a:ln>
            <a:effectLst/>
          </p:spPr>
          <p:txBody>
            <a:bodyPr lIns="92075" tIns="46038" rIns="92075" bIns="46038">
              <a:spAutoFit/>
            </a:bodyPr>
            <a:lstStyle/>
            <a:p>
              <a:pPr algn="ctr" eaLnBrk="0" hangingPunct="0">
                <a:defRPr/>
              </a:pPr>
              <a:r>
                <a:rPr lang="en-US" sz="1200" b="1" dirty="0">
                  <a:solidFill>
                    <a:srgbClr val="FFFF00"/>
                  </a:solidFill>
                  <a:latin typeface="Calibri" panose="020F0502020204030204" pitchFamily="34" charset="0"/>
                  <a:cs typeface="Calibri" panose="020F0502020204030204" pitchFamily="34" charset="0"/>
                </a:rPr>
                <a:t>TRL 9</a:t>
              </a:r>
            </a:p>
          </p:txBody>
        </p:sp>
        <p:sp>
          <p:nvSpPr>
            <p:cNvPr id="24" name="Rectangle 198"/>
            <p:cNvSpPr>
              <a:spLocks noChangeArrowheads="1"/>
            </p:cNvSpPr>
            <p:nvPr/>
          </p:nvSpPr>
          <p:spPr bwMode="auto">
            <a:xfrm>
              <a:off x="855070" y="1572753"/>
              <a:ext cx="1729937" cy="3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2400" b="1" dirty="0">
                <a:solidFill>
                  <a:srgbClr val="000000"/>
                </a:solidFill>
                <a:latin typeface="Calibri" panose="020F0502020204030204" pitchFamily="34" charset="0"/>
                <a:cs typeface="Calibri" panose="020F0502020204030204" pitchFamily="34" charset="0"/>
              </a:endParaRPr>
            </a:p>
          </p:txBody>
        </p:sp>
        <p:sp>
          <p:nvSpPr>
            <p:cNvPr id="25" name="Rectangle 199"/>
            <p:cNvSpPr>
              <a:spLocks noChangeArrowheads="1"/>
            </p:cNvSpPr>
            <p:nvPr/>
          </p:nvSpPr>
          <p:spPr bwMode="auto">
            <a:xfrm>
              <a:off x="2006990" y="1492876"/>
              <a:ext cx="286285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1200" b="1" dirty="0">
                  <a:solidFill>
                    <a:schemeClr val="bg1"/>
                  </a:solidFill>
                  <a:latin typeface="Calibri" panose="020F0502020204030204" pitchFamily="34" charset="0"/>
                  <a:cs typeface="Calibri" panose="020F0502020204030204" pitchFamily="34" charset="0"/>
                </a:rPr>
                <a:t>Technology Maturation and Risk Reduction</a:t>
              </a:r>
            </a:p>
          </p:txBody>
        </p:sp>
        <p:sp>
          <p:nvSpPr>
            <p:cNvPr id="26" name="Rectangle 200"/>
            <p:cNvSpPr>
              <a:spLocks noChangeArrowheads="1"/>
            </p:cNvSpPr>
            <p:nvPr/>
          </p:nvSpPr>
          <p:spPr bwMode="auto">
            <a:xfrm>
              <a:off x="2765208" y="1540496"/>
              <a:ext cx="2308150" cy="38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2400" b="1" dirty="0">
                <a:solidFill>
                  <a:srgbClr val="000000"/>
                </a:solidFill>
                <a:latin typeface="Calibri" panose="020F0502020204030204" pitchFamily="34" charset="0"/>
                <a:cs typeface="Calibri" panose="020F0502020204030204" pitchFamily="34" charset="0"/>
              </a:endParaRPr>
            </a:p>
          </p:txBody>
        </p:sp>
        <p:sp>
          <p:nvSpPr>
            <p:cNvPr id="27" name="Rectangle 201"/>
            <p:cNvSpPr>
              <a:spLocks noChangeArrowheads="1"/>
            </p:cNvSpPr>
            <p:nvPr/>
          </p:nvSpPr>
          <p:spPr bwMode="auto">
            <a:xfrm>
              <a:off x="5121412" y="1393034"/>
              <a:ext cx="19276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r>
                <a:rPr lang="en-US" sz="1200" b="1" dirty="0">
                  <a:solidFill>
                    <a:srgbClr val="FFFF00"/>
                  </a:solidFill>
                  <a:latin typeface="Calibri" panose="020F0502020204030204" pitchFamily="34" charset="0"/>
                  <a:cs typeface="Calibri" panose="020F0502020204030204" pitchFamily="34" charset="0"/>
                </a:rPr>
                <a:t>Engineering &amp; Manufacturing</a:t>
              </a:r>
            </a:p>
            <a:p>
              <a:pPr algn="ctr" eaLnBrk="0" hangingPunct="0"/>
              <a:r>
                <a:rPr lang="en-US" sz="1200" b="1" dirty="0">
                  <a:solidFill>
                    <a:srgbClr val="FFFF00"/>
                  </a:solidFill>
                  <a:latin typeface="Calibri" panose="020F0502020204030204" pitchFamily="34" charset="0"/>
                  <a:cs typeface="Calibri" panose="020F0502020204030204" pitchFamily="34" charset="0"/>
                </a:rPr>
                <a:t>Development</a:t>
              </a:r>
            </a:p>
          </p:txBody>
        </p:sp>
        <p:sp>
          <p:nvSpPr>
            <p:cNvPr id="28" name="Rectangle 202"/>
            <p:cNvSpPr>
              <a:spLocks noChangeArrowheads="1"/>
            </p:cNvSpPr>
            <p:nvPr/>
          </p:nvSpPr>
          <p:spPr bwMode="auto">
            <a:xfrm>
              <a:off x="7049029" y="1408395"/>
              <a:ext cx="9592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r>
                <a:rPr lang="en-US" sz="1200" b="1" dirty="0">
                  <a:solidFill>
                    <a:srgbClr val="FFFF00"/>
                  </a:solidFill>
                  <a:latin typeface="Calibri" panose="020F0502020204030204" pitchFamily="34" charset="0"/>
                  <a:cs typeface="Calibri" panose="020F0502020204030204" pitchFamily="34" charset="0"/>
                </a:rPr>
                <a:t>Production &amp; </a:t>
              </a:r>
            </a:p>
            <a:p>
              <a:pPr algn="ctr" eaLnBrk="0" hangingPunct="0"/>
              <a:r>
                <a:rPr lang="en-US" sz="1200" b="1" dirty="0">
                  <a:solidFill>
                    <a:srgbClr val="FFFF00"/>
                  </a:solidFill>
                  <a:latin typeface="Calibri" panose="020F0502020204030204" pitchFamily="34" charset="0"/>
                  <a:cs typeface="Calibri" panose="020F0502020204030204" pitchFamily="34" charset="0"/>
                </a:rPr>
                <a:t>Deployment</a:t>
              </a:r>
            </a:p>
          </p:txBody>
        </p:sp>
        <p:sp>
          <p:nvSpPr>
            <p:cNvPr id="29" name="Rectangle 12"/>
            <p:cNvSpPr>
              <a:spLocks noChangeArrowheads="1"/>
            </p:cNvSpPr>
            <p:nvPr/>
          </p:nvSpPr>
          <p:spPr bwMode="auto">
            <a:xfrm>
              <a:off x="1598053" y="3369868"/>
              <a:ext cx="2728408" cy="249299"/>
            </a:xfrm>
            <a:prstGeom prst="rect">
              <a:avLst/>
            </a:prstGeom>
            <a:gradFill rotWithShape="1">
              <a:gsLst>
                <a:gs pos="0">
                  <a:schemeClr val="bg1">
                    <a:lumMod val="50000"/>
                  </a:schemeClr>
                </a:gs>
                <a:gs pos="50000">
                  <a:schemeClr val="bg1"/>
                </a:gs>
                <a:gs pos="100000">
                  <a:schemeClr val="bg1">
                    <a:lumMod val="50000"/>
                  </a:schemeClr>
                </a:gs>
              </a:gsLst>
              <a:lin ang="5400000" scaled="1"/>
            </a:gradFill>
            <a:ln w="0">
              <a:solidFill>
                <a:schemeClr val="tx1">
                  <a:alpha val="50000"/>
                </a:schemeClr>
              </a:solidFill>
              <a:miter lim="800000"/>
              <a:headEnd/>
              <a:tailEnd/>
            </a:ln>
            <a:effectLst/>
          </p:spPr>
          <p:txBody>
            <a:bodyPr wrap="square" lIns="92075" tIns="91440" rIns="92075" anchor="ctr">
              <a:spAutoFit/>
            </a:bodyPr>
            <a:lstStyle/>
            <a:p>
              <a:pPr algn="ctr" eaLnBrk="0" hangingPunct="0">
                <a:lnSpc>
                  <a:spcPct val="60000"/>
                </a:lnSpc>
                <a:defRPr/>
              </a:pPr>
              <a:r>
                <a:rPr lang="en-US" sz="1200" b="1" dirty="0">
                  <a:solidFill>
                    <a:srgbClr val="000000"/>
                  </a:solidFill>
                  <a:latin typeface="Calibri" panose="020F0502020204030204" pitchFamily="34" charset="0"/>
                  <a:cs typeface="Calibri" panose="020F0502020204030204" pitchFamily="34" charset="0"/>
                </a:rPr>
                <a:t>SBIR / STTR Phase I and II</a:t>
              </a:r>
            </a:p>
          </p:txBody>
        </p:sp>
        <p:sp>
          <p:nvSpPr>
            <p:cNvPr id="30" name="Rectangle 16"/>
            <p:cNvSpPr>
              <a:spLocks noChangeArrowheads="1"/>
            </p:cNvSpPr>
            <p:nvPr/>
          </p:nvSpPr>
          <p:spPr bwMode="auto">
            <a:xfrm>
              <a:off x="1880004" y="3948662"/>
              <a:ext cx="3465765" cy="249299"/>
            </a:xfrm>
            <a:prstGeom prst="rect">
              <a:avLst/>
            </a:prstGeom>
            <a:gradFill rotWithShape="1">
              <a:gsLst>
                <a:gs pos="0">
                  <a:srgbClr val="6699FF"/>
                </a:gs>
                <a:gs pos="50000">
                  <a:schemeClr val="bg1"/>
                </a:gs>
                <a:gs pos="100000">
                  <a:srgbClr val="6699FF"/>
                </a:gs>
              </a:gsLst>
              <a:lin ang="5400000" scaled="1"/>
            </a:gradFill>
            <a:ln w="0">
              <a:solidFill>
                <a:schemeClr val="tx1">
                  <a:alpha val="50000"/>
                </a:schemeClr>
              </a:solidFill>
              <a:miter lim="800000"/>
              <a:headEnd/>
              <a:tailEnd/>
            </a:ln>
            <a:effectLst/>
          </p:spPr>
          <p:txBody>
            <a:bodyPr wrap="square" lIns="92075" tIns="91440" rIns="92075" anchor="ctr">
              <a:spAutoFit/>
            </a:bodyPr>
            <a:lstStyle/>
            <a:p>
              <a:pPr algn="ctr" eaLnBrk="0" hangingPunct="0">
                <a:lnSpc>
                  <a:spcPct val="60000"/>
                </a:lnSpc>
                <a:defRPr/>
              </a:pPr>
              <a:r>
                <a:rPr lang="en-US" sz="1200" b="1" dirty="0">
                  <a:solidFill>
                    <a:srgbClr val="000000"/>
                  </a:solidFill>
                  <a:latin typeface="Calibri" panose="020F0502020204030204" pitchFamily="34" charset="0"/>
                  <a:cs typeface="Calibri" panose="020F0502020204030204" pitchFamily="34" charset="0"/>
                </a:rPr>
                <a:t>INP/Swamp Works</a:t>
              </a:r>
            </a:p>
          </p:txBody>
        </p:sp>
        <p:sp>
          <p:nvSpPr>
            <p:cNvPr id="31" name="Rectangle 12"/>
            <p:cNvSpPr>
              <a:spLocks noChangeArrowheads="1"/>
            </p:cNvSpPr>
            <p:nvPr/>
          </p:nvSpPr>
          <p:spPr bwMode="auto">
            <a:xfrm>
              <a:off x="4326460" y="3369868"/>
              <a:ext cx="1577631" cy="249299"/>
            </a:xfrm>
            <a:prstGeom prst="rect">
              <a:avLst/>
            </a:prstGeom>
            <a:gradFill rotWithShape="1">
              <a:gsLst>
                <a:gs pos="0">
                  <a:schemeClr val="bg1">
                    <a:lumMod val="65000"/>
                  </a:schemeClr>
                </a:gs>
                <a:gs pos="50000">
                  <a:schemeClr val="bg1"/>
                </a:gs>
                <a:gs pos="100000">
                  <a:schemeClr val="bg1">
                    <a:lumMod val="50000"/>
                  </a:schemeClr>
                </a:gs>
              </a:gsLst>
              <a:lin ang="5400000" scaled="1"/>
            </a:gradFill>
            <a:ln w="0">
              <a:solidFill>
                <a:schemeClr val="tx1">
                  <a:alpha val="50000"/>
                </a:schemeClr>
              </a:solidFill>
              <a:miter lim="800000"/>
              <a:headEnd/>
              <a:tailEnd/>
            </a:ln>
            <a:effectLst/>
          </p:spPr>
          <p:txBody>
            <a:bodyPr wrap="square" lIns="92075" tIns="91440" rIns="92075" anchor="ctr">
              <a:spAutoFit/>
            </a:bodyPr>
            <a:lstStyle/>
            <a:p>
              <a:pPr algn="ctr" eaLnBrk="0" hangingPunct="0">
                <a:lnSpc>
                  <a:spcPct val="60000"/>
                </a:lnSpc>
                <a:defRPr/>
              </a:pPr>
              <a:r>
                <a:rPr lang="en-US" sz="1200" b="1" dirty="0">
                  <a:solidFill>
                    <a:srgbClr val="000000"/>
                  </a:solidFill>
                  <a:latin typeface="Calibri" panose="020F0502020204030204" pitchFamily="34" charset="0"/>
                  <a:cs typeface="Calibri" panose="020F0502020204030204" pitchFamily="34" charset="0"/>
                </a:rPr>
                <a:t>SBIR Phase II.5</a:t>
              </a:r>
            </a:p>
          </p:txBody>
        </p:sp>
        <p:sp>
          <p:nvSpPr>
            <p:cNvPr id="32" name="Rectangle 12"/>
            <p:cNvSpPr>
              <a:spLocks noChangeArrowheads="1"/>
            </p:cNvSpPr>
            <p:nvPr/>
          </p:nvSpPr>
          <p:spPr bwMode="auto">
            <a:xfrm>
              <a:off x="1889296" y="3660800"/>
              <a:ext cx="3456474" cy="249299"/>
            </a:xfrm>
            <a:prstGeom prst="rect">
              <a:avLst/>
            </a:prstGeom>
            <a:gradFill rotWithShape="1">
              <a:gsLst>
                <a:gs pos="0">
                  <a:srgbClr val="6699FF"/>
                </a:gs>
                <a:gs pos="50000">
                  <a:schemeClr val="bg1"/>
                </a:gs>
                <a:gs pos="100000">
                  <a:srgbClr val="6699FF"/>
                </a:gs>
              </a:gsLst>
              <a:lin ang="5400000" scaled="1"/>
            </a:gradFill>
            <a:ln w="0">
              <a:solidFill>
                <a:schemeClr val="tx1">
                  <a:alpha val="50000"/>
                </a:schemeClr>
              </a:solidFill>
              <a:miter lim="800000"/>
              <a:headEnd/>
              <a:tailEnd/>
            </a:ln>
            <a:effectLst/>
          </p:spPr>
          <p:txBody>
            <a:bodyPr wrap="square" lIns="92075" tIns="91440" rIns="92075" anchor="ctr">
              <a:spAutoFit/>
            </a:bodyPr>
            <a:lstStyle/>
            <a:p>
              <a:pPr algn="ctr" eaLnBrk="0" hangingPunct="0">
                <a:lnSpc>
                  <a:spcPct val="60000"/>
                </a:lnSpc>
                <a:defRPr/>
              </a:pPr>
              <a:r>
                <a:rPr lang="en-US" sz="1200" b="1" dirty="0">
                  <a:solidFill>
                    <a:srgbClr val="000000"/>
                  </a:solidFill>
                  <a:latin typeface="Calibri" panose="020F0502020204030204" pitchFamily="34" charset="0"/>
                  <a:cs typeface="Calibri" panose="020F0502020204030204" pitchFamily="34" charset="0"/>
                </a:rPr>
                <a:t>Future Naval Capabilities</a:t>
              </a:r>
            </a:p>
          </p:txBody>
        </p:sp>
        <p:sp>
          <p:nvSpPr>
            <p:cNvPr id="33" name="Rectangle 20"/>
            <p:cNvSpPr>
              <a:spLocks noChangeArrowheads="1"/>
            </p:cNvSpPr>
            <p:nvPr/>
          </p:nvSpPr>
          <p:spPr bwMode="auto">
            <a:xfrm>
              <a:off x="1519146" y="1139911"/>
              <a:ext cx="3680527" cy="277641"/>
            </a:xfrm>
            <a:custGeom>
              <a:avLst/>
              <a:gdLst>
                <a:gd name="connsiteX0" fmla="*/ 0 w 763873"/>
                <a:gd name="connsiteY0" fmla="*/ 0 h 277641"/>
                <a:gd name="connsiteX1" fmla="*/ 763873 w 763873"/>
                <a:gd name="connsiteY1" fmla="*/ 0 h 277641"/>
                <a:gd name="connsiteX2" fmla="*/ 763873 w 763873"/>
                <a:gd name="connsiteY2" fmla="*/ 277641 h 277641"/>
                <a:gd name="connsiteX3" fmla="*/ 0 w 763873"/>
                <a:gd name="connsiteY3" fmla="*/ 277641 h 277641"/>
                <a:gd name="connsiteX4" fmla="*/ 0 w 763873"/>
                <a:gd name="connsiteY4" fmla="*/ 0 h 277641"/>
                <a:gd name="connsiteX0" fmla="*/ 0 w 1040098"/>
                <a:gd name="connsiteY0" fmla="*/ 3175 h 277641"/>
                <a:gd name="connsiteX1" fmla="*/ 1040098 w 1040098"/>
                <a:gd name="connsiteY1" fmla="*/ 0 h 277641"/>
                <a:gd name="connsiteX2" fmla="*/ 1040098 w 1040098"/>
                <a:gd name="connsiteY2" fmla="*/ 277641 h 277641"/>
                <a:gd name="connsiteX3" fmla="*/ 276225 w 1040098"/>
                <a:gd name="connsiteY3" fmla="*/ 277641 h 277641"/>
                <a:gd name="connsiteX4" fmla="*/ 0 w 1040098"/>
                <a:gd name="connsiteY4" fmla="*/ 3175 h 277641"/>
                <a:gd name="connsiteX0" fmla="*/ 0 w 1040098"/>
                <a:gd name="connsiteY0" fmla="*/ 3175 h 290341"/>
                <a:gd name="connsiteX1" fmla="*/ 1040098 w 1040098"/>
                <a:gd name="connsiteY1" fmla="*/ 0 h 290341"/>
                <a:gd name="connsiteX2" fmla="*/ 1040098 w 1040098"/>
                <a:gd name="connsiteY2" fmla="*/ 277641 h 290341"/>
                <a:gd name="connsiteX3" fmla="*/ 75458 w 1040098"/>
                <a:gd name="connsiteY3" fmla="*/ 290341 h 290341"/>
                <a:gd name="connsiteX4" fmla="*/ 0 w 1040098"/>
                <a:gd name="connsiteY4" fmla="*/ 3175 h 290341"/>
                <a:gd name="connsiteX0" fmla="*/ 0 w 1040098"/>
                <a:gd name="connsiteY0" fmla="*/ 6350 h 293516"/>
                <a:gd name="connsiteX1" fmla="*/ 831155 w 1040098"/>
                <a:gd name="connsiteY1" fmla="*/ 0 h 293516"/>
                <a:gd name="connsiteX2" fmla="*/ 1040098 w 1040098"/>
                <a:gd name="connsiteY2" fmla="*/ 280816 h 293516"/>
                <a:gd name="connsiteX3" fmla="*/ 75458 w 1040098"/>
                <a:gd name="connsiteY3" fmla="*/ 293516 h 293516"/>
                <a:gd name="connsiteX4" fmla="*/ 0 w 1040098"/>
                <a:gd name="connsiteY4" fmla="*/ 6350 h 293516"/>
                <a:gd name="connsiteX0" fmla="*/ 0 w 1045549"/>
                <a:gd name="connsiteY0" fmla="*/ 15875 h 293516"/>
                <a:gd name="connsiteX1" fmla="*/ 836606 w 1045549"/>
                <a:gd name="connsiteY1" fmla="*/ 0 h 293516"/>
                <a:gd name="connsiteX2" fmla="*/ 1045549 w 1045549"/>
                <a:gd name="connsiteY2" fmla="*/ 280816 h 293516"/>
                <a:gd name="connsiteX3" fmla="*/ 80909 w 1045549"/>
                <a:gd name="connsiteY3" fmla="*/ 293516 h 293516"/>
                <a:gd name="connsiteX4" fmla="*/ 0 w 1045549"/>
                <a:gd name="connsiteY4" fmla="*/ 15875 h 293516"/>
                <a:gd name="connsiteX0" fmla="*/ 0 w 1045549"/>
                <a:gd name="connsiteY0" fmla="*/ 3175 h 280816"/>
                <a:gd name="connsiteX1" fmla="*/ 898380 w 1045549"/>
                <a:gd name="connsiteY1" fmla="*/ 0 h 280816"/>
                <a:gd name="connsiteX2" fmla="*/ 1045549 w 1045549"/>
                <a:gd name="connsiteY2" fmla="*/ 268116 h 280816"/>
                <a:gd name="connsiteX3" fmla="*/ 80909 w 1045549"/>
                <a:gd name="connsiteY3" fmla="*/ 280816 h 280816"/>
                <a:gd name="connsiteX4" fmla="*/ 0 w 1045549"/>
                <a:gd name="connsiteY4" fmla="*/ 3175 h 280816"/>
                <a:gd name="connsiteX0" fmla="*/ 0 w 1045549"/>
                <a:gd name="connsiteY0" fmla="*/ 9525 h 287166"/>
                <a:gd name="connsiteX1" fmla="*/ 943802 w 1045549"/>
                <a:gd name="connsiteY1" fmla="*/ 0 h 287166"/>
                <a:gd name="connsiteX2" fmla="*/ 1045549 w 1045549"/>
                <a:gd name="connsiteY2" fmla="*/ 274466 h 287166"/>
                <a:gd name="connsiteX3" fmla="*/ 80909 w 1045549"/>
                <a:gd name="connsiteY3" fmla="*/ 287166 h 287166"/>
                <a:gd name="connsiteX4" fmla="*/ 0 w 1045549"/>
                <a:gd name="connsiteY4" fmla="*/ 9525 h 287166"/>
                <a:gd name="connsiteX0" fmla="*/ 0 w 1045549"/>
                <a:gd name="connsiteY0" fmla="*/ 9525 h 274466"/>
                <a:gd name="connsiteX1" fmla="*/ 943802 w 1045549"/>
                <a:gd name="connsiteY1" fmla="*/ 0 h 274466"/>
                <a:gd name="connsiteX2" fmla="*/ 1045549 w 1045549"/>
                <a:gd name="connsiteY2" fmla="*/ 274466 h 274466"/>
                <a:gd name="connsiteX3" fmla="*/ 71825 w 1045549"/>
                <a:gd name="connsiteY3" fmla="*/ 268116 h 274466"/>
                <a:gd name="connsiteX4" fmla="*/ 0 w 1045549"/>
                <a:gd name="connsiteY4" fmla="*/ 9525 h 274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549" h="274466">
                  <a:moveTo>
                    <a:pt x="0" y="9525"/>
                  </a:moveTo>
                  <a:lnTo>
                    <a:pt x="943802" y="0"/>
                  </a:lnTo>
                  <a:lnTo>
                    <a:pt x="1045549" y="274466"/>
                  </a:lnTo>
                  <a:lnTo>
                    <a:pt x="71825" y="268116"/>
                  </a:lnTo>
                  <a:lnTo>
                    <a:pt x="0" y="9525"/>
                  </a:lnTo>
                  <a:close/>
                </a:path>
              </a:pathLst>
            </a:custGeom>
            <a:noFill/>
            <a:ln w="9525">
              <a:solidFill>
                <a:schemeClr val="accent6">
                  <a:lumMod val="50000"/>
                </a:schemeClr>
              </a:solidFill>
              <a:miter lim="800000"/>
              <a:headEnd/>
              <a:tailEnd/>
            </a:ln>
            <a:effectLst/>
          </p:spPr>
          <p:txBody>
            <a:bodyPr wrap="square" lIns="92075" tIns="46038" rIns="92075" bIns="46038">
              <a:spAutoFit/>
            </a:bodyPr>
            <a:lstStyle/>
            <a:p>
              <a:pPr algn="ctr" eaLnBrk="0" hangingPunct="0">
                <a:defRPr/>
              </a:pPr>
              <a:r>
                <a:rPr lang="en-US" sz="1200" b="1" dirty="0">
                  <a:solidFill>
                    <a:schemeClr val="bg1"/>
                  </a:solidFill>
                  <a:latin typeface="Calibri" panose="020F0502020204030204" pitchFamily="34" charset="0"/>
                  <a:cs typeface="Calibri" panose="020F0502020204030204" pitchFamily="34" charset="0"/>
                </a:rPr>
                <a:t>TRL 4 - 6</a:t>
              </a:r>
            </a:p>
          </p:txBody>
        </p:sp>
        <p:sp>
          <p:nvSpPr>
            <p:cNvPr id="34" name="TextBox 81"/>
            <p:cNvSpPr txBox="1">
              <a:spLocks noChangeArrowheads="1"/>
            </p:cNvSpPr>
            <p:nvPr/>
          </p:nvSpPr>
          <p:spPr bwMode="auto">
            <a:xfrm>
              <a:off x="358009" y="1373065"/>
              <a:ext cx="1628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Narrow" pitchFamily="34" charset="0"/>
                  <a:cs typeface="Arial" pitchFamily="34" charset="0"/>
                </a:defRPr>
              </a:lvl1pPr>
              <a:lvl2pPr marL="742950" indent="-285750" eaLnBrk="0" hangingPunct="0">
                <a:defRPr sz="1400">
                  <a:solidFill>
                    <a:schemeClr val="tx1"/>
                  </a:solidFill>
                  <a:latin typeface="Arial Narrow" pitchFamily="34" charset="0"/>
                  <a:cs typeface="Arial" pitchFamily="34" charset="0"/>
                </a:defRPr>
              </a:lvl2pPr>
              <a:lvl3pPr marL="1143000" indent="-228600" eaLnBrk="0" hangingPunct="0">
                <a:defRPr sz="1400">
                  <a:solidFill>
                    <a:schemeClr val="tx1"/>
                  </a:solidFill>
                  <a:latin typeface="Arial Narrow" pitchFamily="34" charset="0"/>
                  <a:cs typeface="Arial" pitchFamily="34" charset="0"/>
                </a:defRPr>
              </a:lvl3pPr>
              <a:lvl4pPr marL="1600200" indent="-228600" eaLnBrk="0" hangingPunct="0">
                <a:defRPr sz="1400">
                  <a:solidFill>
                    <a:schemeClr val="tx1"/>
                  </a:solidFill>
                  <a:latin typeface="Arial Narrow" pitchFamily="34" charset="0"/>
                  <a:cs typeface="Arial" pitchFamily="34" charset="0"/>
                </a:defRPr>
              </a:lvl4pPr>
              <a:lvl5pPr marL="2057400" indent="-228600" eaLnBrk="0" hangingPunct="0">
                <a:defRPr sz="1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Narrow" pitchFamily="34" charset="0"/>
                  <a:cs typeface="Arial" pitchFamily="34" charset="0"/>
                </a:defRPr>
              </a:lvl9pPr>
            </a:lstStyle>
            <a:p>
              <a:pPr algn="ctr" eaLnBrk="1" hangingPunct="1"/>
              <a:r>
                <a:rPr lang="en-US" sz="1200" b="1" dirty="0">
                  <a:solidFill>
                    <a:schemeClr val="bg1"/>
                  </a:solidFill>
                  <a:latin typeface="Calibri" panose="020F0502020204030204" pitchFamily="34" charset="0"/>
                  <a:cs typeface="Calibri" panose="020F0502020204030204" pitchFamily="34" charset="0"/>
                </a:rPr>
                <a:t>Materiel Solution</a:t>
              </a:r>
            </a:p>
            <a:p>
              <a:pPr algn="ctr" eaLnBrk="1" hangingPunct="1"/>
              <a:r>
                <a:rPr lang="en-US" sz="1200" b="1" dirty="0">
                  <a:solidFill>
                    <a:schemeClr val="bg1"/>
                  </a:solidFill>
                  <a:latin typeface="Calibri" panose="020F0502020204030204" pitchFamily="34" charset="0"/>
                  <a:cs typeface="Calibri" panose="020F0502020204030204" pitchFamily="34" charset="0"/>
                </a:rPr>
                <a:t>Analysis</a:t>
              </a:r>
            </a:p>
          </p:txBody>
        </p:sp>
        <p:sp>
          <p:nvSpPr>
            <p:cNvPr id="35" name="Rectangle 12"/>
            <p:cNvSpPr>
              <a:spLocks noChangeArrowheads="1"/>
            </p:cNvSpPr>
            <p:nvPr/>
          </p:nvSpPr>
          <p:spPr bwMode="auto">
            <a:xfrm>
              <a:off x="735436" y="2784778"/>
              <a:ext cx="2395900" cy="249299"/>
            </a:xfrm>
            <a:prstGeom prst="rect">
              <a:avLst/>
            </a:prstGeom>
            <a:gradFill rotWithShape="1">
              <a:gsLst>
                <a:gs pos="0">
                  <a:schemeClr val="bg1">
                    <a:lumMod val="50000"/>
                  </a:schemeClr>
                </a:gs>
                <a:gs pos="50000">
                  <a:schemeClr val="bg1"/>
                </a:gs>
                <a:gs pos="100000">
                  <a:schemeClr val="bg1">
                    <a:lumMod val="50000"/>
                  </a:schemeClr>
                </a:gs>
              </a:gsLst>
              <a:lin ang="5400000" scaled="1"/>
            </a:gradFill>
            <a:ln w="0">
              <a:solidFill>
                <a:schemeClr val="tx1">
                  <a:alpha val="50000"/>
                </a:schemeClr>
              </a:solidFill>
              <a:miter lim="800000"/>
              <a:headEnd/>
              <a:tailEnd/>
            </a:ln>
            <a:effectLst/>
          </p:spPr>
          <p:txBody>
            <a:bodyPr wrap="square" lIns="92075" tIns="91440" rIns="92075" anchor="ctr">
              <a:spAutoFit/>
            </a:bodyPr>
            <a:lstStyle/>
            <a:p>
              <a:pPr algn="ctr" eaLnBrk="0" hangingPunct="0">
                <a:lnSpc>
                  <a:spcPct val="60000"/>
                </a:lnSpc>
                <a:defRPr/>
              </a:pPr>
              <a:r>
                <a:rPr lang="en-US" sz="1200" b="1" dirty="0">
                  <a:solidFill>
                    <a:srgbClr val="000000"/>
                  </a:solidFill>
                  <a:latin typeface="Calibri" panose="020F0502020204030204" pitchFamily="34" charset="0"/>
                  <a:cs typeface="Calibri" panose="020F0502020204030204" pitchFamily="34" charset="0"/>
                </a:rPr>
                <a:t>Sec 219 Basic &amp; Applied Research</a:t>
              </a:r>
            </a:p>
          </p:txBody>
        </p:sp>
        <p:sp>
          <p:nvSpPr>
            <p:cNvPr id="36" name="Rectangle 12"/>
            <p:cNvSpPr>
              <a:spLocks noChangeArrowheads="1"/>
            </p:cNvSpPr>
            <p:nvPr/>
          </p:nvSpPr>
          <p:spPr bwMode="auto">
            <a:xfrm>
              <a:off x="2873346" y="3072787"/>
              <a:ext cx="1710351" cy="249299"/>
            </a:xfrm>
            <a:prstGeom prst="rect">
              <a:avLst/>
            </a:prstGeom>
            <a:gradFill rotWithShape="1">
              <a:gsLst>
                <a:gs pos="0">
                  <a:schemeClr val="bg1">
                    <a:lumMod val="50000"/>
                  </a:schemeClr>
                </a:gs>
                <a:gs pos="50000">
                  <a:schemeClr val="bg1"/>
                </a:gs>
                <a:gs pos="100000">
                  <a:schemeClr val="bg1">
                    <a:lumMod val="50000"/>
                  </a:schemeClr>
                </a:gs>
              </a:gsLst>
              <a:lin ang="5400000" scaled="1"/>
            </a:gradFill>
            <a:ln w="0">
              <a:solidFill>
                <a:schemeClr val="tx1">
                  <a:alpha val="50000"/>
                </a:schemeClr>
              </a:solidFill>
              <a:miter lim="800000"/>
              <a:headEnd/>
              <a:tailEnd/>
            </a:ln>
            <a:effectLst/>
          </p:spPr>
          <p:txBody>
            <a:bodyPr wrap="square" lIns="92075" tIns="91440" rIns="92075" anchor="ctr">
              <a:spAutoFit/>
            </a:bodyPr>
            <a:lstStyle/>
            <a:p>
              <a:pPr algn="ctr" eaLnBrk="0" hangingPunct="0">
                <a:lnSpc>
                  <a:spcPct val="60000"/>
                </a:lnSpc>
                <a:defRPr/>
              </a:pPr>
              <a:r>
                <a:rPr lang="en-US" sz="1200" b="1" dirty="0">
                  <a:solidFill>
                    <a:srgbClr val="000000"/>
                  </a:solidFill>
                  <a:latin typeface="Calibri" panose="020F0502020204030204" pitchFamily="34" charset="0"/>
                  <a:cs typeface="Calibri" panose="020F0502020204030204" pitchFamily="34" charset="0"/>
                </a:rPr>
                <a:t>Sec 219 Transition</a:t>
              </a:r>
            </a:p>
          </p:txBody>
        </p:sp>
        <p:sp>
          <p:nvSpPr>
            <p:cNvPr id="37" name="Rectangle 222"/>
            <p:cNvSpPr>
              <a:spLocks noChangeArrowheads="1"/>
            </p:cNvSpPr>
            <p:nvPr/>
          </p:nvSpPr>
          <p:spPr bwMode="auto">
            <a:xfrm>
              <a:off x="410483" y="5395783"/>
              <a:ext cx="451288" cy="249299"/>
            </a:xfrm>
            <a:prstGeom prst="rect">
              <a:avLst/>
            </a:prstGeom>
            <a:gradFill rotWithShape="1">
              <a:gsLst>
                <a:gs pos="0">
                  <a:srgbClr val="7030A0"/>
                </a:gs>
                <a:gs pos="50000">
                  <a:schemeClr val="bg1"/>
                </a:gs>
                <a:gs pos="100000">
                  <a:srgbClr val="7030A0"/>
                </a:gs>
              </a:gsLst>
              <a:lin ang="5400000" scaled="1"/>
            </a:gradFill>
            <a:ln w="0">
              <a:solidFill>
                <a:schemeClr val="tx1">
                  <a:alpha val="50000"/>
                </a:schemeClr>
              </a:solidFill>
              <a:miter lim="800000"/>
              <a:headEnd/>
              <a:tailEnd/>
            </a:ln>
            <a:effectLst/>
          </p:spPr>
          <p:txBody>
            <a:bodyPr lIns="92075" tIns="91440" rIns="92075" anchor="ctr">
              <a:spAutoFit/>
            </a:bodyPr>
            <a:lstStyle/>
            <a:p>
              <a:pPr algn="ctr" eaLnBrk="0" hangingPunct="0">
                <a:lnSpc>
                  <a:spcPct val="60000"/>
                </a:lnSpc>
                <a:defRPr/>
              </a:pPr>
              <a:endParaRPr lang="en-US" sz="1200" b="1" dirty="0">
                <a:solidFill>
                  <a:srgbClr val="000000"/>
                </a:solidFill>
                <a:latin typeface="Calibri" panose="020F0502020204030204" pitchFamily="34" charset="0"/>
                <a:cs typeface="Calibri" panose="020F0502020204030204" pitchFamily="34" charset="0"/>
              </a:endParaRPr>
            </a:p>
          </p:txBody>
        </p:sp>
        <p:sp>
          <p:nvSpPr>
            <p:cNvPr id="38" name="Rectangle 12"/>
            <p:cNvSpPr>
              <a:spLocks noChangeArrowheads="1"/>
            </p:cNvSpPr>
            <p:nvPr/>
          </p:nvSpPr>
          <p:spPr bwMode="auto">
            <a:xfrm>
              <a:off x="405260" y="5724058"/>
              <a:ext cx="451288" cy="249299"/>
            </a:xfrm>
            <a:prstGeom prst="rect">
              <a:avLst/>
            </a:prstGeom>
            <a:gradFill rotWithShape="1">
              <a:gsLst>
                <a:gs pos="0">
                  <a:srgbClr val="6699FF"/>
                </a:gs>
                <a:gs pos="50000">
                  <a:schemeClr val="bg1"/>
                </a:gs>
                <a:gs pos="100000">
                  <a:srgbClr val="6699FF"/>
                </a:gs>
              </a:gsLst>
              <a:lin ang="5400000" scaled="1"/>
            </a:gradFill>
            <a:ln w="0">
              <a:solidFill>
                <a:schemeClr val="tx1">
                  <a:alpha val="50000"/>
                </a:schemeClr>
              </a:solidFill>
              <a:miter lim="800000"/>
              <a:headEnd/>
              <a:tailEnd/>
            </a:ln>
            <a:effectLst/>
          </p:spPr>
          <p:txBody>
            <a:bodyPr lIns="92075" tIns="91440" rIns="92075" anchor="ctr">
              <a:spAutoFit/>
            </a:bodyPr>
            <a:lstStyle/>
            <a:p>
              <a:pPr algn="ctr" eaLnBrk="0" hangingPunct="0">
                <a:lnSpc>
                  <a:spcPct val="60000"/>
                </a:lnSpc>
                <a:defRPr/>
              </a:pPr>
              <a:endParaRPr lang="en-US" sz="1200" b="1" dirty="0">
                <a:solidFill>
                  <a:srgbClr val="000000"/>
                </a:solidFill>
                <a:latin typeface="Calibri" panose="020F0502020204030204" pitchFamily="34" charset="0"/>
                <a:cs typeface="Calibri" panose="020F0502020204030204" pitchFamily="34" charset="0"/>
              </a:endParaRPr>
            </a:p>
          </p:txBody>
        </p:sp>
        <p:sp>
          <p:nvSpPr>
            <p:cNvPr id="39" name="TextBox 87"/>
            <p:cNvSpPr txBox="1">
              <a:spLocks noChangeArrowheads="1"/>
            </p:cNvSpPr>
            <p:nvPr/>
          </p:nvSpPr>
          <p:spPr bwMode="auto">
            <a:xfrm>
              <a:off x="882829" y="5399822"/>
              <a:ext cx="16547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Narrow" pitchFamily="34" charset="0"/>
                  <a:cs typeface="Arial" pitchFamily="34" charset="0"/>
                </a:defRPr>
              </a:lvl1pPr>
              <a:lvl2pPr marL="742950" indent="-285750" eaLnBrk="0" hangingPunct="0">
                <a:defRPr sz="1400">
                  <a:solidFill>
                    <a:schemeClr val="tx1"/>
                  </a:solidFill>
                  <a:latin typeface="Arial Narrow" pitchFamily="34" charset="0"/>
                  <a:cs typeface="Arial" pitchFamily="34" charset="0"/>
                </a:defRPr>
              </a:lvl2pPr>
              <a:lvl3pPr marL="1143000" indent="-228600" eaLnBrk="0" hangingPunct="0">
                <a:defRPr sz="1400">
                  <a:solidFill>
                    <a:schemeClr val="tx1"/>
                  </a:solidFill>
                  <a:latin typeface="Arial Narrow" pitchFamily="34" charset="0"/>
                  <a:cs typeface="Arial" pitchFamily="34" charset="0"/>
                </a:defRPr>
              </a:lvl3pPr>
              <a:lvl4pPr marL="1600200" indent="-228600" eaLnBrk="0" hangingPunct="0">
                <a:defRPr sz="1400">
                  <a:solidFill>
                    <a:schemeClr val="tx1"/>
                  </a:solidFill>
                  <a:latin typeface="Arial Narrow" pitchFamily="34" charset="0"/>
                  <a:cs typeface="Arial" pitchFamily="34" charset="0"/>
                </a:defRPr>
              </a:lvl4pPr>
              <a:lvl5pPr marL="2057400" indent="-228600" eaLnBrk="0" hangingPunct="0">
                <a:defRPr sz="1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Narrow" pitchFamily="34" charset="0"/>
                  <a:cs typeface="Arial" pitchFamily="34" charset="0"/>
                </a:defRPr>
              </a:lvl9pPr>
            </a:lstStyle>
            <a:p>
              <a:pPr eaLnBrk="1" hangingPunct="1"/>
              <a:r>
                <a:rPr lang="en-US" sz="1200" b="1" dirty="0">
                  <a:solidFill>
                    <a:srgbClr val="000000"/>
                  </a:solidFill>
                  <a:latin typeface="Calibri" panose="020F0502020204030204" pitchFamily="34" charset="0"/>
                  <a:cs typeface="Calibri" panose="020F0502020204030204" pitchFamily="34" charset="0"/>
                </a:rPr>
                <a:t>OSD Managed</a:t>
              </a:r>
            </a:p>
          </p:txBody>
        </p:sp>
        <p:sp>
          <p:nvSpPr>
            <p:cNvPr id="40" name="TextBox 88"/>
            <p:cNvSpPr txBox="1">
              <a:spLocks noChangeArrowheads="1"/>
            </p:cNvSpPr>
            <p:nvPr/>
          </p:nvSpPr>
          <p:spPr bwMode="auto">
            <a:xfrm>
              <a:off x="882829" y="5733662"/>
              <a:ext cx="23316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Narrow" pitchFamily="34" charset="0"/>
                  <a:cs typeface="Arial" pitchFamily="34" charset="0"/>
                </a:defRPr>
              </a:lvl1pPr>
              <a:lvl2pPr marL="742950" indent="-285750" eaLnBrk="0" hangingPunct="0">
                <a:defRPr sz="1400">
                  <a:solidFill>
                    <a:schemeClr val="tx1"/>
                  </a:solidFill>
                  <a:latin typeface="Arial Narrow" pitchFamily="34" charset="0"/>
                  <a:cs typeface="Arial" pitchFamily="34" charset="0"/>
                </a:defRPr>
              </a:lvl2pPr>
              <a:lvl3pPr marL="1143000" indent="-228600" eaLnBrk="0" hangingPunct="0">
                <a:defRPr sz="1400">
                  <a:solidFill>
                    <a:schemeClr val="tx1"/>
                  </a:solidFill>
                  <a:latin typeface="Arial Narrow" pitchFamily="34" charset="0"/>
                  <a:cs typeface="Arial" pitchFamily="34" charset="0"/>
                </a:defRPr>
              </a:lvl3pPr>
              <a:lvl4pPr marL="1600200" indent="-228600" eaLnBrk="0" hangingPunct="0">
                <a:defRPr sz="1400">
                  <a:solidFill>
                    <a:schemeClr val="tx1"/>
                  </a:solidFill>
                  <a:latin typeface="Arial Narrow" pitchFamily="34" charset="0"/>
                  <a:cs typeface="Arial" pitchFamily="34" charset="0"/>
                </a:defRPr>
              </a:lvl4pPr>
              <a:lvl5pPr marL="2057400" indent="-228600" eaLnBrk="0" hangingPunct="0">
                <a:defRPr sz="1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Narrow" pitchFamily="34" charset="0"/>
                  <a:cs typeface="Arial" pitchFamily="34" charset="0"/>
                </a:defRPr>
              </a:lvl9pPr>
            </a:lstStyle>
            <a:p>
              <a:pPr eaLnBrk="1" hangingPunct="1"/>
              <a:r>
                <a:rPr lang="en-US" sz="1200" b="1" dirty="0">
                  <a:solidFill>
                    <a:srgbClr val="000000"/>
                  </a:solidFill>
                  <a:latin typeface="Calibri" panose="020F0502020204030204" pitchFamily="34" charset="0"/>
                  <a:cs typeface="Calibri" panose="020F0502020204030204" pitchFamily="34" charset="0"/>
                </a:rPr>
                <a:t>Navy Funded and Managed</a:t>
              </a:r>
            </a:p>
          </p:txBody>
        </p:sp>
        <p:sp>
          <p:nvSpPr>
            <p:cNvPr id="41" name="Parallelogram 40"/>
            <p:cNvSpPr/>
            <p:nvPr/>
          </p:nvSpPr>
          <p:spPr>
            <a:xfrm>
              <a:off x="590250" y="902458"/>
              <a:ext cx="1557570" cy="221194"/>
            </a:xfrm>
            <a:prstGeom prst="parallelogram">
              <a:avLst>
                <a:gd name="adj" fmla="val 2064"/>
              </a:avLst>
            </a:prstGeom>
            <a:solidFill>
              <a:srgbClr val="00B050"/>
            </a:solidFill>
            <a:ln>
              <a:solidFill>
                <a:schemeClr val="accent6">
                  <a:lumMod val="60000"/>
                  <a:lumOff val="40000"/>
                </a:schemeClr>
              </a:solidFill>
            </a:ln>
            <a:scene3d>
              <a:camera prst="orthographicFront">
                <a:rot lat="900000" lon="10799999"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rgbClr val="FFFFFF"/>
                </a:solidFill>
                <a:latin typeface="Calibri" panose="020F0502020204030204" pitchFamily="34" charset="0"/>
                <a:cs typeface="Calibri" panose="020F0502020204030204" pitchFamily="34" charset="0"/>
              </a:endParaRPr>
            </a:p>
          </p:txBody>
        </p:sp>
        <p:sp>
          <p:nvSpPr>
            <p:cNvPr id="42" name="Parallelogram 41"/>
            <p:cNvSpPr/>
            <p:nvPr/>
          </p:nvSpPr>
          <p:spPr>
            <a:xfrm>
              <a:off x="2668056" y="902459"/>
              <a:ext cx="2106010" cy="221193"/>
            </a:xfrm>
            <a:prstGeom prst="parallelogram">
              <a:avLst>
                <a:gd name="adj" fmla="val 127778"/>
              </a:avLst>
            </a:prstGeom>
            <a:solidFill>
              <a:srgbClr val="00B050"/>
            </a:solidFill>
            <a:ln>
              <a:solidFill>
                <a:schemeClr val="accent6">
                  <a:lumMod val="60000"/>
                  <a:lumOff val="40000"/>
                </a:schemeClr>
              </a:solidFill>
            </a:ln>
            <a:scene3d>
              <a:camera prst="orthographicFront">
                <a:rot lat="900000" lon="10799999"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rgbClr val="FFFFFF"/>
                </a:solidFill>
                <a:latin typeface="Calibri" panose="020F0502020204030204" pitchFamily="34" charset="0"/>
                <a:cs typeface="Calibri" panose="020F0502020204030204" pitchFamily="34" charset="0"/>
              </a:endParaRPr>
            </a:p>
          </p:txBody>
        </p:sp>
        <p:sp>
          <p:nvSpPr>
            <p:cNvPr id="43" name="Parallelogram 42"/>
            <p:cNvSpPr/>
            <p:nvPr/>
          </p:nvSpPr>
          <p:spPr>
            <a:xfrm>
              <a:off x="1458354" y="902459"/>
              <a:ext cx="1510561" cy="221193"/>
            </a:xfrm>
            <a:prstGeom prst="parallelogram">
              <a:avLst>
                <a:gd name="adj" fmla="val 127778"/>
              </a:avLst>
            </a:prstGeom>
            <a:solidFill>
              <a:srgbClr val="00B050"/>
            </a:solidFill>
            <a:ln>
              <a:solidFill>
                <a:schemeClr val="accent6">
                  <a:lumMod val="60000"/>
                  <a:lumOff val="40000"/>
                </a:schemeClr>
              </a:solidFill>
            </a:ln>
            <a:scene3d>
              <a:camera prst="orthographicFront">
                <a:rot lat="900000" lon="10799999"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rgbClr val="FFFFFF"/>
                </a:solidFill>
                <a:latin typeface="Calibri" panose="020F0502020204030204" pitchFamily="34" charset="0"/>
                <a:cs typeface="Calibri" panose="020F0502020204030204" pitchFamily="34" charset="0"/>
              </a:endParaRPr>
            </a:p>
          </p:txBody>
        </p:sp>
        <p:sp>
          <p:nvSpPr>
            <p:cNvPr id="44" name="Parallelogram 43"/>
            <p:cNvSpPr/>
            <p:nvPr/>
          </p:nvSpPr>
          <p:spPr>
            <a:xfrm>
              <a:off x="4154437" y="902460"/>
              <a:ext cx="1848387" cy="228190"/>
            </a:xfrm>
            <a:prstGeom prst="parallelogram">
              <a:avLst>
                <a:gd name="adj" fmla="val 127778"/>
              </a:avLst>
            </a:prstGeom>
            <a:gradFill flip="none" rotWithShape="1">
              <a:gsLst>
                <a:gs pos="0">
                  <a:srgbClr val="00B050"/>
                </a:gs>
                <a:gs pos="38000">
                  <a:srgbClr val="00B050"/>
                </a:gs>
                <a:gs pos="100000">
                  <a:srgbClr val="FF0000"/>
                </a:gs>
              </a:gsLst>
              <a:path path="circle">
                <a:fillToRect t="100000" r="100000"/>
              </a:path>
              <a:tileRect l="-100000" b="-100000"/>
            </a:gradFill>
            <a:ln>
              <a:solidFill>
                <a:schemeClr val="accent6">
                  <a:lumMod val="60000"/>
                  <a:lumOff val="40000"/>
                </a:schemeClr>
              </a:solidFill>
            </a:ln>
            <a:scene3d>
              <a:camera prst="orthographicFront">
                <a:rot lat="900000" lon="10799999"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rgbClr val="FFFFFF"/>
                </a:solidFill>
                <a:latin typeface="Calibri" panose="020F0502020204030204" pitchFamily="34" charset="0"/>
                <a:cs typeface="Calibri" panose="020F0502020204030204" pitchFamily="34" charset="0"/>
              </a:endParaRPr>
            </a:p>
          </p:txBody>
        </p:sp>
        <p:sp>
          <p:nvSpPr>
            <p:cNvPr id="45" name="Text Box 29"/>
            <p:cNvSpPr txBox="1">
              <a:spLocks noChangeArrowheads="1"/>
            </p:cNvSpPr>
            <p:nvPr/>
          </p:nvSpPr>
          <p:spPr bwMode="auto">
            <a:xfrm>
              <a:off x="790347" y="875378"/>
              <a:ext cx="4412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Narrow" pitchFamily="34" charset="0"/>
                  <a:cs typeface="Arial" pitchFamily="34" charset="0"/>
                </a:defRPr>
              </a:lvl1pPr>
              <a:lvl2pPr marL="742950" indent="-285750" eaLnBrk="0" hangingPunct="0">
                <a:defRPr sz="1400">
                  <a:solidFill>
                    <a:schemeClr val="tx1"/>
                  </a:solidFill>
                  <a:latin typeface="Arial Narrow" pitchFamily="34" charset="0"/>
                  <a:cs typeface="Arial" pitchFamily="34" charset="0"/>
                </a:defRPr>
              </a:lvl2pPr>
              <a:lvl3pPr marL="1143000" indent="-228600" eaLnBrk="0" hangingPunct="0">
                <a:defRPr sz="1400">
                  <a:solidFill>
                    <a:schemeClr val="tx1"/>
                  </a:solidFill>
                  <a:latin typeface="Arial Narrow" pitchFamily="34" charset="0"/>
                  <a:cs typeface="Arial" pitchFamily="34" charset="0"/>
                </a:defRPr>
              </a:lvl3pPr>
              <a:lvl4pPr marL="1600200" indent="-228600" eaLnBrk="0" hangingPunct="0">
                <a:defRPr sz="1400">
                  <a:solidFill>
                    <a:schemeClr val="tx1"/>
                  </a:solidFill>
                  <a:latin typeface="Arial Narrow" pitchFamily="34" charset="0"/>
                  <a:cs typeface="Arial" pitchFamily="34" charset="0"/>
                </a:defRPr>
              </a:lvl4pPr>
              <a:lvl5pPr marL="2057400" indent="-228600" eaLnBrk="0" hangingPunct="0">
                <a:defRPr sz="1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Narrow" pitchFamily="34" charset="0"/>
                  <a:cs typeface="Arial" pitchFamily="34" charset="0"/>
                </a:defRPr>
              </a:lvl9pPr>
            </a:lstStyle>
            <a:p>
              <a:pPr algn="ctr" eaLnBrk="1" hangingPunct="1"/>
              <a:r>
                <a:rPr lang="en-US" sz="1200" b="1" dirty="0">
                  <a:solidFill>
                    <a:srgbClr val="000000"/>
                  </a:solidFill>
                  <a:latin typeface="Calibri" panose="020F0502020204030204" pitchFamily="34" charset="0"/>
                  <a:cs typeface="Calibri" panose="020F0502020204030204" pitchFamily="34" charset="0"/>
                </a:rPr>
                <a:t>BA1</a:t>
              </a:r>
            </a:p>
          </p:txBody>
        </p:sp>
        <p:sp>
          <p:nvSpPr>
            <p:cNvPr id="46" name="Text Box 30"/>
            <p:cNvSpPr txBox="1">
              <a:spLocks noChangeArrowheads="1"/>
            </p:cNvSpPr>
            <p:nvPr/>
          </p:nvSpPr>
          <p:spPr bwMode="auto">
            <a:xfrm>
              <a:off x="1993900" y="875378"/>
              <a:ext cx="4412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Narrow" pitchFamily="34" charset="0"/>
                  <a:cs typeface="Arial" pitchFamily="34" charset="0"/>
                </a:defRPr>
              </a:lvl1pPr>
              <a:lvl2pPr marL="742950" indent="-285750" eaLnBrk="0" hangingPunct="0">
                <a:defRPr sz="1400">
                  <a:solidFill>
                    <a:schemeClr val="tx1"/>
                  </a:solidFill>
                  <a:latin typeface="Arial Narrow" pitchFamily="34" charset="0"/>
                  <a:cs typeface="Arial" pitchFamily="34" charset="0"/>
                </a:defRPr>
              </a:lvl2pPr>
              <a:lvl3pPr marL="1143000" indent="-228600" eaLnBrk="0" hangingPunct="0">
                <a:defRPr sz="1400">
                  <a:solidFill>
                    <a:schemeClr val="tx1"/>
                  </a:solidFill>
                  <a:latin typeface="Arial Narrow" pitchFamily="34" charset="0"/>
                  <a:cs typeface="Arial" pitchFamily="34" charset="0"/>
                </a:defRPr>
              </a:lvl3pPr>
              <a:lvl4pPr marL="1600200" indent="-228600" eaLnBrk="0" hangingPunct="0">
                <a:defRPr sz="1400">
                  <a:solidFill>
                    <a:schemeClr val="tx1"/>
                  </a:solidFill>
                  <a:latin typeface="Arial Narrow" pitchFamily="34" charset="0"/>
                  <a:cs typeface="Arial" pitchFamily="34" charset="0"/>
                </a:defRPr>
              </a:lvl4pPr>
              <a:lvl5pPr marL="2057400" indent="-228600" eaLnBrk="0" hangingPunct="0">
                <a:defRPr sz="1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Narrow" pitchFamily="34" charset="0"/>
                  <a:cs typeface="Arial" pitchFamily="34" charset="0"/>
                </a:defRPr>
              </a:lvl9pPr>
            </a:lstStyle>
            <a:p>
              <a:pPr algn="ctr" eaLnBrk="1" hangingPunct="1"/>
              <a:r>
                <a:rPr lang="en-US" sz="1200" b="1" dirty="0">
                  <a:solidFill>
                    <a:srgbClr val="000000"/>
                  </a:solidFill>
                  <a:latin typeface="Calibri" panose="020F0502020204030204" pitchFamily="34" charset="0"/>
                  <a:cs typeface="Calibri" panose="020F0502020204030204" pitchFamily="34" charset="0"/>
                </a:rPr>
                <a:t>BA2</a:t>
              </a:r>
            </a:p>
          </p:txBody>
        </p:sp>
        <p:sp>
          <p:nvSpPr>
            <p:cNvPr id="47" name="Text Box 33"/>
            <p:cNvSpPr txBox="1">
              <a:spLocks noChangeArrowheads="1"/>
            </p:cNvSpPr>
            <p:nvPr/>
          </p:nvSpPr>
          <p:spPr bwMode="auto">
            <a:xfrm>
              <a:off x="3336939" y="875378"/>
              <a:ext cx="4857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Narrow" pitchFamily="34" charset="0"/>
                  <a:cs typeface="Arial" pitchFamily="34" charset="0"/>
                </a:defRPr>
              </a:lvl1pPr>
              <a:lvl2pPr marL="742950" indent="-285750" eaLnBrk="0" hangingPunct="0">
                <a:defRPr sz="1400">
                  <a:solidFill>
                    <a:schemeClr val="tx1"/>
                  </a:solidFill>
                  <a:latin typeface="Arial Narrow" pitchFamily="34" charset="0"/>
                  <a:cs typeface="Arial" pitchFamily="34" charset="0"/>
                </a:defRPr>
              </a:lvl2pPr>
              <a:lvl3pPr marL="1143000" indent="-228600" eaLnBrk="0" hangingPunct="0">
                <a:defRPr sz="1400">
                  <a:solidFill>
                    <a:schemeClr val="tx1"/>
                  </a:solidFill>
                  <a:latin typeface="Arial Narrow" pitchFamily="34" charset="0"/>
                  <a:cs typeface="Arial" pitchFamily="34" charset="0"/>
                </a:defRPr>
              </a:lvl3pPr>
              <a:lvl4pPr marL="1600200" indent="-228600" eaLnBrk="0" hangingPunct="0">
                <a:defRPr sz="1400">
                  <a:solidFill>
                    <a:schemeClr val="tx1"/>
                  </a:solidFill>
                  <a:latin typeface="Arial Narrow" pitchFamily="34" charset="0"/>
                  <a:cs typeface="Arial" pitchFamily="34" charset="0"/>
                </a:defRPr>
              </a:lvl4pPr>
              <a:lvl5pPr marL="2057400" indent="-228600" eaLnBrk="0" hangingPunct="0">
                <a:defRPr sz="1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Narrow" pitchFamily="34" charset="0"/>
                  <a:cs typeface="Arial" pitchFamily="34" charset="0"/>
                </a:defRPr>
              </a:lvl9pPr>
            </a:lstStyle>
            <a:p>
              <a:pPr algn="ctr" eaLnBrk="1" hangingPunct="1"/>
              <a:r>
                <a:rPr lang="en-US" sz="1200" b="1" dirty="0">
                  <a:solidFill>
                    <a:srgbClr val="000000"/>
                  </a:solidFill>
                  <a:latin typeface="Calibri" panose="020F0502020204030204" pitchFamily="34" charset="0"/>
                  <a:cs typeface="Calibri" panose="020F0502020204030204" pitchFamily="34" charset="0"/>
                </a:rPr>
                <a:t>BA3</a:t>
              </a:r>
            </a:p>
          </p:txBody>
        </p:sp>
        <p:sp>
          <p:nvSpPr>
            <p:cNvPr id="48" name="Text Box 31"/>
            <p:cNvSpPr txBox="1">
              <a:spLocks noChangeArrowheads="1"/>
            </p:cNvSpPr>
            <p:nvPr/>
          </p:nvSpPr>
          <p:spPr bwMode="auto">
            <a:xfrm>
              <a:off x="4663631" y="875378"/>
              <a:ext cx="6204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Narrow" pitchFamily="34" charset="0"/>
                  <a:cs typeface="Arial" pitchFamily="34" charset="0"/>
                </a:defRPr>
              </a:lvl1pPr>
              <a:lvl2pPr marL="742950" indent="-285750" eaLnBrk="0" hangingPunct="0">
                <a:defRPr sz="1400">
                  <a:solidFill>
                    <a:schemeClr val="tx1"/>
                  </a:solidFill>
                  <a:latin typeface="Arial Narrow" pitchFamily="34" charset="0"/>
                  <a:cs typeface="Arial" pitchFamily="34" charset="0"/>
                </a:defRPr>
              </a:lvl2pPr>
              <a:lvl3pPr marL="1143000" indent="-228600" eaLnBrk="0" hangingPunct="0">
                <a:defRPr sz="1400">
                  <a:solidFill>
                    <a:schemeClr val="tx1"/>
                  </a:solidFill>
                  <a:latin typeface="Arial Narrow" pitchFamily="34" charset="0"/>
                  <a:cs typeface="Arial" pitchFamily="34" charset="0"/>
                </a:defRPr>
              </a:lvl3pPr>
              <a:lvl4pPr marL="1600200" indent="-228600" eaLnBrk="0" hangingPunct="0">
                <a:defRPr sz="1400">
                  <a:solidFill>
                    <a:schemeClr val="tx1"/>
                  </a:solidFill>
                  <a:latin typeface="Arial Narrow" pitchFamily="34" charset="0"/>
                  <a:cs typeface="Arial" pitchFamily="34" charset="0"/>
                </a:defRPr>
              </a:lvl4pPr>
              <a:lvl5pPr marL="2057400" indent="-228600" eaLnBrk="0" hangingPunct="0">
                <a:defRPr sz="1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Narrow" pitchFamily="34" charset="0"/>
                  <a:cs typeface="Arial" pitchFamily="34" charset="0"/>
                </a:defRPr>
              </a:lvl9pPr>
            </a:lstStyle>
            <a:p>
              <a:pPr algn="ctr" eaLnBrk="1" hangingPunct="1"/>
              <a:r>
                <a:rPr lang="en-US" sz="1200" b="1" dirty="0">
                  <a:solidFill>
                    <a:srgbClr val="000000"/>
                  </a:solidFill>
                  <a:latin typeface="Calibri" panose="020F0502020204030204" pitchFamily="34" charset="0"/>
                  <a:cs typeface="Calibri" panose="020F0502020204030204" pitchFamily="34" charset="0"/>
                </a:rPr>
                <a:t>BA4</a:t>
              </a:r>
            </a:p>
          </p:txBody>
        </p:sp>
        <p:sp>
          <p:nvSpPr>
            <p:cNvPr id="49" name="Parallelogram 48"/>
            <p:cNvSpPr/>
            <p:nvPr/>
          </p:nvSpPr>
          <p:spPr>
            <a:xfrm>
              <a:off x="6729648" y="899547"/>
              <a:ext cx="1214403" cy="230535"/>
            </a:xfrm>
            <a:prstGeom prst="parallelogram">
              <a:avLst>
                <a:gd name="adj" fmla="val 0"/>
              </a:avLst>
            </a:prstGeom>
            <a:solidFill>
              <a:srgbClr val="FF0000"/>
            </a:solidFill>
            <a:ln>
              <a:solidFill>
                <a:schemeClr val="accent6">
                  <a:lumMod val="60000"/>
                  <a:lumOff val="40000"/>
                </a:schemeClr>
              </a:solidFill>
            </a:ln>
            <a:scene3d>
              <a:camera prst="orthographicFront">
                <a:rot lat="900000" lon="10799999"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rgbClr val="FFFFFF"/>
                </a:solidFill>
                <a:latin typeface="Calibri" panose="020F0502020204030204" pitchFamily="34" charset="0"/>
                <a:cs typeface="Calibri" panose="020F0502020204030204" pitchFamily="34" charset="0"/>
              </a:endParaRPr>
            </a:p>
          </p:txBody>
        </p:sp>
        <p:sp>
          <p:nvSpPr>
            <p:cNvPr id="50" name="Text Box 213"/>
            <p:cNvSpPr txBox="1">
              <a:spLocks noChangeArrowheads="1"/>
            </p:cNvSpPr>
            <p:nvPr/>
          </p:nvSpPr>
          <p:spPr bwMode="auto">
            <a:xfrm>
              <a:off x="7258807" y="875378"/>
              <a:ext cx="4412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Narrow" pitchFamily="34" charset="0"/>
                  <a:cs typeface="Arial" pitchFamily="34" charset="0"/>
                </a:defRPr>
              </a:lvl1pPr>
              <a:lvl2pPr marL="742950" indent="-285750" eaLnBrk="0" hangingPunct="0">
                <a:defRPr sz="1400">
                  <a:solidFill>
                    <a:schemeClr val="tx1"/>
                  </a:solidFill>
                  <a:latin typeface="Arial Narrow" pitchFamily="34" charset="0"/>
                  <a:cs typeface="Arial" pitchFamily="34" charset="0"/>
                </a:defRPr>
              </a:lvl2pPr>
              <a:lvl3pPr marL="1143000" indent="-228600" eaLnBrk="0" hangingPunct="0">
                <a:defRPr sz="1400">
                  <a:solidFill>
                    <a:schemeClr val="tx1"/>
                  </a:solidFill>
                  <a:latin typeface="Arial Narrow" pitchFamily="34" charset="0"/>
                  <a:cs typeface="Arial" pitchFamily="34" charset="0"/>
                </a:defRPr>
              </a:lvl3pPr>
              <a:lvl4pPr marL="1600200" indent="-228600" eaLnBrk="0" hangingPunct="0">
                <a:defRPr sz="1400">
                  <a:solidFill>
                    <a:schemeClr val="tx1"/>
                  </a:solidFill>
                  <a:latin typeface="Arial Narrow" pitchFamily="34" charset="0"/>
                  <a:cs typeface="Arial" pitchFamily="34" charset="0"/>
                </a:defRPr>
              </a:lvl4pPr>
              <a:lvl5pPr marL="2057400" indent="-228600" eaLnBrk="0" hangingPunct="0">
                <a:defRPr sz="1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Narrow" pitchFamily="34" charset="0"/>
                  <a:cs typeface="Arial" pitchFamily="34" charset="0"/>
                </a:defRPr>
              </a:lvl9pPr>
            </a:lstStyle>
            <a:p>
              <a:pPr algn="ctr" eaLnBrk="1" hangingPunct="1"/>
              <a:r>
                <a:rPr lang="en-US" sz="1200" b="1" dirty="0">
                  <a:solidFill>
                    <a:srgbClr val="000000"/>
                  </a:solidFill>
                  <a:latin typeface="Calibri" panose="020F0502020204030204" pitchFamily="34" charset="0"/>
                  <a:cs typeface="Calibri" panose="020F0502020204030204" pitchFamily="34" charset="0"/>
                </a:rPr>
                <a:t>BA7</a:t>
              </a:r>
            </a:p>
          </p:txBody>
        </p:sp>
        <p:grpSp>
          <p:nvGrpSpPr>
            <p:cNvPr id="51" name="Group 206"/>
            <p:cNvGrpSpPr>
              <a:grpSpLocks/>
            </p:cNvGrpSpPr>
            <p:nvPr/>
          </p:nvGrpSpPr>
          <p:grpSpPr bwMode="auto">
            <a:xfrm>
              <a:off x="4874353" y="1649556"/>
              <a:ext cx="606419" cy="294924"/>
              <a:chOff x="1527" y="897"/>
              <a:chExt cx="351" cy="174"/>
            </a:xfrm>
          </p:grpSpPr>
          <p:sp>
            <p:nvSpPr>
              <p:cNvPr id="63" name="Freeform 207"/>
              <p:cNvSpPr>
                <a:spLocks/>
              </p:cNvSpPr>
              <p:nvPr/>
            </p:nvSpPr>
            <p:spPr bwMode="auto">
              <a:xfrm>
                <a:off x="1527" y="897"/>
                <a:ext cx="351" cy="174"/>
              </a:xfrm>
              <a:custGeom>
                <a:avLst/>
                <a:gdLst>
                  <a:gd name="T0" fmla="*/ 3001815 w 50"/>
                  <a:gd name="T1" fmla="*/ 0 h 45"/>
                  <a:gd name="T2" fmla="*/ 0 w 50"/>
                  <a:gd name="T3" fmla="*/ 150425 h 45"/>
                  <a:gd name="T4" fmla="*/ 5983876 w 50"/>
                  <a:gd name="T5" fmla="*/ 150425 h 45"/>
                  <a:gd name="T6" fmla="*/ 3001815 w 50"/>
                  <a:gd name="T7" fmla="*/ 0 h 45"/>
                  <a:gd name="T8" fmla="*/ 0 60000 65536"/>
                  <a:gd name="T9" fmla="*/ 0 60000 65536"/>
                  <a:gd name="T10" fmla="*/ 0 60000 65536"/>
                  <a:gd name="T11" fmla="*/ 0 60000 65536"/>
                  <a:gd name="T12" fmla="*/ 0 w 50"/>
                  <a:gd name="T13" fmla="*/ 0 h 45"/>
                  <a:gd name="T14" fmla="*/ 50 w 50"/>
                  <a:gd name="T15" fmla="*/ 45 h 45"/>
                </a:gdLst>
                <a:ahLst/>
                <a:cxnLst>
                  <a:cxn ang="T8">
                    <a:pos x="T0" y="T1"/>
                  </a:cxn>
                  <a:cxn ang="T9">
                    <a:pos x="T2" y="T3"/>
                  </a:cxn>
                  <a:cxn ang="T10">
                    <a:pos x="T4" y="T5"/>
                  </a:cxn>
                  <a:cxn ang="T11">
                    <a:pos x="T6" y="T7"/>
                  </a:cxn>
                </a:cxnLst>
                <a:rect l="T12" t="T13" r="T14" b="T15"/>
                <a:pathLst>
                  <a:path w="50" h="45">
                    <a:moveTo>
                      <a:pt x="25" y="0"/>
                    </a:moveTo>
                    <a:lnTo>
                      <a:pt x="0" y="45"/>
                    </a:lnTo>
                    <a:lnTo>
                      <a:pt x="50" y="45"/>
                    </a:lnTo>
                    <a:lnTo>
                      <a:pt x="25" y="0"/>
                    </a:lnTo>
                    <a:close/>
                  </a:path>
                </a:pathLst>
              </a:custGeom>
              <a:solidFill>
                <a:schemeClr val="bg1"/>
              </a:solidFill>
              <a:ln w="19050">
                <a:solidFill>
                  <a:srgbClr val="000000"/>
                </a:solidFill>
                <a:prstDash val="solid"/>
                <a:round/>
                <a:headEnd/>
                <a:tailEnd/>
              </a:ln>
            </p:spPr>
            <p:txBody>
              <a:bodyPr/>
              <a:lstStyle/>
              <a:p>
                <a:pPr>
                  <a:defRPr/>
                </a:pPr>
                <a:endParaRPr lang="en-US" sz="1800" b="1" dirty="0">
                  <a:solidFill>
                    <a:srgbClr val="000000"/>
                  </a:solidFill>
                  <a:latin typeface="Calibri" panose="020F0502020204030204" pitchFamily="34" charset="0"/>
                  <a:cs typeface="Calibri" panose="020F0502020204030204" pitchFamily="34" charset="0"/>
                </a:endParaRPr>
              </a:p>
            </p:txBody>
          </p:sp>
          <p:sp>
            <p:nvSpPr>
              <p:cNvPr id="64" name="Rectangle 208"/>
              <p:cNvSpPr>
                <a:spLocks noChangeArrowheads="1"/>
              </p:cNvSpPr>
              <p:nvPr/>
            </p:nvSpPr>
            <p:spPr bwMode="auto">
              <a:xfrm>
                <a:off x="1669" y="946"/>
                <a:ext cx="5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200" b="1" dirty="0">
                    <a:solidFill>
                      <a:srgbClr val="008000"/>
                    </a:solidFill>
                    <a:latin typeface="Calibri" panose="020F0502020204030204" pitchFamily="34" charset="0"/>
                    <a:cs typeface="Calibri" panose="020F0502020204030204" pitchFamily="34" charset="0"/>
                  </a:rPr>
                  <a:t>B</a:t>
                </a:r>
                <a:endParaRPr lang="en-US" sz="2400" b="1" dirty="0">
                  <a:solidFill>
                    <a:srgbClr val="000000"/>
                  </a:solidFill>
                  <a:latin typeface="Calibri" panose="020F0502020204030204" pitchFamily="34" charset="0"/>
                  <a:cs typeface="Calibri" panose="020F0502020204030204" pitchFamily="34" charset="0"/>
                </a:endParaRPr>
              </a:p>
            </p:txBody>
          </p:sp>
        </p:grpSp>
        <p:grpSp>
          <p:nvGrpSpPr>
            <p:cNvPr id="52" name="Group 209"/>
            <p:cNvGrpSpPr>
              <a:grpSpLocks/>
            </p:cNvGrpSpPr>
            <p:nvPr/>
          </p:nvGrpSpPr>
          <p:grpSpPr bwMode="auto">
            <a:xfrm>
              <a:off x="6698308" y="1669525"/>
              <a:ext cx="606419" cy="278027"/>
              <a:chOff x="2764" y="934"/>
              <a:chExt cx="351" cy="174"/>
            </a:xfrm>
          </p:grpSpPr>
          <p:sp>
            <p:nvSpPr>
              <p:cNvPr id="61" name="Freeform 210"/>
              <p:cNvSpPr>
                <a:spLocks/>
              </p:cNvSpPr>
              <p:nvPr/>
            </p:nvSpPr>
            <p:spPr bwMode="auto">
              <a:xfrm>
                <a:off x="2764" y="934"/>
                <a:ext cx="351" cy="174"/>
              </a:xfrm>
              <a:custGeom>
                <a:avLst/>
                <a:gdLst>
                  <a:gd name="T0" fmla="*/ 3001815 w 50"/>
                  <a:gd name="T1" fmla="*/ 0 h 45"/>
                  <a:gd name="T2" fmla="*/ 0 w 50"/>
                  <a:gd name="T3" fmla="*/ 150425 h 45"/>
                  <a:gd name="T4" fmla="*/ 5983876 w 50"/>
                  <a:gd name="T5" fmla="*/ 150425 h 45"/>
                  <a:gd name="T6" fmla="*/ 3001815 w 50"/>
                  <a:gd name="T7" fmla="*/ 0 h 45"/>
                  <a:gd name="T8" fmla="*/ 0 60000 65536"/>
                  <a:gd name="T9" fmla="*/ 0 60000 65536"/>
                  <a:gd name="T10" fmla="*/ 0 60000 65536"/>
                  <a:gd name="T11" fmla="*/ 0 60000 65536"/>
                  <a:gd name="T12" fmla="*/ 0 w 50"/>
                  <a:gd name="T13" fmla="*/ 0 h 45"/>
                  <a:gd name="T14" fmla="*/ 50 w 50"/>
                  <a:gd name="T15" fmla="*/ 45 h 45"/>
                </a:gdLst>
                <a:ahLst/>
                <a:cxnLst>
                  <a:cxn ang="T8">
                    <a:pos x="T0" y="T1"/>
                  </a:cxn>
                  <a:cxn ang="T9">
                    <a:pos x="T2" y="T3"/>
                  </a:cxn>
                  <a:cxn ang="T10">
                    <a:pos x="T4" y="T5"/>
                  </a:cxn>
                  <a:cxn ang="T11">
                    <a:pos x="T6" y="T7"/>
                  </a:cxn>
                </a:cxnLst>
                <a:rect l="T12" t="T13" r="T14" b="T15"/>
                <a:pathLst>
                  <a:path w="50" h="45">
                    <a:moveTo>
                      <a:pt x="25" y="0"/>
                    </a:moveTo>
                    <a:lnTo>
                      <a:pt x="0" y="45"/>
                    </a:lnTo>
                    <a:lnTo>
                      <a:pt x="50" y="45"/>
                    </a:lnTo>
                    <a:lnTo>
                      <a:pt x="25" y="0"/>
                    </a:lnTo>
                    <a:close/>
                  </a:path>
                </a:pathLst>
              </a:custGeom>
              <a:solidFill>
                <a:schemeClr val="bg1"/>
              </a:solidFill>
              <a:ln w="19050">
                <a:solidFill>
                  <a:srgbClr val="000000"/>
                </a:solidFill>
                <a:prstDash val="solid"/>
                <a:round/>
                <a:headEnd/>
                <a:tailEnd/>
              </a:ln>
            </p:spPr>
            <p:txBody>
              <a:bodyPr/>
              <a:lstStyle/>
              <a:p>
                <a:pPr>
                  <a:defRPr/>
                </a:pPr>
                <a:endParaRPr lang="en-US" sz="1800" b="1" dirty="0">
                  <a:solidFill>
                    <a:srgbClr val="000000"/>
                  </a:solidFill>
                  <a:latin typeface="Calibri" panose="020F0502020204030204" pitchFamily="34" charset="0"/>
                  <a:cs typeface="Calibri" panose="020F0502020204030204" pitchFamily="34" charset="0"/>
                </a:endParaRPr>
              </a:p>
            </p:txBody>
          </p:sp>
          <p:sp>
            <p:nvSpPr>
              <p:cNvPr id="62" name="Rectangle 211"/>
              <p:cNvSpPr>
                <a:spLocks noChangeArrowheads="1"/>
              </p:cNvSpPr>
              <p:nvPr/>
            </p:nvSpPr>
            <p:spPr bwMode="auto">
              <a:xfrm>
                <a:off x="2920" y="984"/>
                <a:ext cx="4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200" b="1" dirty="0">
                    <a:solidFill>
                      <a:srgbClr val="008000"/>
                    </a:solidFill>
                    <a:latin typeface="Calibri" panose="020F0502020204030204" pitchFamily="34" charset="0"/>
                    <a:cs typeface="Calibri" panose="020F0502020204030204" pitchFamily="34" charset="0"/>
                  </a:rPr>
                  <a:t>C</a:t>
                </a:r>
                <a:endParaRPr lang="en-US" sz="2400" b="1" dirty="0">
                  <a:solidFill>
                    <a:srgbClr val="000000"/>
                  </a:solidFill>
                  <a:latin typeface="Calibri" panose="020F0502020204030204" pitchFamily="34" charset="0"/>
                  <a:cs typeface="Calibri" panose="020F0502020204030204" pitchFamily="34" charset="0"/>
                </a:endParaRPr>
              </a:p>
            </p:txBody>
          </p:sp>
        </p:grpSp>
        <p:sp>
          <p:nvSpPr>
            <p:cNvPr id="53" name="Freeform 204"/>
            <p:cNvSpPr>
              <a:spLocks/>
            </p:cNvSpPr>
            <p:nvPr/>
          </p:nvSpPr>
          <p:spPr bwMode="auto">
            <a:xfrm>
              <a:off x="1473886" y="1652628"/>
              <a:ext cx="601717" cy="294924"/>
            </a:xfrm>
            <a:custGeom>
              <a:avLst/>
              <a:gdLst>
                <a:gd name="T0" fmla="*/ 2147483647 w 50"/>
                <a:gd name="T1" fmla="*/ 0 h 45"/>
                <a:gd name="T2" fmla="*/ 0 w 50"/>
                <a:gd name="T3" fmla="*/ 2147483647 h 45"/>
                <a:gd name="T4" fmla="*/ 2147483647 w 50"/>
                <a:gd name="T5" fmla="*/ 2147483647 h 45"/>
                <a:gd name="T6" fmla="*/ 2147483647 w 50"/>
                <a:gd name="T7" fmla="*/ 0 h 45"/>
                <a:gd name="T8" fmla="*/ 0 60000 65536"/>
                <a:gd name="T9" fmla="*/ 0 60000 65536"/>
                <a:gd name="T10" fmla="*/ 0 60000 65536"/>
                <a:gd name="T11" fmla="*/ 0 60000 65536"/>
                <a:gd name="T12" fmla="*/ 0 w 50"/>
                <a:gd name="T13" fmla="*/ 0 h 45"/>
                <a:gd name="T14" fmla="*/ 50 w 50"/>
                <a:gd name="T15" fmla="*/ 45 h 45"/>
              </a:gdLst>
              <a:ahLst/>
              <a:cxnLst>
                <a:cxn ang="T8">
                  <a:pos x="T0" y="T1"/>
                </a:cxn>
                <a:cxn ang="T9">
                  <a:pos x="T2" y="T3"/>
                </a:cxn>
                <a:cxn ang="T10">
                  <a:pos x="T4" y="T5"/>
                </a:cxn>
                <a:cxn ang="T11">
                  <a:pos x="T6" y="T7"/>
                </a:cxn>
              </a:cxnLst>
              <a:rect l="T12" t="T13" r="T14" b="T15"/>
              <a:pathLst>
                <a:path w="50" h="45">
                  <a:moveTo>
                    <a:pt x="25" y="0"/>
                  </a:moveTo>
                  <a:lnTo>
                    <a:pt x="0" y="45"/>
                  </a:lnTo>
                  <a:lnTo>
                    <a:pt x="50" y="45"/>
                  </a:lnTo>
                  <a:lnTo>
                    <a:pt x="25" y="0"/>
                  </a:lnTo>
                  <a:close/>
                </a:path>
              </a:pathLst>
            </a:custGeom>
            <a:solidFill>
              <a:schemeClr val="bg1"/>
            </a:solidFill>
            <a:ln w="19050">
              <a:solidFill>
                <a:srgbClr val="000000"/>
              </a:solidFill>
              <a:prstDash val="solid"/>
              <a:round/>
              <a:headEnd/>
              <a:tailEnd/>
            </a:ln>
          </p:spPr>
          <p:txBody>
            <a:bodyPr/>
            <a:lstStyle/>
            <a:p>
              <a:pPr>
                <a:defRPr/>
              </a:pPr>
              <a:endParaRPr lang="en-US" sz="1800" b="1" dirty="0">
                <a:solidFill>
                  <a:srgbClr val="000000"/>
                </a:solidFill>
                <a:latin typeface="Calibri" panose="020F0502020204030204" pitchFamily="34" charset="0"/>
                <a:cs typeface="Calibri" panose="020F0502020204030204" pitchFamily="34" charset="0"/>
              </a:endParaRPr>
            </a:p>
          </p:txBody>
        </p:sp>
        <p:sp>
          <p:nvSpPr>
            <p:cNvPr id="54" name="Rectangle 205"/>
            <p:cNvSpPr>
              <a:spLocks noChangeArrowheads="1"/>
            </p:cNvSpPr>
            <p:nvPr/>
          </p:nvSpPr>
          <p:spPr bwMode="auto">
            <a:xfrm>
              <a:off x="1739703" y="1738379"/>
              <a:ext cx="929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200" b="1" dirty="0">
                  <a:solidFill>
                    <a:srgbClr val="008000"/>
                  </a:solidFill>
                  <a:latin typeface="Calibri" panose="020F0502020204030204" pitchFamily="34" charset="0"/>
                  <a:cs typeface="Calibri" panose="020F0502020204030204" pitchFamily="34" charset="0"/>
                </a:rPr>
                <a:t>A</a:t>
              </a:r>
              <a:endParaRPr lang="en-US" sz="2400" b="1" dirty="0">
                <a:solidFill>
                  <a:srgbClr val="000000"/>
                </a:solidFill>
                <a:latin typeface="Calibri" panose="020F0502020204030204" pitchFamily="34" charset="0"/>
                <a:cs typeface="Calibri" panose="020F0502020204030204" pitchFamily="34" charset="0"/>
              </a:endParaRPr>
            </a:p>
          </p:txBody>
        </p:sp>
        <p:sp>
          <p:nvSpPr>
            <p:cNvPr id="55" name="Parallelogram 54"/>
            <p:cNvSpPr/>
            <p:nvPr/>
          </p:nvSpPr>
          <p:spPr>
            <a:xfrm>
              <a:off x="5577502" y="902459"/>
              <a:ext cx="1603433" cy="230980"/>
            </a:xfrm>
            <a:prstGeom prst="parallelogram">
              <a:avLst>
                <a:gd name="adj" fmla="val 127778"/>
              </a:avLst>
            </a:prstGeom>
            <a:solidFill>
              <a:srgbClr val="FF0000"/>
            </a:solidFill>
            <a:ln>
              <a:solidFill>
                <a:schemeClr val="accent6">
                  <a:lumMod val="60000"/>
                  <a:lumOff val="40000"/>
                </a:schemeClr>
              </a:solidFill>
            </a:ln>
            <a:scene3d>
              <a:camera prst="orthographicFront">
                <a:rot lat="900000" lon="10799999"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rgbClr val="FFFFFF"/>
                </a:solidFill>
                <a:latin typeface="Calibri" panose="020F0502020204030204" pitchFamily="34" charset="0"/>
                <a:cs typeface="Calibri" panose="020F0502020204030204" pitchFamily="34" charset="0"/>
              </a:endParaRPr>
            </a:p>
          </p:txBody>
        </p:sp>
        <p:sp>
          <p:nvSpPr>
            <p:cNvPr id="56" name="Text Box 32"/>
            <p:cNvSpPr txBox="1">
              <a:spLocks noChangeArrowheads="1"/>
            </p:cNvSpPr>
            <p:nvPr/>
          </p:nvSpPr>
          <p:spPr bwMode="auto">
            <a:xfrm>
              <a:off x="6184900" y="875378"/>
              <a:ext cx="4412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Narrow" pitchFamily="34" charset="0"/>
                  <a:cs typeface="Arial" pitchFamily="34" charset="0"/>
                </a:defRPr>
              </a:lvl1pPr>
              <a:lvl2pPr marL="742950" indent="-285750" eaLnBrk="0" hangingPunct="0">
                <a:defRPr sz="1400">
                  <a:solidFill>
                    <a:schemeClr val="tx1"/>
                  </a:solidFill>
                  <a:latin typeface="Arial Narrow" pitchFamily="34" charset="0"/>
                  <a:cs typeface="Arial" pitchFamily="34" charset="0"/>
                </a:defRPr>
              </a:lvl2pPr>
              <a:lvl3pPr marL="1143000" indent="-228600" eaLnBrk="0" hangingPunct="0">
                <a:defRPr sz="1400">
                  <a:solidFill>
                    <a:schemeClr val="tx1"/>
                  </a:solidFill>
                  <a:latin typeface="Arial Narrow" pitchFamily="34" charset="0"/>
                  <a:cs typeface="Arial" pitchFamily="34" charset="0"/>
                </a:defRPr>
              </a:lvl3pPr>
              <a:lvl4pPr marL="1600200" indent="-228600" eaLnBrk="0" hangingPunct="0">
                <a:defRPr sz="1400">
                  <a:solidFill>
                    <a:schemeClr val="tx1"/>
                  </a:solidFill>
                  <a:latin typeface="Arial Narrow" pitchFamily="34" charset="0"/>
                  <a:cs typeface="Arial" pitchFamily="34" charset="0"/>
                </a:defRPr>
              </a:lvl4pPr>
              <a:lvl5pPr marL="2057400" indent="-228600" eaLnBrk="0" hangingPunct="0">
                <a:defRPr sz="1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Narrow" pitchFamily="34" charset="0"/>
                  <a:cs typeface="Arial" pitchFamily="34" charset="0"/>
                </a:defRPr>
              </a:lvl9pPr>
            </a:lstStyle>
            <a:p>
              <a:pPr algn="ctr" eaLnBrk="1" hangingPunct="1"/>
              <a:r>
                <a:rPr lang="en-US" sz="1200" b="1" dirty="0">
                  <a:solidFill>
                    <a:srgbClr val="000000"/>
                  </a:solidFill>
                  <a:latin typeface="Calibri" panose="020F0502020204030204" pitchFamily="34" charset="0"/>
                  <a:cs typeface="Calibri" panose="020F0502020204030204" pitchFamily="34" charset="0"/>
                </a:rPr>
                <a:t>BA5</a:t>
              </a:r>
            </a:p>
          </p:txBody>
        </p:sp>
        <p:sp>
          <p:nvSpPr>
            <p:cNvPr id="57" name="Pentagon 56"/>
            <p:cNvSpPr/>
            <p:nvPr/>
          </p:nvSpPr>
          <p:spPr>
            <a:xfrm>
              <a:off x="110758" y="895350"/>
              <a:ext cx="601717" cy="221193"/>
            </a:xfrm>
            <a:prstGeom prst="homePlate">
              <a:avLst/>
            </a:prstGeom>
            <a:solidFill>
              <a:schemeClr val="tx2">
                <a:lumMod val="90000"/>
                <a:lumOff val="1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a:solidFill>
                    <a:srgbClr val="FFFFFF"/>
                  </a:solidFill>
                  <a:latin typeface="Calibri" panose="020F0502020204030204" pitchFamily="34" charset="0"/>
                  <a:cs typeface="Calibri" panose="020F0502020204030204" pitchFamily="34" charset="0"/>
                </a:rPr>
                <a:t>RDT&amp;E</a:t>
              </a:r>
            </a:p>
          </p:txBody>
        </p:sp>
        <p:sp>
          <p:nvSpPr>
            <p:cNvPr id="58" name="Rectangle 16"/>
            <p:cNvSpPr>
              <a:spLocks noChangeArrowheads="1"/>
            </p:cNvSpPr>
            <p:nvPr/>
          </p:nvSpPr>
          <p:spPr bwMode="auto">
            <a:xfrm>
              <a:off x="1880004" y="4246507"/>
              <a:ext cx="3459368" cy="249299"/>
            </a:xfrm>
            <a:prstGeom prst="rect">
              <a:avLst/>
            </a:prstGeom>
            <a:gradFill rotWithShape="1">
              <a:gsLst>
                <a:gs pos="0">
                  <a:srgbClr val="6699FF"/>
                </a:gs>
                <a:gs pos="50000">
                  <a:schemeClr val="bg1"/>
                </a:gs>
                <a:gs pos="100000">
                  <a:srgbClr val="6699FF"/>
                </a:gs>
              </a:gsLst>
              <a:lin ang="5400000" scaled="1"/>
            </a:gradFill>
            <a:ln w="0">
              <a:solidFill>
                <a:schemeClr val="tx1">
                  <a:alpha val="50000"/>
                </a:schemeClr>
              </a:solidFill>
              <a:miter lim="800000"/>
              <a:headEnd/>
              <a:tailEnd/>
            </a:ln>
            <a:effectLst/>
          </p:spPr>
          <p:txBody>
            <a:bodyPr wrap="square" lIns="92075" tIns="91440" rIns="92075" anchor="ctr">
              <a:spAutoFit/>
            </a:bodyPr>
            <a:lstStyle/>
            <a:p>
              <a:pPr algn="ctr" eaLnBrk="0" hangingPunct="0">
                <a:lnSpc>
                  <a:spcPct val="60000"/>
                </a:lnSpc>
                <a:defRPr/>
              </a:pPr>
              <a:r>
                <a:rPr lang="en-US" sz="1200" b="1" dirty="0">
                  <a:solidFill>
                    <a:srgbClr val="000000"/>
                  </a:solidFill>
                  <a:latin typeface="Calibri" panose="020F0502020204030204" pitchFamily="34" charset="0"/>
                  <a:cs typeface="Calibri" panose="020F0502020204030204" pitchFamily="34" charset="0"/>
                </a:rPr>
                <a:t>Tech Solutions</a:t>
              </a:r>
            </a:p>
          </p:txBody>
        </p:sp>
        <p:sp>
          <p:nvSpPr>
            <p:cNvPr id="59" name="Rectangle 221"/>
            <p:cNvSpPr>
              <a:spLocks noChangeArrowheads="1"/>
            </p:cNvSpPr>
            <p:nvPr/>
          </p:nvSpPr>
          <p:spPr bwMode="auto">
            <a:xfrm>
              <a:off x="3280400" y="4657973"/>
              <a:ext cx="2054966" cy="230063"/>
            </a:xfrm>
            <a:prstGeom prst="rect">
              <a:avLst/>
            </a:prstGeom>
            <a:gradFill rotWithShape="1">
              <a:gsLst>
                <a:gs pos="0">
                  <a:srgbClr val="7030A0"/>
                </a:gs>
                <a:gs pos="50000">
                  <a:schemeClr val="bg1"/>
                </a:gs>
                <a:gs pos="100000">
                  <a:srgbClr val="7030A0"/>
                </a:gs>
              </a:gsLst>
              <a:lin ang="5400000" scaled="1"/>
            </a:gradFill>
            <a:ln w="0">
              <a:solidFill>
                <a:schemeClr val="tx1">
                  <a:alpha val="50000"/>
                </a:schemeClr>
              </a:solidFill>
              <a:miter lim="800000"/>
              <a:headEnd/>
              <a:tailEnd/>
            </a:ln>
            <a:effectLst/>
          </p:spPr>
          <p:txBody>
            <a:bodyPr wrap="square" lIns="92075" tIns="91440" rIns="92075" anchor="ctr">
              <a:spAutoFit/>
            </a:bodyPr>
            <a:lstStyle/>
            <a:p>
              <a:pPr algn="ctr" eaLnBrk="0" hangingPunct="0">
                <a:lnSpc>
                  <a:spcPct val="50000"/>
                </a:lnSpc>
                <a:defRPr/>
              </a:pPr>
              <a:r>
                <a:rPr lang="en-US" sz="1000" b="1" dirty="0">
                  <a:solidFill>
                    <a:srgbClr val="000000"/>
                  </a:solidFill>
                  <a:latin typeface="Calibri" panose="020F0502020204030204" pitchFamily="34" charset="0"/>
                  <a:cs typeface="Calibri" panose="020F0502020204030204" pitchFamily="34" charset="0"/>
                </a:rPr>
                <a:t>Rapid Innovation Fund</a:t>
              </a:r>
            </a:p>
          </p:txBody>
        </p:sp>
        <p:sp>
          <p:nvSpPr>
            <p:cNvPr id="60" name="Rectangle 221"/>
            <p:cNvSpPr>
              <a:spLocks noChangeArrowheads="1"/>
            </p:cNvSpPr>
            <p:nvPr/>
          </p:nvSpPr>
          <p:spPr bwMode="auto">
            <a:xfrm>
              <a:off x="4391891" y="6242847"/>
              <a:ext cx="2756235" cy="230832"/>
            </a:xfrm>
            <a:prstGeom prst="rect">
              <a:avLst/>
            </a:prstGeom>
            <a:gradFill rotWithShape="1">
              <a:gsLst>
                <a:gs pos="0">
                  <a:srgbClr val="7030A0"/>
                </a:gs>
                <a:gs pos="50000">
                  <a:schemeClr val="bg1"/>
                </a:gs>
                <a:gs pos="100000">
                  <a:srgbClr val="7030A0"/>
                </a:gs>
              </a:gsLst>
              <a:lin ang="5400000" scaled="1"/>
            </a:gradFill>
            <a:ln w="0">
              <a:solidFill>
                <a:schemeClr val="tx1">
                  <a:alpha val="50000"/>
                </a:schemeClr>
              </a:solidFill>
              <a:miter lim="800000"/>
              <a:headEnd/>
              <a:tailEnd/>
            </a:ln>
            <a:effectLst/>
          </p:spPr>
          <p:txBody>
            <a:bodyPr wrap="square" lIns="92075" tIns="91440" rIns="92075" anchor="ctr">
              <a:spAutoFit/>
            </a:bodyPr>
            <a:lstStyle/>
            <a:p>
              <a:pPr algn="ctr" eaLnBrk="0" hangingPunct="0">
                <a:lnSpc>
                  <a:spcPct val="50000"/>
                </a:lnSpc>
                <a:defRPr/>
              </a:pPr>
              <a:r>
                <a:rPr lang="en-US" sz="1200" b="1" dirty="0">
                  <a:solidFill>
                    <a:srgbClr val="000000"/>
                  </a:solidFill>
                  <a:latin typeface="Calibri" panose="020F0502020204030204" pitchFamily="34" charset="0"/>
                  <a:cs typeface="Calibri" panose="020F0502020204030204" pitchFamily="34" charset="0"/>
                </a:rPr>
                <a:t>Foreign Comparative Testing</a:t>
              </a:r>
            </a:p>
          </p:txBody>
        </p:sp>
      </p:grpSp>
      <p:sp>
        <p:nvSpPr>
          <p:cNvPr id="65" name="Title 1"/>
          <p:cNvSpPr txBox="1">
            <a:spLocks/>
          </p:cNvSpPr>
          <p:nvPr/>
        </p:nvSpPr>
        <p:spPr>
          <a:xfrm>
            <a:off x="1183349" y="122224"/>
            <a:ext cx="7310673" cy="75184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 Black" pitchFamily="34" charset="0"/>
                <a:ea typeface="+mj-ea"/>
                <a:cs typeface="+mj-cs"/>
              </a:rPr>
              <a:t>Naval S&amp;T Technology Flow</a:t>
            </a:r>
          </a:p>
        </p:txBody>
      </p:sp>
      <p:sp>
        <p:nvSpPr>
          <p:cNvPr id="2" name="Oval 1"/>
          <p:cNvSpPr/>
          <p:nvPr/>
        </p:nvSpPr>
        <p:spPr>
          <a:xfrm>
            <a:off x="712475" y="642795"/>
            <a:ext cx="5282263" cy="58308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596455" y="2667373"/>
            <a:ext cx="2371355" cy="2062103"/>
          </a:xfrm>
          <a:prstGeom prst="rect">
            <a:avLst/>
          </a:prstGeom>
          <a:noFill/>
          <a:ln>
            <a:solidFill>
              <a:schemeClr val="accent1">
                <a:lumMod val="50000"/>
              </a:schemeClr>
            </a:solidFill>
          </a:ln>
          <a:effectLst>
            <a:glow rad="63500">
              <a:schemeClr val="accent3">
                <a:satMod val="175000"/>
                <a:alpha val="40000"/>
              </a:schemeClr>
            </a:glow>
          </a:effectLst>
        </p:spPr>
        <p:txBody>
          <a:bodyPr wrap="square" rtlCol="0">
            <a:spAutoFit/>
          </a:bodyPr>
          <a:lstStyle/>
          <a:p>
            <a:r>
              <a:rPr lang="en-US" b="0" dirty="0">
                <a:solidFill>
                  <a:schemeClr val="tx1"/>
                </a:solidFill>
              </a:rPr>
              <a:t>Today’s topics:</a:t>
            </a:r>
          </a:p>
          <a:p>
            <a:pPr marL="285750" indent="-285750">
              <a:buFont typeface="Arial" panose="020B0604020202020204" pitchFamily="34" charset="0"/>
              <a:buChar char="•"/>
            </a:pPr>
            <a:r>
              <a:rPr lang="en-US" b="0" dirty="0">
                <a:solidFill>
                  <a:schemeClr val="tx1"/>
                </a:solidFill>
              </a:rPr>
              <a:t>S&amp;T / RDT&amp;E project identification</a:t>
            </a:r>
          </a:p>
          <a:p>
            <a:pPr marL="285750" indent="-285750">
              <a:buFont typeface="Arial" panose="020B0604020202020204" pitchFamily="34" charset="0"/>
              <a:buChar char="•"/>
            </a:pPr>
            <a:r>
              <a:rPr lang="en-US" b="0" dirty="0">
                <a:solidFill>
                  <a:schemeClr val="tx1"/>
                </a:solidFill>
              </a:rPr>
              <a:t>Selection / alignment </a:t>
            </a:r>
          </a:p>
          <a:p>
            <a:pPr marL="285750" indent="-285750">
              <a:buFont typeface="Arial" panose="020B0604020202020204" pitchFamily="34" charset="0"/>
              <a:buChar char="•"/>
            </a:pPr>
            <a:r>
              <a:rPr lang="en-US" b="0" dirty="0">
                <a:solidFill>
                  <a:schemeClr val="tx1"/>
                </a:solidFill>
              </a:rPr>
              <a:t>Funding source</a:t>
            </a:r>
          </a:p>
          <a:p>
            <a:r>
              <a:rPr lang="en-US" b="0" dirty="0">
                <a:solidFill>
                  <a:schemeClr val="tx1"/>
                </a:solidFill>
              </a:rPr>
              <a:t>Projects that will be discussed are all BA2 – BA4 funded efforts</a:t>
            </a:r>
          </a:p>
        </p:txBody>
      </p:sp>
      <p:cxnSp>
        <p:nvCxnSpPr>
          <p:cNvPr id="5" name="Straight Arrow Connector 4"/>
          <p:cNvCxnSpPr/>
          <p:nvPr/>
        </p:nvCxnSpPr>
        <p:spPr>
          <a:xfrm flipH="1">
            <a:off x="6058061" y="3494517"/>
            <a:ext cx="540956"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221"/>
          <p:cNvSpPr>
            <a:spLocks noChangeArrowheads="1"/>
          </p:cNvSpPr>
          <p:nvPr/>
        </p:nvSpPr>
        <p:spPr bwMode="auto">
          <a:xfrm>
            <a:off x="3287952" y="4953478"/>
            <a:ext cx="2054966" cy="215444"/>
          </a:xfrm>
          <a:prstGeom prst="rect">
            <a:avLst/>
          </a:prstGeom>
          <a:gradFill rotWithShape="1">
            <a:gsLst>
              <a:gs pos="0">
                <a:srgbClr val="7030A0"/>
              </a:gs>
              <a:gs pos="50000">
                <a:schemeClr val="bg1"/>
              </a:gs>
              <a:gs pos="100000">
                <a:srgbClr val="7030A0"/>
              </a:gs>
            </a:gsLst>
            <a:lin ang="5400000" scaled="1"/>
          </a:gradFill>
          <a:ln w="0">
            <a:solidFill>
              <a:schemeClr val="tx1">
                <a:alpha val="50000"/>
              </a:schemeClr>
            </a:solidFill>
            <a:miter lim="800000"/>
            <a:headEnd/>
            <a:tailEnd/>
          </a:ln>
          <a:effectLst/>
        </p:spPr>
        <p:txBody>
          <a:bodyPr wrap="square" lIns="92075" tIns="91440" rIns="92075" anchor="ctr">
            <a:spAutoFit/>
          </a:bodyPr>
          <a:lstStyle/>
          <a:p>
            <a:pPr algn="ctr" eaLnBrk="0" hangingPunct="0">
              <a:lnSpc>
                <a:spcPct val="50000"/>
              </a:lnSpc>
              <a:defRPr/>
            </a:pPr>
            <a:r>
              <a:rPr lang="en-US" sz="1000" b="1" dirty="0">
                <a:solidFill>
                  <a:srgbClr val="000000"/>
                </a:solidFill>
                <a:latin typeface="Calibri" panose="020F0502020204030204" pitchFamily="34" charset="0"/>
                <a:cs typeface="Calibri" panose="020F0502020204030204" pitchFamily="34" charset="0"/>
              </a:rPr>
              <a:t>Quick Reaction Special Projects</a:t>
            </a:r>
          </a:p>
        </p:txBody>
      </p:sp>
      <p:sp>
        <p:nvSpPr>
          <p:cNvPr id="67" name="Rectangle 66">
            <a:extLst>
              <a:ext uri="{FF2B5EF4-FFF2-40B4-BE49-F238E27FC236}">
                <a16:creationId xmlns:a16="http://schemas.microsoft.com/office/drawing/2014/main" id="{C110CA08-F083-4F9A-8ACA-86EEDD9086FE}"/>
              </a:ext>
            </a:extLst>
          </p:cNvPr>
          <p:cNvSpPr/>
          <p:nvPr/>
        </p:nvSpPr>
        <p:spPr>
          <a:xfrm>
            <a:off x="3866322" y="6597309"/>
            <a:ext cx="1411356" cy="19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5AC22181-8989-4E6B-A904-594DE71AEADB}"/>
              </a:ext>
            </a:extLst>
          </p:cNvPr>
          <p:cNvSpPr/>
          <p:nvPr/>
        </p:nvSpPr>
        <p:spPr>
          <a:xfrm>
            <a:off x="7277100" y="6583671"/>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626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
            <a:ext cx="8229600" cy="1036320"/>
          </a:xfrm>
        </p:spPr>
        <p:txBody>
          <a:bodyPr>
            <a:normAutofit/>
          </a:bodyPr>
          <a:lstStyle/>
          <a:p>
            <a:r>
              <a:rPr lang="en-US" sz="2500" dirty="0"/>
              <a:t>Vibration Isolation Damper System for the MH-60S Gunner Seat</a:t>
            </a:r>
          </a:p>
        </p:txBody>
      </p:sp>
      <p:sp>
        <p:nvSpPr>
          <p:cNvPr id="3" name="Content Placeholder 2"/>
          <p:cNvSpPr>
            <a:spLocks noGrp="1"/>
          </p:cNvSpPr>
          <p:nvPr>
            <p:ph idx="1"/>
          </p:nvPr>
        </p:nvSpPr>
        <p:spPr>
          <a:xfrm>
            <a:off x="457199" y="1219200"/>
            <a:ext cx="8324661" cy="5181600"/>
          </a:xfrm>
        </p:spPr>
        <p:txBody>
          <a:bodyPr>
            <a:noAutofit/>
          </a:bodyPr>
          <a:lstStyle/>
          <a:p>
            <a:pPr marL="0" lvl="0" indent="0">
              <a:lnSpc>
                <a:spcPct val="100000"/>
              </a:lnSpc>
              <a:spcBef>
                <a:spcPct val="0"/>
              </a:spcBef>
              <a:spcAft>
                <a:spcPts val="200"/>
              </a:spcAft>
              <a:buNone/>
              <a:defRPr/>
            </a:pPr>
            <a:r>
              <a:rPr lang="en-US" sz="1400" b="1" u="sng" dirty="0">
                <a:solidFill>
                  <a:schemeClr val="tx1"/>
                </a:solidFill>
                <a:latin typeface="Arial" charset="0"/>
                <a:ea typeface="MS PGothic" pitchFamily="34" charset="-128"/>
                <a:cs typeface="Arial" charset="0"/>
              </a:rPr>
              <a:t>Project Objectives</a:t>
            </a:r>
            <a:r>
              <a:rPr lang="en-US" sz="1400" b="1" dirty="0">
                <a:solidFill>
                  <a:schemeClr val="tx1"/>
                </a:solidFill>
                <a:latin typeface="Arial" charset="0"/>
                <a:ea typeface="MS PGothic" pitchFamily="34" charset="-128"/>
                <a:cs typeface="Arial" charset="0"/>
              </a:rPr>
              <a:t>:</a:t>
            </a:r>
          </a:p>
          <a:p>
            <a:pPr marL="115888" lvl="0" indent="-115888">
              <a:lnSpc>
                <a:spcPct val="100000"/>
              </a:lnSpc>
              <a:spcBef>
                <a:spcPct val="0"/>
              </a:spcBef>
              <a:spcAft>
                <a:spcPts val="300"/>
              </a:spcAft>
              <a:defRPr/>
            </a:pPr>
            <a:r>
              <a:rPr lang="en-US" sz="1400" b="1" i="1" dirty="0">
                <a:solidFill>
                  <a:schemeClr val="accent1">
                    <a:lumMod val="75000"/>
                  </a:schemeClr>
                </a:solidFill>
                <a:latin typeface="Arial" charset="0"/>
                <a:ea typeface="MS PGothic" pitchFamily="34" charset="-128"/>
                <a:cs typeface="Arial" charset="0"/>
              </a:rPr>
              <a:t>Decrease the severity and incidence of back pain </a:t>
            </a:r>
          </a:p>
          <a:p>
            <a:pPr marL="115888" lvl="0" indent="-115888">
              <a:lnSpc>
                <a:spcPct val="100000"/>
              </a:lnSpc>
              <a:spcBef>
                <a:spcPct val="0"/>
              </a:spcBef>
              <a:spcAft>
                <a:spcPts val="300"/>
              </a:spcAft>
              <a:buClr>
                <a:prstClr val="black"/>
              </a:buClr>
              <a:defRPr/>
            </a:pPr>
            <a:r>
              <a:rPr lang="en-US" sz="1400" dirty="0">
                <a:solidFill>
                  <a:schemeClr val="tx1"/>
                </a:solidFill>
                <a:latin typeface="Arial" charset="0"/>
                <a:ea typeface="MS PGothic" pitchFamily="34" charset="-128"/>
                <a:cs typeface="Arial" charset="0"/>
              </a:rPr>
              <a:t>Decrease vibration dosage reaching seated crew</a:t>
            </a:r>
          </a:p>
          <a:p>
            <a:pPr marL="115888" lvl="0" indent="-115888">
              <a:lnSpc>
                <a:spcPct val="100000"/>
              </a:lnSpc>
              <a:spcBef>
                <a:spcPct val="0"/>
              </a:spcBef>
              <a:spcAft>
                <a:spcPts val="300"/>
              </a:spcAft>
              <a:defRPr/>
            </a:pPr>
            <a:r>
              <a:rPr lang="en-US" sz="1400" dirty="0">
                <a:solidFill>
                  <a:schemeClr val="tx1"/>
                </a:solidFill>
                <a:latin typeface="Arial" charset="0"/>
                <a:ea typeface="MS PGothic" pitchFamily="34" charset="-128"/>
                <a:cs typeface="Arial" charset="0"/>
              </a:rPr>
              <a:t>Increase crew’s mission endurance and career longevity</a:t>
            </a:r>
          </a:p>
          <a:p>
            <a:pPr marL="0" lvl="0" indent="0">
              <a:lnSpc>
                <a:spcPct val="100000"/>
              </a:lnSpc>
              <a:spcBef>
                <a:spcPts val="300"/>
              </a:spcBef>
              <a:spcAft>
                <a:spcPts val="300"/>
              </a:spcAft>
              <a:buNone/>
              <a:defRPr/>
            </a:pPr>
            <a:r>
              <a:rPr lang="en-US" sz="1600" b="1" u="sng" dirty="0">
                <a:solidFill>
                  <a:schemeClr val="tx1"/>
                </a:solidFill>
                <a:latin typeface="Arial" charset="0"/>
                <a:ea typeface="MS PGothic" pitchFamily="34" charset="-128"/>
                <a:cs typeface="Arial" charset="0"/>
              </a:rPr>
              <a:t>Project Scope</a:t>
            </a:r>
            <a:r>
              <a:rPr lang="en-US" sz="1600" b="1" dirty="0">
                <a:solidFill>
                  <a:schemeClr val="tx1"/>
                </a:solidFill>
                <a:latin typeface="Arial" charset="0"/>
                <a:ea typeface="MS PGothic" pitchFamily="34" charset="-128"/>
                <a:cs typeface="Arial" charset="0"/>
              </a:rPr>
              <a:t>:</a:t>
            </a:r>
          </a:p>
          <a:p>
            <a:pPr marL="115888" lvl="0" indent="-115888">
              <a:lnSpc>
                <a:spcPct val="100000"/>
              </a:lnSpc>
              <a:spcBef>
                <a:spcPct val="0"/>
              </a:spcBef>
              <a:spcAft>
                <a:spcPts val="300"/>
              </a:spcAft>
              <a:buClr>
                <a:prstClr val="black"/>
              </a:buClr>
              <a:defRPr/>
            </a:pPr>
            <a:r>
              <a:rPr lang="en-US" sz="1400" dirty="0">
                <a:solidFill>
                  <a:schemeClr val="tx1"/>
                </a:solidFill>
                <a:latin typeface="Arial" charset="0"/>
                <a:ea typeface="MS PGothic" pitchFamily="34" charset="-128"/>
                <a:cs typeface="Arial" charset="0"/>
              </a:rPr>
              <a:t>Refine damper performance </a:t>
            </a:r>
          </a:p>
          <a:p>
            <a:pPr marL="115888" lvl="0" indent="-115888">
              <a:lnSpc>
                <a:spcPct val="100000"/>
              </a:lnSpc>
              <a:spcBef>
                <a:spcPct val="0"/>
              </a:spcBef>
              <a:spcAft>
                <a:spcPts val="300"/>
              </a:spcAft>
              <a:buClr>
                <a:prstClr val="black"/>
              </a:buClr>
              <a:defRPr/>
            </a:pPr>
            <a:r>
              <a:rPr lang="en-US" sz="1400" dirty="0">
                <a:solidFill>
                  <a:schemeClr val="tx1"/>
                </a:solidFill>
                <a:latin typeface="Arial" charset="0"/>
                <a:ea typeface="MS PGothic" pitchFamily="34" charset="-128"/>
                <a:cs typeface="Arial" charset="0"/>
              </a:rPr>
              <a:t>Conduct damper service life testing</a:t>
            </a:r>
          </a:p>
          <a:p>
            <a:pPr marL="115888" lvl="0" indent="-115888">
              <a:lnSpc>
                <a:spcPct val="100000"/>
              </a:lnSpc>
              <a:spcBef>
                <a:spcPct val="0"/>
              </a:spcBef>
              <a:spcAft>
                <a:spcPts val="300"/>
              </a:spcAft>
              <a:defRPr/>
            </a:pPr>
            <a:r>
              <a:rPr lang="en-US" sz="1400" dirty="0">
                <a:solidFill>
                  <a:schemeClr val="tx1"/>
                </a:solidFill>
                <a:latin typeface="Arial" charset="0"/>
                <a:ea typeface="MS PGothic" pitchFamily="34" charset="-128"/>
                <a:cs typeface="Arial" charset="0"/>
              </a:rPr>
              <a:t>Environmental susceptibility testing (e.g., salt fog intrusion)</a:t>
            </a:r>
          </a:p>
          <a:p>
            <a:pPr marL="115888" lvl="0" indent="-115888">
              <a:lnSpc>
                <a:spcPct val="100000"/>
              </a:lnSpc>
              <a:spcBef>
                <a:spcPct val="0"/>
              </a:spcBef>
              <a:spcAft>
                <a:spcPts val="300"/>
              </a:spcAft>
              <a:defRPr/>
            </a:pPr>
            <a:r>
              <a:rPr lang="en-US" sz="1400" dirty="0">
                <a:solidFill>
                  <a:schemeClr val="tx1"/>
                </a:solidFill>
                <a:latin typeface="Arial" charset="0"/>
                <a:ea typeface="MS PGothic" pitchFamily="34" charset="-128"/>
                <a:cs typeface="Arial" charset="0"/>
              </a:rPr>
              <a:t>Crash load performance testing. </a:t>
            </a:r>
          </a:p>
          <a:p>
            <a:pPr marL="115888" lvl="0" indent="-115888">
              <a:lnSpc>
                <a:spcPct val="100000"/>
              </a:lnSpc>
              <a:spcBef>
                <a:spcPct val="0"/>
              </a:spcBef>
              <a:spcAft>
                <a:spcPts val="300"/>
              </a:spcAft>
              <a:defRPr/>
            </a:pPr>
            <a:r>
              <a:rPr lang="en-US" sz="1400" dirty="0">
                <a:solidFill>
                  <a:schemeClr val="tx1"/>
                </a:solidFill>
                <a:latin typeface="Arial" charset="0"/>
                <a:ea typeface="MS PGothic" pitchFamily="34" charset="-128"/>
                <a:cs typeface="Arial" charset="0"/>
              </a:rPr>
              <a:t>Flight demonstration testing </a:t>
            </a:r>
            <a:endParaRPr lang="en-US" sz="1400" u="sng" dirty="0">
              <a:solidFill>
                <a:schemeClr val="tx1"/>
              </a:solidFill>
              <a:latin typeface="Arial" charset="0"/>
              <a:ea typeface="MS PGothic" pitchFamily="34" charset="-128"/>
              <a:cs typeface="Arial" charset="0"/>
            </a:endParaRPr>
          </a:p>
          <a:p>
            <a:pPr marL="0" lvl="0" indent="0">
              <a:lnSpc>
                <a:spcPct val="100000"/>
              </a:lnSpc>
              <a:spcBef>
                <a:spcPts val="300"/>
              </a:spcBef>
              <a:spcAft>
                <a:spcPts val="300"/>
              </a:spcAft>
              <a:buNone/>
              <a:defRPr/>
            </a:pPr>
            <a:r>
              <a:rPr lang="en-US" sz="1600" b="1" u="sng" dirty="0">
                <a:solidFill>
                  <a:schemeClr val="tx1"/>
                </a:solidFill>
                <a:latin typeface="Arial" charset="0"/>
                <a:ea typeface="MS PGothic" pitchFamily="34" charset="-128"/>
                <a:cs typeface="Arial" charset="0"/>
              </a:rPr>
              <a:t>Major Activities / Milestones:</a:t>
            </a:r>
          </a:p>
          <a:p>
            <a:pPr marL="115888" indent="-115888">
              <a:lnSpc>
                <a:spcPct val="100000"/>
              </a:lnSpc>
              <a:spcBef>
                <a:spcPct val="0"/>
              </a:spcBef>
              <a:spcAft>
                <a:spcPts val="300"/>
              </a:spcAft>
              <a:defRPr/>
            </a:pPr>
            <a:r>
              <a:rPr lang="en-US" sz="1400" dirty="0">
                <a:solidFill>
                  <a:schemeClr val="tx1"/>
                </a:solidFill>
                <a:latin typeface="Arial" charset="0"/>
                <a:ea typeface="MS PGothic" pitchFamily="34" charset="-128"/>
                <a:cs typeface="Arial" charset="0"/>
              </a:rPr>
              <a:t> Damper performance assessments (Month 4)</a:t>
            </a:r>
          </a:p>
          <a:p>
            <a:pPr marL="115888" indent="-115888">
              <a:lnSpc>
                <a:spcPct val="100000"/>
              </a:lnSpc>
              <a:spcBef>
                <a:spcPct val="0"/>
              </a:spcBef>
              <a:spcAft>
                <a:spcPts val="300"/>
              </a:spcAft>
              <a:defRPr/>
            </a:pPr>
            <a:r>
              <a:rPr lang="en-US" sz="1400" dirty="0">
                <a:solidFill>
                  <a:schemeClr val="tx1"/>
                </a:solidFill>
                <a:latin typeface="Arial" charset="0"/>
                <a:ea typeface="MS PGothic" pitchFamily="34" charset="-128"/>
                <a:cs typeface="Arial" charset="0"/>
              </a:rPr>
              <a:t> System life characterization &amp; refinement (Month 6)</a:t>
            </a:r>
          </a:p>
          <a:p>
            <a:pPr marL="171450" lvl="0" indent="-171450">
              <a:lnSpc>
                <a:spcPct val="100000"/>
              </a:lnSpc>
              <a:spcBef>
                <a:spcPct val="0"/>
              </a:spcBef>
              <a:spcAft>
                <a:spcPts val="300"/>
              </a:spcAft>
              <a:defRPr/>
            </a:pPr>
            <a:r>
              <a:rPr lang="en-US" sz="1400" dirty="0">
                <a:solidFill>
                  <a:schemeClr val="tx1"/>
                </a:solidFill>
                <a:latin typeface="Arial" charset="0"/>
                <a:ea typeface="MS PGothic" pitchFamily="34" charset="-128"/>
                <a:cs typeface="Arial" charset="0"/>
              </a:rPr>
              <a:t>Enviro. and Crash load Qualification testing (Month 9)</a:t>
            </a:r>
          </a:p>
          <a:p>
            <a:pPr marL="171450" lvl="0" indent="-171450">
              <a:lnSpc>
                <a:spcPct val="100000"/>
              </a:lnSpc>
              <a:spcBef>
                <a:spcPct val="0"/>
              </a:spcBef>
              <a:spcAft>
                <a:spcPts val="300"/>
              </a:spcAft>
              <a:defRPr/>
            </a:pPr>
            <a:r>
              <a:rPr lang="en-US" sz="1400" dirty="0">
                <a:solidFill>
                  <a:schemeClr val="tx1"/>
                </a:solidFill>
                <a:latin typeface="Arial" charset="0"/>
                <a:ea typeface="MS PGothic" pitchFamily="34" charset="-128"/>
                <a:cs typeface="Arial" charset="0"/>
              </a:rPr>
              <a:t>Flight testing (Month 15)</a:t>
            </a:r>
          </a:p>
          <a:p>
            <a:pPr marL="0" lvl="0" indent="0">
              <a:lnSpc>
                <a:spcPct val="100000"/>
              </a:lnSpc>
              <a:spcBef>
                <a:spcPts val="300"/>
              </a:spcBef>
              <a:spcAft>
                <a:spcPts val="300"/>
              </a:spcAft>
              <a:buNone/>
              <a:defRPr/>
            </a:pPr>
            <a:r>
              <a:rPr lang="en-US" sz="1600" b="1" u="sng" dirty="0">
                <a:solidFill>
                  <a:schemeClr val="tx1"/>
                </a:solidFill>
                <a:latin typeface="Arial" charset="0"/>
                <a:ea typeface="MS PGothic" pitchFamily="34" charset="-128"/>
                <a:cs typeface="Arial" charset="0"/>
              </a:rPr>
              <a:t>Deliverables / Measures of Success:</a:t>
            </a:r>
          </a:p>
          <a:p>
            <a:pPr marL="171450" lvl="0" indent="-171450">
              <a:lnSpc>
                <a:spcPct val="100000"/>
              </a:lnSpc>
              <a:spcBef>
                <a:spcPct val="0"/>
              </a:spcBef>
              <a:spcAft>
                <a:spcPts val="300"/>
              </a:spcAft>
              <a:defRPr/>
            </a:pPr>
            <a:r>
              <a:rPr lang="en-US" sz="1400" dirty="0">
                <a:solidFill>
                  <a:schemeClr val="tx1"/>
                </a:solidFill>
                <a:latin typeface="Arial" charset="0"/>
                <a:ea typeface="MS PGothic" pitchFamily="34" charset="-128"/>
                <a:cs typeface="Arial" charset="0"/>
              </a:rPr>
              <a:t>Fully qualified seat-integrated vibration isolation system</a:t>
            </a:r>
          </a:p>
          <a:p>
            <a:pPr marL="171450" lvl="0" indent="-171450">
              <a:lnSpc>
                <a:spcPct val="100000"/>
              </a:lnSpc>
              <a:spcBef>
                <a:spcPct val="0"/>
              </a:spcBef>
              <a:spcAft>
                <a:spcPts val="300"/>
              </a:spcAft>
              <a:defRPr/>
            </a:pPr>
            <a:r>
              <a:rPr lang="en-US" sz="1400" dirty="0">
                <a:solidFill>
                  <a:schemeClr val="tx1"/>
                </a:solidFill>
                <a:latin typeface="Arial" charset="0"/>
                <a:ea typeface="MS PGothic" pitchFamily="34" charset="-128"/>
                <a:cs typeface="Arial" charset="0"/>
              </a:rPr>
              <a:t>Flight test data demonstrating &gt;50% reduction of a/c vibration transmitted into seated crew members.</a:t>
            </a:r>
          </a:p>
          <a:p>
            <a:pPr marL="171450" lvl="0" indent="-171450">
              <a:lnSpc>
                <a:spcPct val="100000"/>
              </a:lnSpc>
              <a:spcBef>
                <a:spcPct val="0"/>
              </a:spcBef>
              <a:spcAft>
                <a:spcPts val="300"/>
              </a:spcAft>
              <a:defRPr/>
            </a:pPr>
            <a:r>
              <a:rPr lang="en-US" sz="1400" dirty="0">
                <a:solidFill>
                  <a:schemeClr val="tx1"/>
                </a:solidFill>
                <a:latin typeface="Arial" charset="0"/>
                <a:ea typeface="MS PGothic" pitchFamily="34" charset="-128"/>
                <a:cs typeface="Arial" charset="0"/>
              </a:rPr>
              <a:t>Isolation system increases time that crew can conduct missions without reaching vibration dosage </a:t>
            </a:r>
            <a:r>
              <a:rPr lang="en-US" sz="1600" dirty="0">
                <a:solidFill>
                  <a:schemeClr val="tx1"/>
                </a:solidFill>
                <a:latin typeface="Arial" charset="0"/>
                <a:ea typeface="MS PGothic" pitchFamily="34" charset="-128"/>
                <a:cs typeface="Arial" charset="0"/>
              </a:rPr>
              <a:t>exposure</a:t>
            </a:r>
            <a:r>
              <a:rPr lang="en-US" sz="1400" dirty="0">
                <a:solidFill>
                  <a:schemeClr val="tx1"/>
                </a:solidFill>
                <a:latin typeface="Arial" charset="0"/>
                <a:ea typeface="MS PGothic" pitchFamily="34" charset="-128"/>
                <a:cs typeface="Arial" charset="0"/>
              </a:rPr>
              <a:t> </a:t>
            </a:r>
            <a:r>
              <a:rPr lang="en-US" sz="1200" dirty="0">
                <a:solidFill>
                  <a:schemeClr val="tx1"/>
                </a:solidFill>
                <a:latin typeface="Arial" charset="0"/>
                <a:ea typeface="MS PGothic" pitchFamily="34" charset="-128"/>
                <a:cs typeface="Arial" charset="0"/>
              </a:rPr>
              <a:t>limits (per Safety Standard ISO 2631-1)</a:t>
            </a:r>
          </a:p>
          <a:p>
            <a:pPr>
              <a:lnSpc>
                <a:spcPct val="100000"/>
              </a:lnSpc>
              <a:spcAft>
                <a:spcPts val="200"/>
              </a:spcAft>
            </a:pPr>
            <a:endParaRPr lang="en-US" sz="3600" dirty="0">
              <a:solidFill>
                <a:schemeClr val="tx1"/>
              </a:solidFill>
            </a:endParaRPr>
          </a:p>
        </p:txBody>
      </p:sp>
      <p:pic>
        <p:nvPicPr>
          <p:cNvPr id="11" name="Picture 10">
            <a:extLst>
              <a:ext uri="{FF2B5EF4-FFF2-40B4-BE49-F238E27FC236}">
                <a16:creationId xmlns:a16="http://schemas.microsoft.com/office/drawing/2014/main" id="{2C83EA2A-4B3D-4663-A365-FA40B119FAA4}"/>
              </a:ext>
            </a:extLst>
          </p:cNvPr>
          <p:cNvPicPr>
            <a:picLocks noChangeAspect="1"/>
          </p:cNvPicPr>
          <p:nvPr/>
        </p:nvPicPr>
        <p:blipFill>
          <a:blip r:embed="rId2" cstate="print"/>
          <a:stretch>
            <a:fillRect/>
          </a:stretch>
        </p:blipFill>
        <p:spPr>
          <a:xfrm>
            <a:off x="6096000" y="1132726"/>
            <a:ext cx="2362200" cy="4471528"/>
          </a:xfrm>
          <a:prstGeom prst="rect">
            <a:avLst/>
          </a:prstGeom>
        </p:spPr>
      </p:pic>
      <p:sp>
        <p:nvSpPr>
          <p:cNvPr id="4" name="TextBox 3"/>
          <p:cNvSpPr txBox="1"/>
          <p:nvPr/>
        </p:nvSpPr>
        <p:spPr>
          <a:xfrm>
            <a:off x="3380980" y="849868"/>
            <a:ext cx="2685351" cy="369332"/>
          </a:xfrm>
          <a:prstGeom prst="rect">
            <a:avLst/>
          </a:prstGeom>
          <a:noFill/>
        </p:spPr>
        <p:txBody>
          <a:bodyPr wrap="none" rtlCol="0">
            <a:spAutoFit/>
          </a:bodyPr>
          <a:lstStyle/>
          <a:p>
            <a:r>
              <a:rPr lang="en-US" sz="1800" dirty="0">
                <a:solidFill>
                  <a:schemeClr val="accent1">
                    <a:lumMod val="75000"/>
                  </a:schemeClr>
                </a:solidFill>
              </a:rPr>
              <a:t>Rapid Innovation Fund</a:t>
            </a:r>
          </a:p>
        </p:txBody>
      </p:sp>
      <p:sp>
        <p:nvSpPr>
          <p:cNvPr id="6" name="Rectangle 5">
            <a:extLst>
              <a:ext uri="{FF2B5EF4-FFF2-40B4-BE49-F238E27FC236}">
                <a16:creationId xmlns:a16="http://schemas.microsoft.com/office/drawing/2014/main" id="{6F96FCBB-8987-4177-9BEF-016732C6C8BF}"/>
              </a:ext>
            </a:extLst>
          </p:cNvPr>
          <p:cNvSpPr/>
          <p:nvPr/>
        </p:nvSpPr>
        <p:spPr>
          <a:xfrm>
            <a:off x="3913851" y="6583671"/>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07F55A5-292D-4434-86DE-61F5A95F4DAB}"/>
              </a:ext>
            </a:extLst>
          </p:cNvPr>
          <p:cNvSpPr/>
          <p:nvPr/>
        </p:nvSpPr>
        <p:spPr>
          <a:xfrm>
            <a:off x="7277100" y="6583671"/>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7191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751840"/>
          </a:xfrm>
        </p:spPr>
        <p:txBody>
          <a:bodyPr>
            <a:normAutofit/>
          </a:bodyPr>
          <a:lstStyle/>
          <a:p>
            <a:r>
              <a:rPr lang="en-US" sz="2600" dirty="0"/>
              <a:t>Mission Endurance Enhancements - (Seats)</a:t>
            </a:r>
          </a:p>
        </p:txBody>
      </p:sp>
      <p:sp>
        <p:nvSpPr>
          <p:cNvPr id="6" name="Content Placeholder 5"/>
          <p:cNvSpPr>
            <a:spLocks noGrp="1"/>
          </p:cNvSpPr>
          <p:nvPr>
            <p:ph idx="1"/>
          </p:nvPr>
        </p:nvSpPr>
        <p:spPr>
          <a:xfrm>
            <a:off x="205184" y="990066"/>
            <a:ext cx="5024657" cy="5370746"/>
          </a:xfrm>
        </p:spPr>
        <p:txBody>
          <a:bodyPr>
            <a:normAutofit/>
          </a:bodyPr>
          <a:lstStyle/>
          <a:p>
            <a:pPr marL="0" indent="0">
              <a:spcBef>
                <a:spcPts val="0"/>
              </a:spcBef>
              <a:spcAft>
                <a:spcPts val="600"/>
              </a:spcAft>
              <a:buNone/>
            </a:pPr>
            <a:r>
              <a:rPr lang="en-US" sz="2000" dirty="0">
                <a:solidFill>
                  <a:schemeClr val="tx1"/>
                </a:solidFill>
              </a:rPr>
              <a:t>Determine factors contributing to neck/back pain – behavior, equipment, loading:</a:t>
            </a:r>
          </a:p>
          <a:p>
            <a:pPr marL="0" indent="0">
              <a:spcBef>
                <a:spcPts val="600"/>
              </a:spcBef>
              <a:spcAft>
                <a:spcPts val="0"/>
              </a:spcAft>
              <a:buNone/>
            </a:pPr>
            <a:r>
              <a:rPr lang="en-US" sz="1800" dirty="0">
                <a:solidFill>
                  <a:schemeClr val="tx1"/>
                </a:solidFill>
              </a:rPr>
              <a:t>Aircrew Endurance</a:t>
            </a:r>
          </a:p>
          <a:p>
            <a:pPr marL="341313" indent="-165100">
              <a:spcBef>
                <a:spcPts val="0"/>
              </a:spcBef>
              <a:spcAft>
                <a:spcPts val="0"/>
              </a:spcAft>
            </a:pPr>
            <a:r>
              <a:rPr lang="en-US" sz="1800" dirty="0">
                <a:solidFill>
                  <a:schemeClr val="tx1"/>
                </a:solidFill>
              </a:rPr>
              <a:t>Cushions</a:t>
            </a:r>
          </a:p>
          <a:p>
            <a:pPr marL="341313" indent="-165100">
              <a:spcBef>
                <a:spcPts val="0"/>
              </a:spcBef>
              <a:spcAft>
                <a:spcPts val="0"/>
              </a:spcAft>
            </a:pPr>
            <a:r>
              <a:rPr lang="en-US" sz="1800" dirty="0">
                <a:solidFill>
                  <a:schemeClr val="tx1"/>
                </a:solidFill>
              </a:rPr>
              <a:t>Addressing Flight Equipment Mass</a:t>
            </a:r>
          </a:p>
          <a:p>
            <a:pPr marL="341313" indent="-165100">
              <a:spcBef>
                <a:spcPts val="0"/>
              </a:spcBef>
              <a:spcAft>
                <a:spcPts val="0"/>
              </a:spcAft>
            </a:pPr>
            <a:r>
              <a:rPr lang="en-US" sz="1800" dirty="0">
                <a:solidFill>
                  <a:schemeClr val="tx1"/>
                </a:solidFill>
              </a:rPr>
              <a:t>Helmet</a:t>
            </a:r>
          </a:p>
          <a:p>
            <a:pPr marL="341313" indent="-165100">
              <a:spcBef>
                <a:spcPts val="0"/>
              </a:spcBef>
              <a:spcAft>
                <a:spcPts val="0"/>
              </a:spcAft>
            </a:pPr>
            <a:r>
              <a:rPr lang="en-US" sz="1800" dirty="0">
                <a:solidFill>
                  <a:schemeClr val="tx1"/>
                </a:solidFill>
              </a:rPr>
              <a:t>Vibration Isolation</a:t>
            </a:r>
          </a:p>
          <a:p>
            <a:pPr marL="0" indent="0">
              <a:spcBef>
                <a:spcPts val="0"/>
              </a:spcBef>
              <a:spcAft>
                <a:spcPts val="0"/>
              </a:spcAft>
              <a:buNone/>
            </a:pPr>
            <a:endParaRPr lang="en-US" sz="1800" dirty="0">
              <a:solidFill>
                <a:schemeClr val="tx1"/>
              </a:solidFill>
            </a:endParaRPr>
          </a:p>
          <a:p>
            <a:pPr marL="0" indent="0">
              <a:spcBef>
                <a:spcPts val="0"/>
              </a:spcBef>
              <a:spcAft>
                <a:spcPts val="0"/>
              </a:spcAft>
              <a:buNone/>
            </a:pPr>
            <a:r>
              <a:rPr lang="en-US" sz="1800" dirty="0">
                <a:solidFill>
                  <a:schemeClr val="tx1"/>
                </a:solidFill>
              </a:rPr>
              <a:t>Technologies to reduce loading</a:t>
            </a:r>
          </a:p>
          <a:p>
            <a:pPr marL="341313" indent="-165100">
              <a:spcBef>
                <a:spcPts val="0"/>
              </a:spcBef>
              <a:spcAft>
                <a:spcPts val="0"/>
              </a:spcAft>
            </a:pPr>
            <a:r>
              <a:rPr lang="en-US" sz="1800" dirty="0">
                <a:solidFill>
                  <a:schemeClr val="tx1"/>
                </a:solidFill>
              </a:rPr>
              <a:t>Vibration Mitigating Seats </a:t>
            </a:r>
          </a:p>
          <a:p>
            <a:pPr marL="341313" indent="-165100">
              <a:spcBef>
                <a:spcPts val="0"/>
              </a:spcBef>
              <a:spcAft>
                <a:spcPts val="0"/>
              </a:spcAft>
            </a:pPr>
            <a:r>
              <a:rPr lang="en-US" sz="1800" dirty="0">
                <a:solidFill>
                  <a:schemeClr val="tx1"/>
                </a:solidFill>
              </a:rPr>
              <a:t>Active Seat Cushion – Fixed-Wing Non-Ejection/Rotary-Wing Crashworthy</a:t>
            </a:r>
          </a:p>
          <a:p>
            <a:pPr marL="341313" indent="-165100">
              <a:spcBef>
                <a:spcPts val="0"/>
              </a:spcBef>
              <a:spcAft>
                <a:spcPts val="0"/>
              </a:spcAft>
            </a:pPr>
            <a:r>
              <a:rPr lang="en-US" sz="2000" dirty="0">
                <a:solidFill>
                  <a:schemeClr val="tx1"/>
                </a:solidFill>
              </a:rPr>
              <a:t>Lower Back </a:t>
            </a:r>
            <a:r>
              <a:rPr lang="en-US" sz="1800" dirty="0">
                <a:solidFill>
                  <a:schemeClr val="tx1"/>
                </a:solidFill>
              </a:rPr>
              <a:t>Support Endurance and Crashworthiness Evaluation</a:t>
            </a:r>
          </a:p>
          <a:p>
            <a:pPr>
              <a:spcBef>
                <a:spcPts val="0"/>
              </a:spcBef>
              <a:spcAft>
                <a:spcPts val="0"/>
              </a:spcAft>
            </a:pPr>
            <a:endParaRPr lang="en-US" sz="1800" dirty="0">
              <a:solidFill>
                <a:schemeClr val="tx1"/>
              </a:solidFill>
            </a:endParaRPr>
          </a:p>
          <a:p>
            <a:pPr marL="0" indent="0">
              <a:spcBef>
                <a:spcPts val="0"/>
              </a:spcBef>
              <a:spcAft>
                <a:spcPts val="0"/>
              </a:spcAft>
              <a:buNone/>
            </a:pPr>
            <a:r>
              <a:rPr lang="en-US" sz="1800" dirty="0">
                <a:solidFill>
                  <a:schemeClr val="tx1"/>
                </a:solidFill>
              </a:rPr>
              <a:t>Modeling to predict acute and chronic pain onset &amp; severity</a:t>
            </a:r>
          </a:p>
          <a:p>
            <a:pPr marL="341313" indent="-165100">
              <a:spcBef>
                <a:spcPts val="0"/>
              </a:spcBef>
              <a:spcAft>
                <a:spcPts val="0"/>
              </a:spcAft>
            </a:pPr>
            <a:r>
              <a:rPr lang="en-US" sz="1800" dirty="0">
                <a:solidFill>
                  <a:schemeClr val="tx1"/>
                </a:solidFill>
              </a:rPr>
              <a:t>Prediction and Mitigation of Back Pain in Military Pilots and Vehicle Occupants</a:t>
            </a:r>
            <a:endParaRPr lang="en-US" sz="2000" dirty="0">
              <a:solidFill>
                <a:schemeClr val="tx1"/>
              </a:solidFill>
            </a:endParaRPr>
          </a:p>
        </p:txBody>
      </p:sp>
      <p:pic>
        <p:nvPicPr>
          <p:cNvPr id="512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600" y="895350"/>
            <a:ext cx="925511" cy="1217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77200" y="904875"/>
            <a:ext cx="973830" cy="119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62600" y="953854"/>
            <a:ext cx="1441021" cy="1100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descr="\\NAEAPAXRFS101v\Bulk_CS003$\NAVAIR_PAXR_N00421_16AH\AD\A4.0\A4.6\A4.6.6\A4.6.6.4\Programs and Projects\E-2 Lumbar Evaluation\20170419_152358.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5400000">
            <a:off x="7569200" y="2908300"/>
            <a:ext cx="1320800" cy="99060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5252404" y="4724400"/>
            <a:ext cx="3739196" cy="1304925"/>
            <a:chOff x="5200649" y="4852194"/>
            <a:chExt cx="3739196" cy="1304925"/>
          </a:xfrm>
        </p:grpSpPr>
        <p:pic>
          <p:nvPicPr>
            <p:cNvPr id="5127" name="Picture 7"/>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200649" y="4875212"/>
              <a:ext cx="1468032"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072368" y="4852194"/>
              <a:ext cx="60114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077200" y="4939903"/>
              <a:ext cx="862645" cy="1129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11"/>
          <p:cNvSpPr txBox="1"/>
          <p:nvPr/>
        </p:nvSpPr>
        <p:spPr>
          <a:xfrm>
            <a:off x="5570431" y="4114800"/>
            <a:ext cx="1414462" cy="369332"/>
          </a:xfrm>
          <a:prstGeom prst="rect">
            <a:avLst/>
          </a:prstGeom>
          <a:noFill/>
        </p:spPr>
        <p:txBody>
          <a:bodyPr wrap="square" rtlCol="0">
            <a:spAutoFit/>
          </a:bodyPr>
          <a:lstStyle/>
          <a:p>
            <a:r>
              <a:rPr lang="en-US" dirty="0" err="1">
                <a:solidFill>
                  <a:srgbClr val="002060"/>
                </a:solidFill>
              </a:rPr>
              <a:t>Helo</a:t>
            </a:r>
            <a:r>
              <a:rPr lang="en-US" dirty="0">
                <a:solidFill>
                  <a:srgbClr val="002060"/>
                </a:solidFill>
              </a:rPr>
              <a:t>-Hunch</a:t>
            </a:r>
          </a:p>
        </p:txBody>
      </p:sp>
      <p:sp>
        <p:nvSpPr>
          <p:cNvPr id="13" name="TextBox 12"/>
          <p:cNvSpPr txBox="1"/>
          <p:nvPr/>
        </p:nvSpPr>
        <p:spPr>
          <a:xfrm>
            <a:off x="5744715" y="2209800"/>
            <a:ext cx="3124200" cy="369332"/>
          </a:xfrm>
          <a:prstGeom prst="rect">
            <a:avLst/>
          </a:prstGeom>
          <a:noFill/>
        </p:spPr>
        <p:txBody>
          <a:bodyPr wrap="square" rtlCol="0">
            <a:spAutoFit/>
          </a:bodyPr>
          <a:lstStyle/>
          <a:p>
            <a:r>
              <a:rPr lang="en-US" dirty="0">
                <a:solidFill>
                  <a:srgbClr val="002060"/>
                </a:solidFill>
              </a:rPr>
              <a:t>Active vibration attenuation</a:t>
            </a:r>
          </a:p>
        </p:txBody>
      </p:sp>
      <p:sp>
        <p:nvSpPr>
          <p:cNvPr id="14" name="TextBox 13"/>
          <p:cNvSpPr txBox="1"/>
          <p:nvPr/>
        </p:nvSpPr>
        <p:spPr>
          <a:xfrm>
            <a:off x="7315200" y="4114800"/>
            <a:ext cx="1828800" cy="369332"/>
          </a:xfrm>
          <a:prstGeom prst="rect">
            <a:avLst/>
          </a:prstGeom>
          <a:noFill/>
        </p:spPr>
        <p:txBody>
          <a:bodyPr wrap="square" rtlCol="0">
            <a:spAutoFit/>
          </a:bodyPr>
          <a:lstStyle/>
          <a:p>
            <a:r>
              <a:rPr lang="en-US" dirty="0">
                <a:solidFill>
                  <a:srgbClr val="002060"/>
                </a:solidFill>
              </a:rPr>
              <a:t>Lumbar support</a:t>
            </a:r>
          </a:p>
        </p:txBody>
      </p:sp>
      <p:sp>
        <p:nvSpPr>
          <p:cNvPr id="15" name="TextBox 14"/>
          <p:cNvSpPr txBox="1"/>
          <p:nvPr/>
        </p:nvSpPr>
        <p:spPr>
          <a:xfrm>
            <a:off x="5750402" y="6056074"/>
            <a:ext cx="2743200" cy="369332"/>
          </a:xfrm>
          <a:prstGeom prst="rect">
            <a:avLst/>
          </a:prstGeom>
          <a:noFill/>
        </p:spPr>
        <p:txBody>
          <a:bodyPr wrap="square" rtlCol="0">
            <a:spAutoFit/>
          </a:bodyPr>
          <a:lstStyle/>
          <a:p>
            <a:r>
              <a:rPr lang="en-US" dirty="0">
                <a:solidFill>
                  <a:srgbClr val="002060"/>
                </a:solidFill>
              </a:rPr>
              <a:t>Computational modeling</a:t>
            </a:r>
          </a:p>
        </p:txBody>
      </p:sp>
      <p:grpSp>
        <p:nvGrpSpPr>
          <p:cNvPr id="18" name="Group 17"/>
          <p:cNvGrpSpPr/>
          <p:nvPr/>
        </p:nvGrpSpPr>
        <p:grpSpPr>
          <a:xfrm>
            <a:off x="5507031" y="2719769"/>
            <a:ext cx="1960569" cy="1302266"/>
            <a:chOff x="6019800" y="2570163"/>
            <a:chExt cx="2933700" cy="1955800"/>
          </a:xfrm>
        </p:grpSpPr>
        <p:pic>
          <p:nvPicPr>
            <p:cNvPr id="19" name="Picture 5"/>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019800" y="2570163"/>
              <a:ext cx="29337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bwMode="auto">
            <a:xfrm rot="2287472">
              <a:off x="7750175" y="2722563"/>
              <a:ext cx="455613" cy="84137"/>
            </a:xfrm>
            <a:prstGeom prst="rect">
              <a:avLst/>
            </a:prstGeom>
            <a:solidFill>
              <a:schemeClr val="accent4"/>
            </a:solidFill>
            <a:ln w="12700" cap="flat" cmpd="sng" algn="ctr">
              <a:solidFill>
                <a:schemeClr val="tx1"/>
              </a:solidFill>
              <a:prstDash val="solid"/>
              <a:round/>
              <a:headEnd type="none" w="med" len="med"/>
              <a:tailEnd type="none" w="med" len="med"/>
            </a:ln>
            <a:effectLst/>
          </p:spPr>
          <p:txBody>
            <a:bodyPr wrap="none" anchor="ctr"/>
            <a:lstStyle/>
            <a:p>
              <a:pPr>
                <a:defRPr/>
              </a:pPr>
              <a:endParaRPr lang="en-US">
                <a:solidFill>
                  <a:srgbClr val="000000"/>
                </a:solidFill>
              </a:endParaRPr>
            </a:p>
          </p:txBody>
        </p:sp>
      </p:grpSp>
      <p:sp>
        <p:nvSpPr>
          <p:cNvPr id="3" name="TextBox 2"/>
          <p:cNvSpPr txBox="1"/>
          <p:nvPr/>
        </p:nvSpPr>
        <p:spPr>
          <a:xfrm>
            <a:off x="3105339" y="544929"/>
            <a:ext cx="2775119" cy="369332"/>
          </a:xfrm>
          <a:prstGeom prst="rect">
            <a:avLst/>
          </a:prstGeom>
          <a:noFill/>
        </p:spPr>
        <p:txBody>
          <a:bodyPr wrap="none" rtlCol="0">
            <a:spAutoFit/>
          </a:bodyPr>
          <a:lstStyle/>
          <a:p>
            <a:r>
              <a:rPr lang="en-US" sz="1800">
                <a:solidFill>
                  <a:schemeClr val="accent1">
                    <a:lumMod val="75000"/>
                  </a:schemeClr>
                </a:solidFill>
                <a:latin typeface="Arial" panose="020B0604020202020204" pitchFamily="34" charset="0"/>
                <a:cs typeface="Arial" panose="020B0604020202020204" pitchFamily="34" charset="0"/>
              </a:rPr>
              <a:t>Sec </a:t>
            </a:r>
            <a:r>
              <a:rPr lang="en-US" sz="1800" dirty="0">
                <a:solidFill>
                  <a:schemeClr val="accent1">
                    <a:lumMod val="75000"/>
                  </a:schemeClr>
                </a:solidFill>
                <a:latin typeface="Arial" panose="020B0604020202020204" pitchFamily="34" charset="0"/>
                <a:cs typeface="Arial" panose="020B0604020202020204" pitchFamily="34" charset="0"/>
              </a:rPr>
              <a:t>219 &amp; </a:t>
            </a:r>
            <a:r>
              <a:rPr lang="en-US" sz="1800">
                <a:solidFill>
                  <a:schemeClr val="accent1">
                    <a:lumMod val="75000"/>
                  </a:schemeClr>
                </a:solidFill>
                <a:latin typeface="Arial" panose="020B0604020202020204" pitchFamily="34" charset="0"/>
                <a:cs typeface="Arial" panose="020B0604020202020204" pitchFamily="34" charset="0"/>
              </a:rPr>
              <a:t>BA4 Funding</a:t>
            </a:r>
            <a:endParaRPr lang="en-US" sz="1800" dirty="0">
              <a:solidFill>
                <a:schemeClr val="accent1">
                  <a:lumMod val="75000"/>
                </a:schemeClr>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A5BCDDAC-60B3-421B-BEF4-8B93B3CB7061}"/>
              </a:ext>
            </a:extLst>
          </p:cNvPr>
          <p:cNvSpPr/>
          <p:nvPr/>
        </p:nvSpPr>
        <p:spPr>
          <a:xfrm>
            <a:off x="3866322" y="6593979"/>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760A969-D41E-4E3F-8F42-9DB3CE9839BD}"/>
              </a:ext>
            </a:extLst>
          </p:cNvPr>
          <p:cNvSpPr/>
          <p:nvPr/>
        </p:nvSpPr>
        <p:spPr>
          <a:xfrm>
            <a:off x="7306815" y="6593979"/>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5867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826" y="430421"/>
            <a:ext cx="8153400" cy="625595"/>
          </a:xfrm>
        </p:spPr>
        <p:txBody>
          <a:bodyPr>
            <a:noAutofit/>
          </a:bodyPr>
          <a:lstStyle/>
          <a:p>
            <a:r>
              <a:rPr lang="en-US" sz="3200" dirty="0"/>
              <a:t>High Resolution Digital Night Vision</a:t>
            </a:r>
            <a:r>
              <a:rPr lang="en-US" dirty="0"/>
              <a:t/>
            </a:r>
            <a:br>
              <a:rPr lang="en-US" dirty="0"/>
            </a:br>
            <a:endParaRPr lang="en-US" dirty="0"/>
          </a:p>
        </p:txBody>
      </p:sp>
      <p:sp>
        <p:nvSpPr>
          <p:cNvPr id="3" name="Content Placeholder 2"/>
          <p:cNvSpPr>
            <a:spLocks noGrp="1"/>
          </p:cNvSpPr>
          <p:nvPr>
            <p:ph idx="1"/>
          </p:nvPr>
        </p:nvSpPr>
        <p:spPr>
          <a:xfrm>
            <a:off x="60479" y="930048"/>
            <a:ext cx="5071450" cy="5308403"/>
          </a:xfrm>
        </p:spPr>
        <p:txBody>
          <a:bodyPr>
            <a:noAutofit/>
          </a:bodyPr>
          <a:lstStyle/>
          <a:p>
            <a:pPr marL="0" indent="0">
              <a:spcBef>
                <a:spcPts val="0"/>
              </a:spcBef>
              <a:spcAft>
                <a:spcPts val="600"/>
              </a:spcAft>
              <a:buNone/>
            </a:pPr>
            <a:r>
              <a:rPr lang="en-US" sz="1600" b="1" i="1" dirty="0">
                <a:solidFill>
                  <a:schemeClr val="accent1">
                    <a:lumMod val="75000"/>
                  </a:schemeClr>
                </a:solidFill>
              </a:rPr>
              <a:t>Develop digital technologies to improve resolution, add color, with enhanced display information</a:t>
            </a:r>
          </a:p>
          <a:p>
            <a:pPr marL="171450" indent="-171450">
              <a:spcBef>
                <a:spcPts val="0"/>
              </a:spcBef>
              <a:spcAft>
                <a:spcPts val="600"/>
              </a:spcAft>
              <a:buFont typeface="Arial" panose="020B0604020202020204" pitchFamily="34" charset="0"/>
              <a:buChar char="•"/>
            </a:pPr>
            <a:r>
              <a:rPr lang="en-US" sz="1400" dirty="0">
                <a:solidFill>
                  <a:schemeClr val="tx1"/>
                </a:solidFill>
              </a:rPr>
              <a:t>Reconfigurable High Brightness Organic Light Emitting Diode (OLED)</a:t>
            </a:r>
            <a:endParaRPr lang="en-US" sz="1400" b="1" dirty="0">
              <a:solidFill>
                <a:schemeClr val="tx1"/>
              </a:solidFill>
            </a:endParaRPr>
          </a:p>
          <a:p>
            <a:pPr marL="171450" indent="-171450">
              <a:spcBef>
                <a:spcPts val="0"/>
              </a:spcBef>
              <a:spcAft>
                <a:spcPts val="600"/>
              </a:spcAft>
              <a:buFont typeface="Arial" panose="020B0604020202020204" pitchFamily="34" charset="0"/>
              <a:buChar char="•"/>
            </a:pPr>
            <a:r>
              <a:rPr lang="en-US" sz="1400" dirty="0">
                <a:solidFill>
                  <a:schemeClr val="tx1"/>
                </a:solidFill>
              </a:rPr>
              <a:t>ISIE19 Development: USN and USA co-developing next  gen Digital Night Vision Sensor (ISIE19 EBAPS) on schedule. </a:t>
            </a:r>
          </a:p>
          <a:p>
            <a:pPr marL="171450" indent="-171450">
              <a:spcBef>
                <a:spcPts val="0"/>
              </a:spcBef>
              <a:spcAft>
                <a:spcPts val="600"/>
              </a:spcAft>
              <a:buFont typeface="Arial" panose="020B0604020202020204" pitchFamily="34" charset="0"/>
              <a:buChar char="•"/>
            </a:pPr>
            <a:r>
              <a:rPr lang="en-US" sz="1400" dirty="0">
                <a:solidFill>
                  <a:schemeClr val="tx1"/>
                </a:solidFill>
              </a:rPr>
              <a:t>See-Through Display technology</a:t>
            </a:r>
          </a:p>
          <a:p>
            <a:pPr marL="171450" indent="-171450">
              <a:spcBef>
                <a:spcPts val="0"/>
              </a:spcBef>
              <a:spcAft>
                <a:spcPts val="600"/>
              </a:spcAft>
              <a:buFont typeface="Arial" panose="020B0604020202020204" pitchFamily="34" charset="0"/>
              <a:buChar char="•"/>
            </a:pPr>
            <a:r>
              <a:rPr lang="en-US" sz="1400" dirty="0">
                <a:solidFill>
                  <a:schemeClr val="tx1"/>
                </a:solidFill>
              </a:rPr>
              <a:t>Color Night Vision technology</a:t>
            </a:r>
          </a:p>
          <a:p>
            <a:pPr marL="171450" indent="-171450">
              <a:spcBef>
                <a:spcPts val="0"/>
              </a:spcBef>
              <a:spcAft>
                <a:spcPts val="600"/>
              </a:spcAft>
              <a:buFont typeface="Arial" panose="020B0604020202020204" pitchFamily="34" charset="0"/>
              <a:buChar char="•"/>
            </a:pPr>
            <a:r>
              <a:rPr lang="en-US" sz="1400" dirty="0">
                <a:solidFill>
                  <a:schemeClr val="tx1"/>
                </a:solidFill>
              </a:rPr>
              <a:t>Wide Field of View Night Vision System (WNVS) Upgrade: </a:t>
            </a:r>
          </a:p>
          <a:p>
            <a:pPr marL="344488" indent="-230188">
              <a:spcBef>
                <a:spcPts val="0"/>
              </a:spcBef>
              <a:spcAft>
                <a:spcPts val="600"/>
              </a:spcAft>
              <a:buFont typeface="Arial" pitchFamily="34" charset="0"/>
              <a:buChar char="‒"/>
            </a:pPr>
            <a:r>
              <a:rPr lang="en-US" sz="1200" dirty="0">
                <a:solidFill>
                  <a:schemeClr val="tx1"/>
                </a:solidFill>
              </a:rPr>
              <a:t>Upgrade WNVS prototype to improve night vision performance and enhance overall system performance for future USN/USMC demonstrations.  </a:t>
            </a:r>
          </a:p>
          <a:p>
            <a:pPr marL="344488" indent="-230188">
              <a:spcBef>
                <a:spcPts val="0"/>
              </a:spcBef>
              <a:spcAft>
                <a:spcPts val="600"/>
              </a:spcAft>
              <a:buFont typeface="Arial" pitchFamily="34" charset="0"/>
              <a:buChar char="‒"/>
            </a:pPr>
            <a:r>
              <a:rPr lang="en-US" sz="1200" dirty="0">
                <a:solidFill>
                  <a:schemeClr val="tx1"/>
                </a:solidFill>
              </a:rPr>
              <a:t>Upgrade sensors and displays to support latest technology advancements. </a:t>
            </a:r>
          </a:p>
          <a:p>
            <a:pPr marL="344488" indent="-230188">
              <a:spcBef>
                <a:spcPts val="0"/>
              </a:spcBef>
              <a:spcAft>
                <a:spcPts val="600"/>
              </a:spcAft>
              <a:buFont typeface="Arial" pitchFamily="34" charset="0"/>
              <a:buChar char="‒"/>
            </a:pPr>
            <a:r>
              <a:rPr lang="en-US" sz="1200" dirty="0">
                <a:solidFill>
                  <a:schemeClr val="tx1"/>
                </a:solidFill>
              </a:rPr>
              <a:t>Address concerns/issues seen with extended FOV, partial overlap, sensor stitching ,and see-through optics.</a:t>
            </a:r>
          </a:p>
          <a:p>
            <a:pPr marL="171450" lvl="0" indent="-171450">
              <a:spcBef>
                <a:spcPts val="0"/>
              </a:spcBef>
              <a:spcAft>
                <a:spcPts val="600"/>
              </a:spcAft>
              <a:buFont typeface="Arial" panose="020B0604020202020204" pitchFamily="34" charset="0"/>
              <a:buChar char="•"/>
            </a:pPr>
            <a:r>
              <a:rPr lang="en-US" sz="1400" dirty="0">
                <a:solidFill>
                  <a:schemeClr val="tx1"/>
                </a:solidFill>
              </a:rPr>
              <a:t>Next Generation Digital Night Vison Demonstrator: Build and flight test an advanced binocular vision system using latest NV sensors, displays and processing technologies.</a:t>
            </a:r>
          </a:p>
          <a:p>
            <a:pPr>
              <a:lnSpc>
                <a:spcPct val="120000"/>
              </a:lnSpc>
              <a:spcBef>
                <a:spcPts val="600"/>
              </a:spcBef>
              <a:spcAft>
                <a:spcPts val="0"/>
              </a:spcAft>
              <a:buNone/>
            </a:pPr>
            <a:r>
              <a:rPr lang="en-US" sz="1400" dirty="0">
                <a:solidFill>
                  <a:schemeClr val="tx1"/>
                </a:solidFill>
              </a:rPr>
              <a:t>Improve facility test and analyses</a:t>
            </a:r>
          </a:p>
          <a:p>
            <a:pPr marL="341313" lvl="1" indent="-227013">
              <a:lnSpc>
                <a:spcPct val="120000"/>
              </a:lnSpc>
              <a:spcBef>
                <a:spcPts val="0"/>
              </a:spcBef>
              <a:spcAft>
                <a:spcPts val="0"/>
              </a:spcAft>
            </a:pPr>
            <a:r>
              <a:rPr lang="en-US" sz="1400" dirty="0">
                <a:solidFill>
                  <a:schemeClr val="tx1"/>
                </a:solidFill>
              </a:rPr>
              <a:t>Digital Night Vision System Test Capability Development</a:t>
            </a:r>
          </a:p>
          <a:p>
            <a:pPr marL="341313" lvl="1" indent="-227013">
              <a:lnSpc>
                <a:spcPct val="120000"/>
              </a:lnSpc>
              <a:spcBef>
                <a:spcPts val="0"/>
              </a:spcBef>
              <a:spcAft>
                <a:spcPts val="0"/>
              </a:spcAft>
            </a:pPr>
            <a:r>
              <a:rPr lang="en-US" sz="1400" dirty="0">
                <a:solidFill>
                  <a:schemeClr val="tx1"/>
                </a:solidFill>
              </a:rPr>
              <a:t>Night Lab Development</a:t>
            </a:r>
          </a:p>
        </p:txBody>
      </p:sp>
      <p:pic>
        <p:nvPicPr>
          <p:cNvPr id="7" name="Picture 6">
            <a:extLst>
              <a:ext uri="{FF2B5EF4-FFF2-40B4-BE49-F238E27FC236}">
                <a16:creationId xmlns:a16="http://schemas.microsoft.com/office/drawing/2014/main" id="{F37F961B-748B-4227-B3D1-FA29D965FAF1}"/>
              </a:ext>
            </a:extLst>
          </p:cNvPr>
          <p:cNvPicPr>
            <a:picLocks noChangeAspect="1"/>
          </p:cNvPicPr>
          <p:nvPr/>
        </p:nvPicPr>
        <p:blipFill>
          <a:blip r:embed="rId2" cstate="print"/>
          <a:stretch>
            <a:fillRect/>
          </a:stretch>
        </p:blipFill>
        <p:spPr>
          <a:xfrm>
            <a:off x="5376372" y="5262972"/>
            <a:ext cx="3581400" cy="1143000"/>
          </a:xfrm>
          <a:prstGeom prst="rect">
            <a:avLst/>
          </a:prstGeom>
        </p:spPr>
      </p:pic>
      <p:pic>
        <p:nvPicPr>
          <p:cNvPr id="8" name="Picture 7">
            <a:extLst>
              <a:ext uri="{FF2B5EF4-FFF2-40B4-BE49-F238E27FC236}">
                <a16:creationId xmlns:a16="http://schemas.microsoft.com/office/drawing/2014/main" id="{909F70B3-E46A-4366-AB80-5B1410D3005D}"/>
              </a:ext>
            </a:extLst>
          </p:cNvPr>
          <p:cNvPicPr>
            <a:picLocks noChangeAspect="1"/>
          </p:cNvPicPr>
          <p:nvPr/>
        </p:nvPicPr>
        <p:blipFill rotWithShape="1">
          <a:blip r:embed="rId3" cstate="print"/>
          <a:srcRect b="2174"/>
          <a:stretch/>
        </p:blipFill>
        <p:spPr>
          <a:xfrm>
            <a:off x="5599054" y="1244797"/>
            <a:ext cx="3358718" cy="40181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1929" y="5135665"/>
            <a:ext cx="1877392" cy="1397614"/>
          </a:xfrm>
          <a:prstGeom prst="rect">
            <a:avLst/>
          </a:prstGeom>
        </p:spPr>
      </p:pic>
      <p:sp>
        <p:nvSpPr>
          <p:cNvPr id="5" name="TextBox 4"/>
          <p:cNvSpPr txBox="1"/>
          <p:nvPr/>
        </p:nvSpPr>
        <p:spPr>
          <a:xfrm>
            <a:off x="3720965" y="6292027"/>
            <a:ext cx="1410964" cy="307777"/>
          </a:xfrm>
          <a:prstGeom prst="rect">
            <a:avLst/>
          </a:prstGeom>
          <a:noFill/>
        </p:spPr>
        <p:txBody>
          <a:bodyPr wrap="none" rtlCol="0">
            <a:spAutoFit/>
          </a:bodyPr>
          <a:lstStyle/>
          <a:p>
            <a:r>
              <a:rPr lang="en-US" sz="1400" dirty="0">
                <a:solidFill>
                  <a:srgbClr val="002060"/>
                </a:solidFill>
              </a:rPr>
              <a:t>DNVG Overlay</a:t>
            </a:r>
          </a:p>
        </p:txBody>
      </p:sp>
      <p:sp>
        <p:nvSpPr>
          <p:cNvPr id="6" name="TextBox 5"/>
          <p:cNvSpPr txBox="1"/>
          <p:nvPr/>
        </p:nvSpPr>
        <p:spPr>
          <a:xfrm>
            <a:off x="6286046" y="2236205"/>
            <a:ext cx="646331" cy="276999"/>
          </a:xfrm>
          <a:prstGeom prst="rect">
            <a:avLst/>
          </a:prstGeom>
          <a:noFill/>
        </p:spPr>
        <p:txBody>
          <a:bodyPr wrap="none" rtlCol="0">
            <a:spAutoFit/>
          </a:bodyPr>
          <a:lstStyle/>
          <a:p>
            <a:r>
              <a:rPr lang="en-US" sz="1200" dirty="0">
                <a:solidFill>
                  <a:srgbClr val="002060"/>
                </a:solidFill>
              </a:rPr>
              <a:t>ISIE19</a:t>
            </a:r>
          </a:p>
        </p:txBody>
      </p:sp>
      <p:sp>
        <p:nvSpPr>
          <p:cNvPr id="9" name="TextBox 8"/>
          <p:cNvSpPr txBox="1"/>
          <p:nvPr/>
        </p:nvSpPr>
        <p:spPr>
          <a:xfrm>
            <a:off x="7822193" y="2247955"/>
            <a:ext cx="612668" cy="276999"/>
          </a:xfrm>
          <a:prstGeom prst="rect">
            <a:avLst/>
          </a:prstGeom>
          <a:noFill/>
        </p:spPr>
        <p:txBody>
          <a:bodyPr wrap="none" rtlCol="0">
            <a:spAutoFit/>
          </a:bodyPr>
          <a:lstStyle/>
          <a:p>
            <a:r>
              <a:rPr lang="en-US" sz="1200" dirty="0">
                <a:solidFill>
                  <a:srgbClr val="002060"/>
                </a:solidFill>
              </a:rPr>
              <a:t>OLED</a:t>
            </a:r>
          </a:p>
        </p:txBody>
      </p:sp>
      <p:sp>
        <p:nvSpPr>
          <p:cNvPr id="10" name="TextBox 9"/>
          <p:cNvSpPr txBox="1"/>
          <p:nvPr/>
        </p:nvSpPr>
        <p:spPr>
          <a:xfrm>
            <a:off x="3720965" y="633310"/>
            <a:ext cx="1753685" cy="338554"/>
          </a:xfrm>
          <a:prstGeom prst="rect">
            <a:avLst/>
          </a:prstGeom>
          <a:noFill/>
        </p:spPr>
        <p:txBody>
          <a:bodyPr wrap="none" rtlCol="0">
            <a:spAutoFit/>
          </a:bodyPr>
          <a:lstStyle/>
          <a:p>
            <a:r>
              <a:rPr lang="en-US" dirty="0">
                <a:solidFill>
                  <a:srgbClr val="002060"/>
                </a:solidFill>
                <a:latin typeface="Arial Black" panose="020B0A04020102020204" pitchFamily="34" charset="0"/>
              </a:rPr>
              <a:t>(BA4 Funding)</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6975" y="1242871"/>
            <a:ext cx="1808996" cy="1074815"/>
          </a:xfrm>
          <a:prstGeom prst="rect">
            <a:avLst/>
          </a:prstGeom>
        </p:spPr>
      </p:pic>
      <p:sp>
        <p:nvSpPr>
          <p:cNvPr id="12" name="Rectangle 11">
            <a:extLst>
              <a:ext uri="{FF2B5EF4-FFF2-40B4-BE49-F238E27FC236}">
                <a16:creationId xmlns:a16="http://schemas.microsoft.com/office/drawing/2014/main" id="{799AAFC6-B192-4C93-B93E-2AE5FF6312F0}"/>
              </a:ext>
            </a:extLst>
          </p:cNvPr>
          <p:cNvSpPr/>
          <p:nvPr/>
        </p:nvSpPr>
        <p:spPr>
          <a:xfrm>
            <a:off x="3842795" y="6586855"/>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5DE6DE-0F75-483F-9C24-9ED4FE6E9797}"/>
              </a:ext>
            </a:extLst>
          </p:cNvPr>
          <p:cNvSpPr/>
          <p:nvPr/>
        </p:nvSpPr>
        <p:spPr>
          <a:xfrm>
            <a:off x="7278413" y="6599804"/>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9478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Tech </a:t>
            </a:r>
            <a:r>
              <a:rPr lang="en-US" sz="3000" dirty="0"/>
              <a:t>Transitions/Accomplishments</a:t>
            </a:r>
          </a:p>
        </p:txBody>
      </p:sp>
      <p:sp>
        <p:nvSpPr>
          <p:cNvPr id="5" name="Rectangle 3"/>
          <p:cNvSpPr txBox="1">
            <a:spLocks noChangeArrowheads="1"/>
          </p:cNvSpPr>
          <p:nvPr/>
        </p:nvSpPr>
        <p:spPr bwMode="gray">
          <a:xfrm>
            <a:off x="346364" y="1034866"/>
            <a:ext cx="8628343" cy="508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91440" rIns="90487" bIns="91440" numCol="1" anchor="t" anchorCtr="0" compatLnSpc="1">
            <a:prstTxWarp prst="textNoShape">
              <a:avLst/>
            </a:prstTxWarp>
            <a:spAutoFit/>
          </a:bodyPr>
          <a:lstStyle>
            <a:lvl1pPr marL="223838" indent="-223838" algn="l" defTabSz="895350" rtl="0" eaLnBrk="0" fontAlgn="base" hangingPunct="0">
              <a:lnSpc>
                <a:spcPct val="90000"/>
              </a:lnSpc>
              <a:spcBef>
                <a:spcPct val="50000"/>
              </a:spcBef>
              <a:spcAft>
                <a:spcPct val="0"/>
              </a:spcAft>
              <a:buSzPct val="100000"/>
              <a:buChar char="•"/>
              <a:defRPr sz="2800">
                <a:solidFill>
                  <a:schemeClr val="tx1"/>
                </a:solidFill>
                <a:latin typeface="+mn-lt"/>
                <a:ea typeface="+mn-ea"/>
                <a:cs typeface="+mn-cs"/>
              </a:defRPr>
            </a:lvl1pPr>
            <a:lvl2pPr marL="561975" indent="-223838" algn="l" defTabSz="895350" rtl="0" eaLnBrk="0" fontAlgn="base" hangingPunct="0">
              <a:lnSpc>
                <a:spcPct val="90000"/>
              </a:lnSpc>
              <a:spcBef>
                <a:spcPct val="50000"/>
              </a:spcBef>
              <a:spcAft>
                <a:spcPct val="0"/>
              </a:spcAft>
              <a:buSzPct val="100000"/>
              <a:buChar char="–"/>
              <a:defRPr sz="2400">
                <a:solidFill>
                  <a:schemeClr val="tx1"/>
                </a:solidFill>
                <a:latin typeface="+mn-lt"/>
              </a:defRPr>
            </a:lvl2pPr>
            <a:lvl3pPr marL="844550" indent="-168275" algn="l" defTabSz="895350" rtl="0" eaLnBrk="0" fontAlgn="base" hangingPunct="0">
              <a:lnSpc>
                <a:spcPct val="90000"/>
              </a:lnSpc>
              <a:spcBef>
                <a:spcPct val="50000"/>
              </a:spcBef>
              <a:spcAft>
                <a:spcPct val="0"/>
              </a:spcAft>
              <a:buSzPct val="100000"/>
              <a:buChar char="•"/>
              <a:defRPr sz="2000">
                <a:solidFill>
                  <a:schemeClr val="tx1"/>
                </a:solidFill>
                <a:latin typeface="+mn-lt"/>
              </a:defRPr>
            </a:lvl3pPr>
            <a:lvl4pPr marL="1131888" indent="-173038" algn="l" defTabSz="895350" rtl="0" eaLnBrk="0" fontAlgn="base" hangingPunct="0">
              <a:lnSpc>
                <a:spcPct val="90000"/>
              </a:lnSpc>
              <a:spcBef>
                <a:spcPct val="50000"/>
              </a:spcBef>
              <a:spcAft>
                <a:spcPct val="0"/>
              </a:spcAft>
              <a:buSzPct val="100000"/>
              <a:buChar char="-"/>
              <a:defRPr>
                <a:solidFill>
                  <a:schemeClr val="tx1"/>
                </a:solidFill>
                <a:latin typeface="+mn-lt"/>
              </a:defRPr>
            </a:lvl4pPr>
            <a:lvl5pPr marL="1358900" indent="-112713" algn="l" defTabSz="895350" rtl="0" eaLnBrk="0" fontAlgn="base" hangingPunct="0">
              <a:lnSpc>
                <a:spcPct val="90000"/>
              </a:lnSpc>
              <a:spcBef>
                <a:spcPct val="50000"/>
              </a:spcBef>
              <a:spcAft>
                <a:spcPct val="0"/>
              </a:spcAft>
              <a:buSzPct val="100000"/>
              <a:buChar char="•"/>
              <a:defRPr sz="1600">
                <a:solidFill>
                  <a:schemeClr val="tx1"/>
                </a:solidFill>
                <a:latin typeface="+mn-lt"/>
              </a:defRPr>
            </a:lvl5pPr>
            <a:lvl6pPr marL="1816100" indent="-112713" algn="l" defTabSz="895350" rtl="0" eaLnBrk="0" fontAlgn="base" hangingPunct="0">
              <a:lnSpc>
                <a:spcPct val="90000"/>
              </a:lnSpc>
              <a:spcBef>
                <a:spcPct val="50000"/>
              </a:spcBef>
              <a:spcAft>
                <a:spcPct val="0"/>
              </a:spcAft>
              <a:buSzPct val="100000"/>
              <a:buChar char="•"/>
              <a:defRPr sz="1600">
                <a:solidFill>
                  <a:schemeClr val="tx1"/>
                </a:solidFill>
                <a:latin typeface="+mn-lt"/>
              </a:defRPr>
            </a:lvl6pPr>
            <a:lvl7pPr marL="2273300" indent="-112713" algn="l" defTabSz="895350" rtl="0" eaLnBrk="0" fontAlgn="base" hangingPunct="0">
              <a:lnSpc>
                <a:spcPct val="90000"/>
              </a:lnSpc>
              <a:spcBef>
                <a:spcPct val="50000"/>
              </a:spcBef>
              <a:spcAft>
                <a:spcPct val="0"/>
              </a:spcAft>
              <a:buSzPct val="100000"/>
              <a:buChar char="•"/>
              <a:defRPr sz="1600">
                <a:solidFill>
                  <a:schemeClr val="tx1"/>
                </a:solidFill>
                <a:latin typeface="+mn-lt"/>
              </a:defRPr>
            </a:lvl7pPr>
            <a:lvl8pPr marL="2730500" indent="-112713" algn="l" defTabSz="895350" rtl="0" eaLnBrk="0" fontAlgn="base" hangingPunct="0">
              <a:lnSpc>
                <a:spcPct val="90000"/>
              </a:lnSpc>
              <a:spcBef>
                <a:spcPct val="50000"/>
              </a:spcBef>
              <a:spcAft>
                <a:spcPct val="0"/>
              </a:spcAft>
              <a:buSzPct val="100000"/>
              <a:buChar char="•"/>
              <a:defRPr sz="1600">
                <a:solidFill>
                  <a:schemeClr val="tx1"/>
                </a:solidFill>
                <a:latin typeface="+mn-lt"/>
              </a:defRPr>
            </a:lvl8pPr>
            <a:lvl9pPr marL="3187700" indent="-112713" algn="l" defTabSz="895350" rtl="0" eaLnBrk="0" fontAlgn="base" hangingPunct="0">
              <a:lnSpc>
                <a:spcPct val="90000"/>
              </a:lnSpc>
              <a:spcBef>
                <a:spcPct val="50000"/>
              </a:spcBef>
              <a:spcAft>
                <a:spcPct val="0"/>
              </a:spcAft>
              <a:buSzPct val="100000"/>
              <a:buChar char="•"/>
              <a:defRPr sz="1600">
                <a:solidFill>
                  <a:schemeClr val="tx1"/>
                </a:solidFill>
                <a:latin typeface="+mn-lt"/>
              </a:defRPr>
            </a:lvl9pPr>
          </a:lstStyle>
          <a:p>
            <a:pPr lvl="0">
              <a:defRPr/>
            </a:pPr>
            <a:r>
              <a:rPr lang="en-US" altLang="en-US" sz="1400" b="0" kern="0" dirty="0">
                <a:latin typeface="Arial"/>
              </a:rPr>
              <a:t>TT: Transition of Crew Role-player Enabled by Automated Technology Enhancements (CREATE) to Maritime Patrol Training</a:t>
            </a:r>
          </a:p>
          <a:p>
            <a:pPr lvl="1">
              <a:spcBef>
                <a:spcPts val="600"/>
              </a:spcBef>
              <a:buFont typeface="Arial" panose="020B0604020202020204" pitchFamily="34" charset="0"/>
              <a:buChar char="‒"/>
              <a:defRPr/>
            </a:pPr>
            <a:r>
              <a:rPr lang="en-US" altLang="en-US" sz="1200" b="0" kern="0" dirty="0">
                <a:latin typeface="Arial"/>
              </a:rPr>
              <a:t>Identified user interface elements &amp; transparency levels to inform design concepts for development and analysis of instructional interfaces and functionality (JAN-JUL 19)</a:t>
            </a:r>
          </a:p>
          <a:p>
            <a:pPr lvl="1">
              <a:spcBef>
                <a:spcPts val="0"/>
              </a:spcBef>
              <a:buFont typeface="Arial" panose="020B0604020202020204" pitchFamily="34" charset="0"/>
              <a:buChar char="‒"/>
              <a:defRPr/>
            </a:pPr>
            <a:r>
              <a:rPr lang="en-US" altLang="en-US" sz="1200" b="0" kern="0" dirty="0">
                <a:latin typeface="Arial"/>
              </a:rPr>
              <a:t>Develop &amp; validate set of automated communication performance measures (MAR-AUG 19)</a:t>
            </a:r>
          </a:p>
          <a:p>
            <a:pPr lvl="1">
              <a:spcBef>
                <a:spcPts val="0"/>
              </a:spcBef>
              <a:buFont typeface="Arial" panose="020B0604020202020204" pitchFamily="34" charset="0"/>
              <a:buChar char="‒"/>
              <a:defRPr/>
            </a:pPr>
            <a:r>
              <a:rPr lang="en-US" altLang="en-US" sz="1200" b="0" kern="0" dirty="0">
                <a:latin typeface="Arial"/>
              </a:rPr>
              <a:t>Conduct automated speech recognition engineering data collection to baseline system performance and reliability, and identify areas for system maturation and refinement (JUN-SEP 19)</a:t>
            </a:r>
          </a:p>
          <a:p>
            <a:pPr lvl="1">
              <a:spcBef>
                <a:spcPts val="0"/>
              </a:spcBef>
              <a:buFont typeface="Arial" panose="020B0604020202020204" pitchFamily="34" charset="0"/>
              <a:buChar char="‒"/>
              <a:defRPr/>
            </a:pPr>
            <a:r>
              <a:rPr lang="en-US" altLang="en-US" sz="1200" b="0" kern="0" dirty="0">
                <a:latin typeface="Arial"/>
              </a:rPr>
              <a:t>Develop research protocol to evaluate baseline &amp; future workload and community trust in automated technologies; initial data collection survey based with identification of opportunities for controlled research studies (APR-SEP 19)</a:t>
            </a:r>
          </a:p>
          <a:p>
            <a:r>
              <a:rPr lang="en-US" sz="1400" b="0" dirty="0">
                <a:latin typeface="Arial" panose="020B0604020202020204" pitchFamily="34" charset="0"/>
                <a:cs typeface="Arial" panose="020B0604020202020204" pitchFamily="34" charset="0"/>
              </a:rPr>
              <a:t>TT: Examination of Increased Capability Crash Recording Technologies in the Naval Aviation Mishap Application</a:t>
            </a:r>
          </a:p>
          <a:p>
            <a:pPr lvl="1"/>
            <a:r>
              <a:rPr lang="en-US" sz="1200" b="0" dirty="0">
                <a:latin typeface="Arial" panose="020B0604020202020204" pitchFamily="34" charset="0"/>
                <a:cs typeface="Arial" panose="020B0604020202020204" pitchFamily="34" charset="0"/>
              </a:rPr>
              <a:t>Additional COTS equipment tested in FY18</a:t>
            </a:r>
          </a:p>
          <a:p>
            <a:pPr lvl="1">
              <a:spcBef>
                <a:spcPts val="0"/>
              </a:spcBef>
            </a:pPr>
            <a:r>
              <a:rPr lang="en-US" sz="1200" b="0" dirty="0">
                <a:latin typeface="Arial" panose="020B0604020202020204" pitchFamily="34" charset="0"/>
                <a:cs typeface="Arial" panose="020B0604020202020204" pitchFamily="34" charset="0"/>
              </a:rPr>
              <a:t>Additional equipment planned for procurement in FY19.  Improved system will be in master/satellite architecture.</a:t>
            </a:r>
          </a:p>
          <a:p>
            <a:pPr lvl="1">
              <a:spcBef>
                <a:spcPts val="0"/>
              </a:spcBef>
            </a:pPr>
            <a:r>
              <a:rPr lang="en-US" sz="1200" b="0" dirty="0">
                <a:latin typeface="Arial" panose="020B0604020202020204" pitchFamily="34" charset="0"/>
                <a:cs typeface="Arial" panose="020B0604020202020204" pitchFamily="34" charset="0"/>
              </a:rPr>
              <a:t>Transition:  Performance Specification for Crash Recorder System</a:t>
            </a:r>
            <a:endParaRPr lang="en-US" altLang="en-US" sz="1200" b="0" kern="0" dirty="0">
              <a:latin typeface="Arial" panose="020B0604020202020204" pitchFamily="34" charset="0"/>
              <a:cs typeface="Arial" panose="020B0604020202020204" pitchFamily="34" charset="0"/>
            </a:endParaRPr>
          </a:p>
          <a:p>
            <a:pPr lvl="0">
              <a:spcBef>
                <a:spcPts val="1200"/>
              </a:spcBef>
              <a:defRPr/>
            </a:pPr>
            <a:r>
              <a:rPr lang="en-US" altLang="en-US" sz="1400" b="0" kern="0" dirty="0">
                <a:latin typeface="Arial"/>
              </a:rPr>
              <a:t>WFD-SG 3d Printing of Custom Earplugs</a:t>
            </a:r>
          </a:p>
          <a:p>
            <a:pPr lvl="1">
              <a:defRPr/>
            </a:pPr>
            <a:r>
              <a:rPr lang="en-US" altLang="en-US" sz="1200" b="0" kern="0" dirty="0">
                <a:latin typeface="Arial"/>
              </a:rPr>
              <a:t>Provided sample earplugs and an expedited transition plan and costs to Sec </a:t>
            </a:r>
            <a:r>
              <a:rPr lang="en-US" altLang="en-US" sz="1200" b="0" kern="0" dirty="0" err="1">
                <a:latin typeface="Arial"/>
              </a:rPr>
              <a:t>Guerts</a:t>
            </a:r>
            <a:endParaRPr lang="en-US" altLang="en-US" sz="1200" b="0" kern="0" dirty="0">
              <a:latin typeface="Arial"/>
            </a:endParaRPr>
          </a:p>
          <a:p>
            <a:pPr lvl="0">
              <a:spcBef>
                <a:spcPts val="1200"/>
              </a:spcBef>
              <a:defRPr/>
            </a:pPr>
            <a:r>
              <a:rPr lang="en-US" altLang="en-US" sz="1400" b="0" kern="0" dirty="0">
                <a:latin typeface="Arial"/>
              </a:rPr>
              <a:t>WFD-SG: Simulation Standards for Interoperability of Human Performance &amp; Debrief Data in Training</a:t>
            </a:r>
          </a:p>
          <a:p>
            <a:pPr lvl="1">
              <a:spcBef>
                <a:spcPts val="600"/>
              </a:spcBef>
              <a:buFont typeface="Arial" panose="020B0604020202020204" pitchFamily="34" charset="0"/>
              <a:buChar char="‒"/>
              <a:defRPr/>
            </a:pPr>
            <a:r>
              <a:rPr lang="en-US" altLang="en-US" sz="1200" b="0" kern="0" dirty="0">
                <a:latin typeface="Arial"/>
              </a:rPr>
              <a:t>Develop paper and presentation on Human Performance Markup Language (HPML) standard and necessary policy considerations to ensure continued human performance assessment validity with increased accessibility</a:t>
            </a:r>
          </a:p>
          <a:p>
            <a:pPr lvl="1">
              <a:spcBef>
                <a:spcPts val="600"/>
              </a:spcBef>
              <a:buFont typeface="Arial" panose="020B0604020202020204" pitchFamily="34" charset="0"/>
              <a:buChar char="‒"/>
              <a:defRPr/>
            </a:pPr>
            <a:r>
              <a:rPr lang="en-US" altLang="en-US" sz="1200" b="0" kern="0" dirty="0">
                <a:latin typeface="Arial"/>
              </a:rPr>
              <a:t>Develop technical report that summarizes status of relevant standards and identifies impacts to Navy science, technology, R&amp;D, and/or acquisition (JUL-AUG 19)</a:t>
            </a:r>
          </a:p>
          <a:p>
            <a:pPr lvl="1">
              <a:spcBef>
                <a:spcPts val="600"/>
              </a:spcBef>
              <a:buFont typeface="Arial" panose="020B0604020202020204" pitchFamily="34" charset="0"/>
              <a:buChar char="‒"/>
              <a:defRPr/>
            </a:pPr>
            <a:r>
              <a:rPr lang="en-US" altLang="en-US" sz="1200" b="0" kern="0" dirty="0">
                <a:latin typeface="Arial"/>
              </a:rPr>
              <a:t>Evaluate HPML’s support for communication performance measures based on current structure and develop presentation/publication for future Simulation Interoperability Standards Organization (SISO) meeting (MAY-JUL 19)</a:t>
            </a:r>
          </a:p>
        </p:txBody>
      </p:sp>
      <p:sp>
        <p:nvSpPr>
          <p:cNvPr id="4" name="Rectangle 3">
            <a:extLst>
              <a:ext uri="{FF2B5EF4-FFF2-40B4-BE49-F238E27FC236}">
                <a16:creationId xmlns:a16="http://schemas.microsoft.com/office/drawing/2014/main" id="{809D2FA1-5A38-45D9-BB25-F9B3EFA8FCAB}"/>
              </a:ext>
            </a:extLst>
          </p:cNvPr>
          <p:cNvSpPr/>
          <p:nvPr/>
        </p:nvSpPr>
        <p:spPr>
          <a:xfrm>
            <a:off x="3916261" y="6584122"/>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2A618EC-14A2-4AD1-932E-F2DDEB6C5650}"/>
              </a:ext>
            </a:extLst>
          </p:cNvPr>
          <p:cNvSpPr/>
          <p:nvPr/>
        </p:nvSpPr>
        <p:spPr>
          <a:xfrm>
            <a:off x="7315444" y="6604000"/>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264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819" y="204813"/>
            <a:ext cx="8038985" cy="646331"/>
          </a:xfrm>
        </p:spPr>
        <p:txBody>
          <a:bodyPr>
            <a:normAutofit/>
          </a:bodyPr>
          <a:lstStyle/>
          <a:p>
            <a:r>
              <a:rPr lang="en-US" sz="3000" dirty="0"/>
              <a:t>Tech Transitions/Accomplishments</a:t>
            </a:r>
          </a:p>
        </p:txBody>
      </p:sp>
      <p:sp>
        <p:nvSpPr>
          <p:cNvPr id="3" name="Content Placeholder 2"/>
          <p:cNvSpPr>
            <a:spLocks noGrp="1"/>
          </p:cNvSpPr>
          <p:nvPr>
            <p:ph idx="1"/>
          </p:nvPr>
        </p:nvSpPr>
        <p:spPr/>
        <p:txBody>
          <a:bodyPr>
            <a:normAutofit/>
          </a:bodyPr>
          <a:lstStyle/>
          <a:p>
            <a:r>
              <a:rPr lang="en-US" sz="1600" dirty="0"/>
              <a:t>BAR: Finite Element Analysis for Human Body Simulations</a:t>
            </a:r>
          </a:p>
          <a:p>
            <a:pPr lvl="1">
              <a:buFont typeface="Courier New" panose="02070309020205020404" pitchFamily="49" charset="0"/>
              <a:buChar char="−"/>
            </a:pPr>
            <a:r>
              <a:rPr lang="en-US" sz="1400" dirty="0"/>
              <a:t>Created 3D Models (90%)- Created CAD model of helmet drop tower assembly, HGU-68/P helmet, NAVAIR Neck, NRL Head, Symmetric NRL Head/NAVAIR Neck</a:t>
            </a:r>
          </a:p>
          <a:p>
            <a:pPr lvl="1">
              <a:spcBef>
                <a:spcPts val="0"/>
              </a:spcBef>
              <a:buFont typeface="Courier New" panose="02070309020205020404" pitchFamily="49" charset="0"/>
              <a:buChar char="−"/>
            </a:pPr>
            <a:r>
              <a:rPr lang="en-US" sz="1400" dirty="0"/>
              <a:t>Defined Material Models (70%)- Completed Primary (shell, EA liner, </a:t>
            </a:r>
            <a:r>
              <a:rPr lang="en-US" sz="1400" dirty="0" err="1"/>
              <a:t>earcup</a:t>
            </a:r>
            <a:r>
              <a:rPr lang="en-US" sz="1400" dirty="0"/>
              <a:t>) quasi-static mechanical tests and high-rate Split Hopkinson Pressure Bar EA liner tests.  </a:t>
            </a:r>
          </a:p>
          <a:p>
            <a:pPr lvl="1">
              <a:spcBef>
                <a:spcPts val="0"/>
              </a:spcBef>
              <a:buFont typeface="Courier New" panose="02070309020205020404" pitchFamily="49" charset="0"/>
              <a:buChar char="−"/>
            </a:pPr>
            <a:r>
              <a:rPr lang="en-US" sz="1400" dirty="0"/>
              <a:t>Meshed Models (60%)- Meshed HGU-68/P helmet/DOT </a:t>
            </a:r>
            <a:r>
              <a:rPr lang="en-US" sz="1400" dirty="0" err="1"/>
              <a:t>headform</a:t>
            </a:r>
            <a:r>
              <a:rPr lang="en-US" sz="1400" dirty="0"/>
              <a:t> &amp; </a:t>
            </a:r>
            <a:r>
              <a:rPr lang="en-US" sz="1400" dirty="0" err="1"/>
              <a:t>droptower</a:t>
            </a:r>
            <a:r>
              <a:rPr lang="en-US" sz="1400" dirty="0"/>
              <a:t> assembly (100%), Symmetric NRL Head/NAVAIR Neck (10%)</a:t>
            </a:r>
          </a:p>
          <a:p>
            <a:r>
              <a:rPr lang="en-US" sz="1600" dirty="0"/>
              <a:t>BAR: Four-Point Pilot Restraint Pretensioner </a:t>
            </a:r>
          </a:p>
          <a:p>
            <a:pPr lvl="1">
              <a:buFont typeface="Courier New" panose="02070309020205020404" pitchFamily="49" charset="0"/>
              <a:buChar char="−"/>
            </a:pPr>
            <a:r>
              <a:rPr lang="en-US" sz="1400" dirty="0"/>
              <a:t>Initial testing demonstrated:</a:t>
            </a:r>
          </a:p>
          <a:p>
            <a:pPr lvl="2"/>
            <a:r>
              <a:rPr lang="en-US" sz="1400" dirty="0"/>
              <a:t>~20% reduction in Head Acceleration</a:t>
            </a:r>
          </a:p>
          <a:p>
            <a:pPr lvl="2">
              <a:spcBef>
                <a:spcPts val="0"/>
              </a:spcBef>
            </a:pPr>
            <a:r>
              <a:rPr lang="en-US" sz="1400" dirty="0"/>
              <a:t>~40% reduction in Lumbar Load</a:t>
            </a:r>
          </a:p>
          <a:p>
            <a:pPr lvl="2">
              <a:spcBef>
                <a:spcPts val="0"/>
              </a:spcBef>
            </a:pPr>
            <a:r>
              <a:rPr lang="en-US" sz="1400" dirty="0"/>
              <a:t>~35% reduction in Chest Acceleration</a:t>
            </a:r>
          </a:p>
          <a:p>
            <a:pPr lvl="2">
              <a:spcBef>
                <a:spcPts val="0"/>
              </a:spcBef>
            </a:pPr>
            <a:r>
              <a:rPr lang="en-US" sz="1400" dirty="0"/>
              <a:t>~40% reduction in Neck Injury Criteria</a:t>
            </a:r>
          </a:p>
          <a:p>
            <a:r>
              <a:rPr lang="en-US" sz="1600" dirty="0"/>
              <a:t>RR: Advanced Crew Capsule Escape System </a:t>
            </a:r>
            <a:br>
              <a:rPr lang="en-US" sz="1600" dirty="0"/>
            </a:br>
            <a:r>
              <a:rPr lang="en-US" sz="1600" dirty="0"/>
              <a:t>Simulation (ACCESS) Software Modernization </a:t>
            </a:r>
            <a:br>
              <a:rPr lang="en-US" sz="1600" dirty="0"/>
            </a:br>
            <a:r>
              <a:rPr lang="en-US" sz="1600" dirty="0"/>
              <a:t>&amp; Enhancement</a:t>
            </a:r>
          </a:p>
          <a:p>
            <a:pPr lvl="1">
              <a:buFont typeface="Courier New" panose="02070309020205020404" pitchFamily="49" charset="0"/>
              <a:buChar char="−"/>
            </a:pPr>
            <a:r>
              <a:rPr lang="en-US" sz="1400" dirty="0"/>
              <a:t>Prototype is working within NMCI framework</a:t>
            </a:r>
          </a:p>
          <a:p>
            <a:pPr lvl="1">
              <a:spcBef>
                <a:spcPts val="0"/>
              </a:spcBef>
              <a:buFont typeface="Courier New" panose="02070309020205020404" pitchFamily="49" charset="0"/>
              <a:buChar char="−"/>
            </a:pPr>
            <a:r>
              <a:rPr lang="en-US" sz="1400" dirty="0"/>
              <a:t>Pre-processor GUI and visualization being refined</a:t>
            </a:r>
          </a:p>
          <a:p>
            <a:r>
              <a:rPr lang="en-US" sz="1600" dirty="0">
                <a:latin typeface="Tahoma" panose="020B0604030504040204" pitchFamily="34" charset="0"/>
                <a:ea typeface="Tahoma" panose="020B0604030504040204" pitchFamily="34" charset="0"/>
                <a:cs typeface="Tahoma" panose="020B0604030504040204" pitchFamily="34" charset="0"/>
              </a:rPr>
              <a:t>Portable Human Vibration Measurements [219WFD-SG-18-007]</a:t>
            </a:r>
            <a:endParaRPr lang="en-US" sz="1600" dirty="0"/>
          </a:p>
          <a:p>
            <a:pPr marL="684213" lvl="1" indent="-223838">
              <a:spcBef>
                <a:spcPts val="300"/>
              </a:spcBef>
              <a:buFont typeface="Courier New" panose="02070309020205020404" pitchFamily="49" charset="0"/>
              <a:buChar char="−"/>
            </a:pPr>
            <a:r>
              <a:rPr lang="en-US" sz="1400" dirty="0">
                <a:solidFill>
                  <a:srgbClr val="000000"/>
                </a:solidFill>
              </a:rPr>
              <a:t>Vest mounted system fabricated using material already available to NAVAIR</a:t>
            </a:r>
          </a:p>
          <a:p>
            <a:pPr marL="684213" lvl="1" indent="-223838">
              <a:spcBef>
                <a:spcPts val="300"/>
              </a:spcBef>
              <a:buFont typeface="Courier New" panose="02070309020205020404" pitchFamily="49" charset="0"/>
              <a:buChar char="−"/>
            </a:pPr>
            <a:r>
              <a:rPr lang="en-US" sz="1400" dirty="0">
                <a:solidFill>
                  <a:srgbClr val="000000"/>
                </a:solidFill>
              </a:rPr>
              <a:t>Key Metrics/Milestones: Laboratory testing/evaluation, &amp; Flight Test</a:t>
            </a:r>
          </a:p>
          <a:p>
            <a:pPr marL="684213" lvl="1" indent="-223838">
              <a:spcBef>
                <a:spcPts val="300"/>
              </a:spcBef>
              <a:buFont typeface="Courier New" panose="02070309020205020404" pitchFamily="49" charset="0"/>
              <a:buChar char="−"/>
            </a:pPr>
            <a:r>
              <a:rPr lang="en-US" sz="1400" dirty="0">
                <a:solidFill>
                  <a:srgbClr val="000000"/>
                </a:solidFill>
              </a:rPr>
              <a:t>Human Subject testing scheduled on AFRL’s man rated platform</a:t>
            </a:r>
            <a:endParaRPr lang="en-US" sz="1050" dirty="0"/>
          </a:p>
        </p:txBody>
      </p:sp>
      <p:grpSp>
        <p:nvGrpSpPr>
          <p:cNvPr id="4" name="Group 3"/>
          <p:cNvGrpSpPr/>
          <p:nvPr/>
        </p:nvGrpSpPr>
        <p:grpSpPr>
          <a:xfrm>
            <a:off x="4682679" y="2880963"/>
            <a:ext cx="4294524" cy="1396316"/>
            <a:chOff x="4502675" y="2228101"/>
            <a:chExt cx="4294524" cy="1396316"/>
          </a:xfrm>
        </p:grpSpPr>
        <p:sp>
          <p:nvSpPr>
            <p:cNvPr id="5" name="Bent Arrow 4"/>
            <p:cNvSpPr/>
            <p:nvPr/>
          </p:nvSpPr>
          <p:spPr>
            <a:xfrm rot="10800000">
              <a:off x="5035952" y="2879175"/>
              <a:ext cx="1399628" cy="316607"/>
            </a:xfrm>
            <a:prstGeom prst="bentArrow">
              <a:avLst>
                <a:gd name="adj1" fmla="val 25000"/>
                <a:gd name="adj2" fmla="val 34655"/>
                <a:gd name="adj3" fmla="val 33966"/>
                <a:gd name="adj4" fmla="val 39612"/>
              </a:avLst>
            </a:prstGeom>
            <a:solidFill>
              <a:schemeClr val="bg1"/>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5735766" y="2283857"/>
              <a:ext cx="862317" cy="156404"/>
            </a:xfrm>
            <a:prstGeom prst="rect">
              <a:avLst/>
            </a:prstGeom>
            <a:solidFill>
              <a:schemeClr val="bg1"/>
            </a:solidFill>
          </p:spPr>
          <p:txBody>
            <a:bodyPr wrap="square" rtlCol="0">
              <a:spAutoFit/>
            </a:bodyPr>
            <a:lstStyle/>
            <a:p>
              <a:r>
                <a:rPr lang="en-US" sz="1400" dirty="0">
                  <a:solidFill>
                    <a:schemeClr val="tx1"/>
                  </a:solidFill>
                </a:rPr>
                <a:t>From this…</a:t>
              </a:r>
            </a:p>
          </p:txBody>
        </p:sp>
        <p:sp>
          <p:nvSpPr>
            <p:cNvPr id="7" name="TextBox 6"/>
            <p:cNvSpPr txBox="1"/>
            <p:nvPr/>
          </p:nvSpPr>
          <p:spPr>
            <a:xfrm>
              <a:off x="7713996" y="2283857"/>
              <a:ext cx="972804" cy="307777"/>
            </a:xfrm>
            <a:prstGeom prst="rect">
              <a:avLst/>
            </a:prstGeom>
            <a:solidFill>
              <a:schemeClr val="bg1"/>
            </a:solidFill>
            <a:ln>
              <a:solidFill>
                <a:schemeClr val="bg1"/>
              </a:solidFill>
            </a:ln>
          </p:spPr>
          <p:txBody>
            <a:bodyPr wrap="square" rtlCol="0">
              <a:spAutoFit/>
            </a:bodyPr>
            <a:lstStyle/>
            <a:p>
              <a:r>
                <a:rPr lang="en-US" sz="1400" dirty="0">
                  <a:solidFill>
                    <a:schemeClr val="tx1"/>
                  </a:solidFill>
                </a:rPr>
                <a:t>…to this!</a:t>
              </a:r>
            </a:p>
          </p:txBody>
        </p:sp>
        <p:pic>
          <p:nvPicPr>
            <p:cNvPr id="8" name="Picture 7"/>
            <p:cNvPicPr>
              <a:picLocks noChangeAspect="1"/>
            </p:cNvPicPr>
            <p:nvPr/>
          </p:nvPicPr>
          <p:blipFill>
            <a:blip r:embed="rId3"/>
            <a:stretch>
              <a:fillRect/>
            </a:stretch>
          </p:blipFill>
          <p:spPr>
            <a:xfrm>
              <a:off x="6450105" y="2598946"/>
              <a:ext cx="2347094" cy="1025471"/>
            </a:xfrm>
            <a:prstGeom prst="rect">
              <a:avLst/>
            </a:prstGeom>
            <a:solidFill>
              <a:schemeClr val="bg1"/>
            </a:solidFill>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2675" y="2228101"/>
              <a:ext cx="1259134" cy="755243"/>
            </a:xfrm>
            <a:prstGeom prst="rect">
              <a:avLst/>
            </a:prstGeom>
            <a:solidFill>
              <a:schemeClr val="bg1"/>
            </a:solidFill>
            <a:ln>
              <a:solidFill>
                <a:schemeClr val="accent1">
                  <a:lumMod val="50000"/>
                </a:schemeClr>
              </a:solidFill>
            </a:ln>
          </p:spPr>
        </p:pic>
      </p:gr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19641" y="4596290"/>
            <a:ext cx="960761" cy="1281014"/>
          </a:xfrm>
          <a:prstGeom prst="rect">
            <a:avLst/>
          </a:prstGeom>
        </p:spPr>
      </p:pic>
      <p:sp>
        <p:nvSpPr>
          <p:cNvPr id="11" name="Rectangle 10">
            <a:extLst>
              <a:ext uri="{FF2B5EF4-FFF2-40B4-BE49-F238E27FC236}">
                <a16:creationId xmlns:a16="http://schemas.microsoft.com/office/drawing/2014/main" id="{C6FA5A2E-3F4B-45E6-B8DB-52FF631C0F83}"/>
              </a:ext>
            </a:extLst>
          </p:cNvPr>
          <p:cNvSpPr/>
          <p:nvPr/>
        </p:nvSpPr>
        <p:spPr>
          <a:xfrm>
            <a:off x="3916261" y="6584122"/>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6173D8-1250-49B2-A574-B81031E17AB2}"/>
              </a:ext>
            </a:extLst>
          </p:cNvPr>
          <p:cNvSpPr/>
          <p:nvPr/>
        </p:nvSpPr>
        <p:spPr>
          <a:xfrm>
            <a:off x="7282313" y="6579166"/>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8451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01046" y="241512"/>
            <a:ext cx="8038985" cy="646331"/>
          </a:xfrm>
        </p:spPr>
        <p:txBody>
          <a:bodyPr>
            <a:normAutofit/>
          </a:bodyPr>
          <a:lstStyle/>
          <a:p>
            <a:r>
              <a:rPr lang="en-US" sz="3200" dirty="0"/>
              <a:t>Human Performance - Summary</a:t>
            </a:r>
          </a:p>
        </p:txBody>
      </p:sp>
      <p:sp>
        <p:nvSpPr>
          <p:cNvPr id="3" name="Content Placeholder 2"/>
          <p:cNvSpPr>
            <a:spLocks noGrp="1"/>
          </p:cNvSpPr>
          <p:nvPr>
            <p:ph idx="1"/>
          </p:nvPr>
        </p:nvSpPr>
        <p:spPr/>
        <p:txBody>
          <a:bodyPr>
            <a:noAutofit/>
          </a:bodyPr>
          <a:lstStyle/>
          <a:p>
            <a:r>
              <a:rPr lang="en-US" sz="1800" dirty="0"/>
              <a:t>Human Performance established as a Strategic Initiative</a:t>
            </a:r>
          </a:p>
          <a:p>
            <a:r>
              <a:rPr lang="en-US" sz="1800" dirty="0"/>
              <a:t>Current projects making significant progress in</a:t>
            </a:r>
            <a:br>
              <a:rPr lang="en-US" sz="1800" dirty="0"/>
            </a:br>
            <a:r>
              <a:rPr lang="en-US" sz="1800" dirty="0"/>
              <a:t> one or more of Human Performance’s 4 main areas</a:t>
            </a:r>
          </a:p>
          <a:p>
            <a:pPr lvl="1">
              <a:buFont typeface="Courier New" panose="02070309020205020404" pitchFamily="49" charset="0"/>
              <a:buChar char="−"/>
            </a:pPr>
            <a:r>
              <a:rPr lang="en-US" sz="1600" dirty="0"/>
              <a:t>Protection</a:t>
            </a:r>
          </a:p>
          <a:p>
            <a:pPr lvl="1">
              <a:buFont typeface="Courier New" panose="02070309020205020404" pitchFamily="49" charset="0"/>
              <a:buChar char="−"/>
            </a:pPr>
            <a:r>
              <a:rPr lang="en-US" sz="1600" dirty="0"/>
              <a:t>Performance</a:t>
            </a:r>
          </a:p>
          <a:p>
            <a:pPr lvl="1">
              <a:buFont typeface="Courier New" panose="02070309020205020404" pitchFamily="49" charset="0"/>
              <a:buChar char="−"/>
            </a:pPr>
            <a:r>
              <a:rPr lang="en-US" sz="1600" dirty="0"/>
              <a:t>Sustainment</a:t>
            </a:r>
          </a:p>
          <a:p>
            <a:pPr lvl="1">
              <a:buFont typeface="Courier New" panose="02070309020205020404" pitchFamily="49" charset="0"/>
              <a:buChar char="−"/>
            </a:pPr>
            <a:r>
              <a:rPr lang="en-US" sz="1600" dirty="0"/>
              <a:t>Training</a:t>
            </a:r>
          </a:p>
          <a:p>
            <a:r>
              <a:rPr lang="en-US" sz="1800" dirty="0"/>
              <a:t>Projects supported throughout development lifecycle by different funding sources to reach critical end state.  For example:</a:t>
            </a:r>
          </a:p>
          <a:p>
            <a:pPr lvl="2"/>
            <a:r>
              <a:rPr lang="en-US" sz="1200" dirty="0"/>
              <a:t>BAR: 3D Printing of Custom Earplugs</a:t>
            </a:r>
          </a:p>
          <a:p>
            <a:pPr lvl="2"/>
            <a:r>
              <a:rPr lang="en-US" sz="1200" dirty="0"/>
              <a:t>WFD: Custom Earplug Variation &amp; Fit</a:t>
            </a:r>
          </a:p>
          <a:p>
            <a:pPr lvl="2"/>
            <a:r>
              <a:rPr lang="en-US" sz="1200" dirty="0"/>
              <a:t>WFD: Active Noise Reduction Hearing Protection</a:t>
            </a:r>
          </a:p>
          <a:p>
            <a:pPr lvl="2"/>
            <a:r>
              <a:rPr lang="en-US" sz="1200" dirty="0"/>
              <a:t>RR: Real Ear Attenuation</a:t>
            </a:r>
          </a:p>
          <a:p>
            <a:pPr marL="914400" lvl="2" indent="0">
              <a:buNone/>
            </a:pPr>
            <a:r>
              <a:rPr lang="en-US" sz="1200" dirty="0"/>
              <a:t>Or</a:t>
            </a:r>
          </a:p>
          <a:p>
            <a:pPr lvl="2"/>
            <a:r>
              <a:rPr lang="en-US" sz="1200" dirty="0"/>
              <a:t>BAR: Finite Element Analysis for Human Body</a:t>
            </a:r>
          </a:p>
          <a:p>
            <a:pPr lvl="2"/>
            <a:r>
              <a:rPr lang="en-US" sz="1200" dirty="0"/>
              <a:t>BAR: Evaluation of Head/Neck Protection</a:t>
            </a:r>
          </a:p>
          <a:p>
            <a:pPr lvl="2"/>
            <a:r>
              <a:rPr lang="en-US" sz="1200" dirty="0"/>
              <a:t>BAR: Four Point Pilot Restrainer</a:t>
            </a:r>
          </a:p>
          <a:p>
            <a:pPr lvl="2"/>
            <a:r>
              <a:rPr lang="en-US" sz="1200" dirty="0"/>
              <a:t>TT: Aircraft Seatbelt Tensioner</a:t>
            </a:r>
          </a:p>
          <a:p>
            <a:r>
              <a:rPr lang="en-US" sz="1800" dirty="0"/>
              <a:t>All S&amp;T – RDT&amp;E research is linked from National Defense Strategy to CNO’s priorities to PMA 202’s ACS Roadmaps</a:t>
            </a:r>
          </a:p>
          <a:p>
            <a:pPr lvl="1">
              <a:buFont typeface="Courier New" panose="02070309020205020404" pitchFamily="49" charset="0"/>
              <a:buChar char="−"/>
            </a:pPr>
            <a:r>
              <a:rPr lang="en-US" sz="1400" dirty="0"/>
              <a:t>Each effort has a clearly defined, traceable / defensible need</a:t>
            </a:r>
          </a:p>
        </p:txBody>
      </p:sp>
      <p:sp>
        <p:nvSpPr>
          <p:cNvPr id="5" name="Rectangle 4"/>
          <p:cNvSpPr/>
          <p:nvPr/>
        </p:nvSpPr>
        <p:spPr>
          <a:xfrm>
            <a:off x="5680361" y="3744505"/>
            <a:ext cx="2346036" cy="914400"/>
          </a:xfrm>
          <a:prstGeom prst="rect">
            <a:avLst/>
          </a:prstGeom>
          <a:solidFill>
            <a:schemeClr val="bg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lumMod val="75000"/>
                  </a:schemeClr>
                </a:solidFill>
              </a:rPr>
              <a:t>Develop, test, and manufacture protection for a high noise (</a:t>
            </a:r>
            <a:r>
              <a:rPr lang="en-US" sz="1400" u="sng" dirty="0">
                <a:solidFill>
                  <a:schemeClr val="accent1">
                    <a:lumMod val="75000"/>
                  </a:schemeClr>
                </a:solidFill>
              </a:rPr>
              <a:t>&lt;</a:t>
            </a:r>
            <a:r>
              <a:rPr lang="en-US" sz="1400" dirty="0">
                <a:solidFill>
                  <a:schemeClr val="accent1">
                    <a:lumMod val="75000"/>
                  </a:schemeClr>
                </a:solidFill>
              </a:rPr>
              <a:t> 65 dB) environment</a:t>
            </a:r>
          </a:p>
        </p:txBody>
      </p:sp>
      <p:sp>
        <p:nvSpPr>
          <p:cNvPr id="6" name="Rectangle 5"/>
          <p:cNvSpPr/>
          <p:nvPr/>
        </p:nvSpPr>
        <p:spPr>
          <a:xfrm>
            <a:off x="5999016" y="4998993"/>
            <a:ext cx="1708727" cy="646546"/>
          </a:xfrm>
          <a:prstGeom prst="rect">
            <a:avLst/>
          </a:prstGeom>
          <a:solidFill>
            <a:schemeClr val="bg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lumMod val="75000"/>
                  </a:schemeClr>
                </a:solidFill>
              </a:rPr>
              <a:t>Protection in a high G environment</a:t>
            </a:r>
          </a:p>
        </p:txBody>
      </p:sp>
      <p:sp>
        <p:nvSpPr>
          <p:cNvPr id="2" name="TextBox 1"/>
          <p:cNvSpPr txBox="1"/>
          <p:nvPr/>
        </p:nvSpPr>
        <p:spPr>
          <a:xfrm>
            <a:off x="7062752" y="887843"/>
            <a:ext cx="1927291" cy="1569660"/>
          </a:xfrm>
          <a:prstGeom prst="rect">
            <a:avLst/>
          </a:prstGeom>
          <a:solidFill>
            <a:schemeClr val="bg1">
              <a:lumMod val="95000"/>
            </a:schemeClr>
          </a:solidFill>
          <a:ln>
            <a:solidFill>
              <a:srgbClr val="1C2240"/>
            </a:solidFill>
          </a:ln>
          <a:effectLst>
            <a:glow rad="63500">
              <a:schemeClr val="accent3">
                <a:satMod val="175000"/>
                <a:alpha val="40000"/>
              </a:schemeClr>
            </a:glow>
          </a:effectLst>
        </p:spPr>
        <p:txBody>
          <a:bodyPr wrap="square" rtlCol="0">
            <a:spAutoFit/>
          </a:bodyPr>
          <a:lstStyle/>
          <a:p>
            <a:r>
              <a:rPr lang="en-US" sz="1200" dirty="0">
                <a:solidFill>
                  <a:schemeClr val="accent1">
                    <a:lumMod val="75000"/>
                  </a:schemeClr>
                </a:solidFill>
              </a:rPr>
              <a:t>Sub Initiatives: </a:t>
            </a:r>
          </a:p>
          <a:p>
            <a:pPr marL="171450" indent="-171450">
              <a:buFont typeface="Wingdings" panose="05000000000000000000" pitchFamily="2" charset="2"/>
              <a:buChar char="§"/>
            </a:pPr>
            <a:r>
              <a:rPr lang="en-US" sz="1200" dirty="0">
                <a:solidFill>
                  <a:schemeClr val="accent1">
                    <a:lumMod val="75000"/>
                  </a:schemeClr>
                </a:solidFill>
              </a:rPr>
              <a:t>Biomedical </a:t>
            </a:r>
          </a:p>
          <a:p>
            <a:pPr marL="171450" indent="-171450">
              <a:buFont typeface="Wingdings" panose="05000000000000000000" pitchFamily="2" charset="2"/>
              <a:buChar char="§"/>
            </a:pPr>
            <a:r>
              <a:rPr lang="en-US" sz="1200" dirty="0">
                <a:solidFill>
                  <a:schemeClr val="accent1">
                    <a:lumMod val="75000"/>
                  </a:schemeClr>
                </a:solidFill>
              </a:rPr>
              <a:t>Cognitive Performance</a:t>
            </a:r>
          </a:p>
          <a:p>
            <a:pPr marL="171450" indent="-171450">
              <a:buFont typeface="Wingdings" panose="05000000000000000000" pitchFamily="2" charset="2"/>
              <a:buChar char="§"/>
            </a:pPr>
            <a:r>
              <a:rPr lang="en-US" sz="1200" dirty="0">
                <a:solidFill>
                  <a:schemeClr val="accent1">
                    <a:lumMod val="75000"/>
                  </a:schemeClr>
                </a:solidFill>
              </a:rPr>
              <a:t>Injury Mechanisms</a:t>
            </a:r>
          </a:p>
          <a:p>
            <a:pPr marL="171450" indent="-171450">
              <a:buFont typeface="Wingdings" panose="05000000000000000000" pitchFamily="2" charset="2"/>
              <a:buChar char="§"/>
            </a:pPr>
            <a:r>
              <a:rPr lang="en-US" sz="1200" dirty="0">
                <a:solidFill>
                  <a:schemeClr val="accent1">
                    <a:lumMod val="75000"/>
                  </a:schemeClr>
                </a:solidFill>
              </a:rPr>
              <a:t>Performance</a:t>
            </a:r>
          </a:p>
          <a:p>
            <a:pPr marL="171450" indent="-171450">
              <a:buFont typeface="Wingdings" panose="05000000000000000000" pitchFamily="2" charset="2"/>
              <a:buChar char="§"/>
            </a:pPr>
            <a:r>
              <a:rPr lang="en-US" sz="1200" dirty="0">
                <a:solidFill>
                  <a:schemeClr val="accent1">
                    <a:lumMod val="75000"/>
                  </a:schemeClr>
                </a:solidFill>
              </a:rPr>
              <a:t>Protection</a:t>
            </a:r>
          </a:p>
          <a:p>
            <a:pPr marL="171450" indent="-171450">
              <a:buFont typeface="Wingdings" panose="05000000000000000000" pitchFamily="2" charset="2"/>
              <a:buChar char="§"/>
            </a:pPr>
            <a:r>
              <a:rPr lang="en-US" sz="1200" dirty="0">
                <a:solidFill>
                  <a:schemeClr val="accent1">
                    <a:lumMod val="75000"/>
                  </a:schemeClr>
                </a:solidFill>
              </a:rPr>
              <a:t>Training</a:t>
            </a:r>
          </a:p>
        </p:txBody>
      </p:sp>
      <p:sp>
        <p:nvSpPr>
          <p:cNvPr id="7" name="Rectangle 6">
            <a:extLst>
              <a:ext uri="{FF2B5EF4-FFF2-40B4-BE49-F238E27FC236}">
                <a16:creationId xmlns:a16="http://schemas.microsoft.com/office/drawing/2014/main" id="{92EFA47E-668B-4CF0-9616-3C0D27D76035}"/>
              </a:ext>
            </a:extLst>
          </p:cNvPr>
          <p:cNvSpPr/>
          <p:nvPr/>
        </p:nvSpPr>
        <p:spPr>
          <a:xfrm>
            <a:off x="3916261" y="6604000"/>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D6B659A-9E33-43EE-87B6-0100D1DE6CC9}"/>
              </a:ext>
            </a:extLst>
          </p:cNvPr>
          <p:cNvSpPr/>
          <p:nvPr/>
        </p:nvSpPr>
        <p:spPr>
          <a:xfrm>
            <a:off x="7320719" y="6600243"/>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2668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82630" y="287863"/>
            <a:ext cx="8229600" cy="751840"/>
          </a:xfrm>
        </p:spPr>
        <p:txBody>
          <a:bodyPr>
            <a:noAutofit/>
          </a:bodyPr>
          <a:lstStyle/>
          <a:p>
            <a:r>
              <a:rPr lang="en-US" sz="3200" dirty="0"/>
              <a:t>Human Systems Project Alignment</a:t>
            </a:r>
            <a:r>
              <a:rPr lang="en-US" sz="3200" b="0" dirty="0">
                <a:solidFill>
                  <a:schemeClr val="tx1"/>
                </a:solidFill>
                <a:effectLst/>
                <a:latin typeface="Calibri" panose="020F0502020204030204" pitchFamily="34" charset="0"/>
              </a:rPr>
              <a:t/>
            </a:r>
            <a:br>
              <a:rPr lang="en-US" sz="3200" b="0" dirty="0">
                <a:solidFill>
                  <a:schemeClr val="tx1"/>
                </a:solidFill>
                <a:effectLst/>
                <a:latin typeface="Calibri" panose="020F0502020204030204" pitchFamily="34" charset="0"/>
              </a:rPr>
            </a:br>
            <a:endParaRPr lang="en-US" sz="2400" b="0" dirty="0">
              <a:solidFill>
                <a:schemeClr val="tx1"/>
              </a:solidFill>
              <a:effectLst/>
              <a:latin typeface="Calibri" panose="020F0502020204030204" pitchFamily="34" charset="0"/>
            </a:endParaRPr>
          </a:p>
        </p:txBody>
      </p:sp>
      <p:sp>
        <p:nvSpPr>
          <p:cNvPr id="6" name="Slide Number Placeholder 5"/>
          <p:cNvSpPr>
            <a:spLocks noGrp="1"/>
          </p:cNvSpPr>
          <p:nvPr>
            <p:ph type="sldNum" sz="quarter" idx="4294967295"/>
          </p:nvPr>
        </p:nvSpPr>
        <p:spPr>
          <a:xfrm>
            <a:off x="3555139" y="6604000"/>
            <a:ext cx="2133600" cy="254000"/>
          </a:xfrm>
          <a:prstGeom prst="rect">
            <a:avLst/>
          </a:prstGeom>
        </p:spPr>
        <p:txBody>
          <a:bodyPr/>
          <a:lstStyle/>
          <a:p>
            <a:pPr>
              <a:defRPr/>
            </a:pPr>
            <a:r>
              <a:rPr lang="en-US" b="0" dirty="0">
                <a:solidFill>
                  <a:prstClr val="white"/>
                </a:solidFill>
              </a:rPr>
              <a:t>4</a:t>
            </a:r>
          </a:p>
        </p:txBody>
      </p:sp>
      <p:sp>
        <p:nvSpPr>
          <p:cNvPr id="80900" name="Rectangle 3"/>
          <p:cNvSpPr>
            <a:spLocks noGrp="1" noChangeArrowheads="1"/>
          </p:cNvSpPr>
          <p:nvPr>
            <p:ph type="body" sz="half" idx="4294967295"/>
          </p:nvPr>
        </p:nvSpPr>
        <p:spPr>
          <a:xfrm>
            <a:off x="85491" y="1204251"/>
            <a:ext cx="5059077" cy="5098326"/>
          </a:xfrm>
        </p:spPr>
        <p:txBody>
          <a:bodyPr>
            <a:noAutofit/>
          </a:bodyPr>
          <a:lstStyle/>
          <a:p>
            <a:pPr marL="0" indent="0">
              <a:spcBef>
                <a:spcPct val="30000"/>
              </a:spcBef>
              <a:buNone/>
              <a:defRPr/>
            </a:pPr>
            <a:r>
              <a:rPr lang="en-US" sz="1800" b="1" dirty="0">
                <a:latin typeface="+mn-lt"/>
              </a:rPr>
              <a:t>Naval Aviation S&amp;T Objectives</a:t>
            </a:r>
          </a:p>
          <a:p>
            <a:pPr marL="168275" indent="-168275">
              <a:spcBef>
                <a:spcPct val="30000"/>
              </a:spcBef>
              <a:defRPr/>
            </a:pPr>
            <a:r>
              <a:rPr lang="en-US" sz="1800" dirty="0">
                <a:solidFill>
                  <a:schemeClr val="tx2"/>
                </a:solidFill>
                <a:latin typeface="+mn-lt"/>
              </a:rPr>
              <a:t>The Science &amp; Technology Objectives (STOs) represent the </a:t>
            </a:r>
            <a:r>
              <a:rPr lang="en-US" sz="1800" b="1" i="1" dirty="0">
                <a:solidFill>
                  <a:schemeClr val="tx2"/>
                </a:solidFill>
                <a:latin typeface="+mn-lt"/>
              </a:rPr>
              <a:t>goals</a:t>
            </a:r>
            <a:r>
              <a:rPr lang="en-US" sz="1800" i="1" dirty="0">
                <a:solidFill>
                  <a:schemeClr val="tx2"/>
                </a:solidFill>
                <a:latin typeface="+mn-lt"/>
              </a:rPr>
              <a:t> </a:t>
            </a:r>
            <a:r>
              <a:rPr lang="en-US" sz="1800" dirty="0">
                <a:solidFill>
                  <a:schemeClr val="tx2"/>
                </a:solidFill>
                <a:latin typeface="+mn-lt"/>
              </a:rPr>
              <a:t>of the NAE S&amp;T program</a:t>
            </a:r>
          </a:p>
          <a:p>
            <a:pPr marL="561975" lvl="1" indent="-168275">
              <a:spcBef>
                <a:spcPts val="200"/>
              </a:spcBef>
              <a:defRPr/>
            </a:pPr>
            <a:r>
              <a:rPr lang="en-US" sz="1400" dirty="0">
                <a:solidFill>
                  <a:schemeClr val="tx2"/>
                </a:solidFill>
                <a:latin typeface="+mn-lt"/>
              </a:rPr>
              <a:t>Strategy / gaps are identified through the road mapping process </a:t>
            </a:r>
          </a:p>
          <a:p>
            <a:pPr marL="561975" lvl="1" indent="-168275">
              <a:spcBef>
                <a:spcPct val="30000"/>
              </a:spcBef>
              <a:defRPr/>
            </a:pPr>
            <a:r>
              <a:rPr lang="en-US" sz="1400" dirty="0">
                <a:solidFill>
                  <a:schemeClr val="tx2"/>
                </a:solidFill>
                <a:latin typeface="+mn-lt"/>
              </a:rPr>
              <a:t>Road maps provide the ‘plan’ to mature / transition needed technologies to current and future stakeholder needs</a:t>
            </a:r>
          </a:p>
          <a:p>
            <a:pPr marL="561975" lvl="1" indent="-168275">
              <a:spcBef>
                <a:spcPct val="30000"/>
              </a:spcBef>
              <a:defRPr/>
            </a:pPr>
            <a:r>
              <a:rPr lang="en-US" sz="1400" dirty="0">
                <a:solidFill>
                  <a:schemeClr val="tx2"/>
                </a:solidFill>
                <a:latin typeface="+mn-lt"/>
              </a:rPr>
              <a:t>Identifies gaps / thrust areas and the needed technologies </a:t>
            </a:r>
          </a:p>
          <a:p>
            <a:pPr marL="161925" indent="-168275">
              <a:spcBef>
                <a:spcPts val="600"/>
              </a:spcBef>
              <a:defRPr/>
            </a:pPr>
            <a:r>
              <a:rPr lang="en-US" sz="1800" dirty="0">
                <a:solidFill>
                  <a:schemeClr val="tx2"/>
                </a:solidFill>
                <a:latin typeface="+mn-lt"/>
              </a:rPr>
              <a:t>10 Capability Gaps supported by 33 NAE S&amp;T Objectives</a:t>
            </a:r>
          </a:p>
          <a:p>
            <a:pPr marL="561975" lvl="1" indent="-168275">
              <a:spcBef>
                <a:spcPts val="0"/>
              </a:spcBef>
              <a:spcAft>
                <a:spcPts val="200"/>
              </a:spcAft>
              <a:defRPr/>
            </a:pPr>
            <a:r>
              <a:rPr lang="en-US" sz="1400" dirty="0">
                <a:solidFill>
                  <a:schemeClr val="tx2"/>
                </a:solidFill>
                <a:latin typeface="+mn-lt"/>
              </a:rPr>
              <a:t>Incorporates lessons learned through STO Road mapping exercises</a:t>
            </a:r>
          </a:p>
          <a:p>
            <a:pPr marL="561975" lvl="1" indent="-168275">
              <a:spcBef>
                <a:spcPts val="0"/>
              </a:spcBef>
              <a:spcAft>
                <a:spcPts val="200"/>
              </a:spcAft>
              <a:defRPr/>
            </a:pPr>
            <a:r>
              <a:rPr lang="en-US" sz="1400" dirty="0">
                <a:solidFill>
                  <a:schemeClr val="tx2"/>
                </a:solidFill>
                <a:latin typeface="+mn-lt"/>
              </a:rPr>
              <a:t>Emphasizes need for sustainment, readiness and reduced total ownership cost (TOC)</a:t>
            </a:r>
          </a:p>
          <a:p>
            <a:pPr marL="561975" lvl="1" indent="-168275">
              <a:spcBef>
                <a:spcPts val="0"/>
              </a:spcBef>
              <a:spcAft>
                <a:spcPts val="200"/>
              </a:spcAft>
              <a:defRPr/>
            </a:pPr>
            <a:r>
              <a:rPr lang="en-US" sz="1400" dirty="0">
                <a:solidFill>
                  <a:schemeClr val="tx2"/>
                </a:solidFill>
                <a:latin typeface="+mn-lt"/>
              </a:rPr>
              <a:t>Information Dominance replaced C4ISR gaps to align with N2/N6 thrust areas of Assured Command and Control (C2), Battlespace Awareness, and Integrated Fires. </a:t>
            </a:r>
            <a:r>
              <a:rPr lang="en-US" sz="1400" b="1" dirty="0">
                <a:solidFill>
                  <a:schemeClr val="accent1">
                    <a:lumMod val="75000"/>
                  </a:schemeClr>
                </a:solidFill>
                <a:latin typeface="+mn-lt"/>
              </a:rPr>
              <a:t>STOs are aligned from CNO’s objectives through:</a:t>
            </a:r>
          </a:p>
          <a:p>
            <a:pPr marL="930275" lvl="2" indent="-168275">
              <a:spcBef>
                <a:spcPts val="0"/>
              </a:spcBef>
              <a:spcAft>
                <a:spcPts val="200"/>
              </a:spcAft>
              <a:defRPr/>
            </a:pPr>
            <a:r>
              <a:rPr lang="en-US" sz="1400" b="1" dirty="0">
                <a:solidFill>
                  <a:schemeClr val="accent1">
                    <a:lumMod val="75000"/>
                  </a:schemeClr>
                </a:solidFill>
                <a:latin typeface="+mn-lt"/>
              </a:rPr>
              <a:t>OSD Joint Capability Areas</a:t>
            </a:r>
          </a:p>
          <a:p>
            <a:pPr marL="930275" lvl="2" indent="-168275">
              <a:spcBef>
                <a:spcPts val="0"/>
              </a:spcBef>
              <a:spcAft>
                <a:spcPts val="200"/>
              </a:spcAft>
              <a:defRPr/>
            </a:pPr>
            <a:r>
              <a:rPr lang="en-US" sz="1400" b="1" dirty="0">
                <a:solidFill>
                  <a:schemeClr val="accent1">
                    <a:lumMod val="75000"/>
                  </a:schemeClr>
                </a:solidFill>
                <a:latin typeface="+mn-lt"/>
              </a:rPr>
              <a:t>ONR Focus Areas</a:t>
            </a:r>
          </a:p>
          <a:p>
            <a:pPr marL="930275" lvl="2" indent="-168275">
              <a:spcBef>
                <a:spcPts val="0"/>
              </a:spcBef>
              <a:spcAft>
                <a:spcPts val="200"/>
              </a:spcAft>
              <a:defRPr/>
            </a:pPr>
            <a:r>
              <a:rPr lang="en-US" sz="1400" b="1" dirty="0">
                <a:solidFill>
                  <a:schemeClr val="accent1">
                    <a:lumMod val="75000"/>
                  </a:schemeClr>
                </a:solidFill>
                <a:latin typeface="+mn-lt"/>
              </a:rPr>
              <a:t>Marine Corps Aviation S&amp;T Objectives</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568" y="1234350"/>
            <a:ext cx="3897437" cy="5040553"/>
          </a:xfrm>
          <a:prstGeom prst="rect">
            <a:avLst/>
          </a:prstGeom>
          <a:noFill/>
          <a:ln w="12700">
            <a:solidFill>
              <a:srgbClr val="000000"/>
            </a:solidFill>
            <a:miter lim="800000"/>
            <a:headEnd/>
            <a:tailEnd/>
          </a:ln>
          <a:effectLst>
            <a:innerShdw blurRad="63500" dist="50800" dir="2700000">
              <a:prstClr val="black">
                <a:alpha val="50000"/>
              </a:prstClr>
            </a:innerShdw>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FCA1C22-E64B-414B-ADAC-CACA755636BF}"/>
              </a:ext>
            </a:extLst>
          </p:cNvPr>
          <p:cNvSpPr/>
          <p:nvPr/>
        </p:nvSpPr>
        <p:spPr>
          <a:xfrm>
            <a:off x="3916261" y="6602294"/>
            <a:ext cx="1411356" cy="230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7A3E7A5-B44F-47F7-B76E-6AB7C125E91E}"/>
              </a:ext>
            </a:extLst>
          </p:cNvPr>
          <p:cNvSpPr/>
          <p:nvPr/>
        </p:nvSpPr>
        <p:spPr>
          <a:xfrm>
            <a:off x="7277100" y="6583671"/>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21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Content Placeholder 8"/>
          <p:cNvSpPr>
            <a:spLocks noGrp="1"/>
          </p:cNvSpPr>
          <p:nvPr>
            <p:ph sz="half" idx="2"/>
          </p:nvPr>
        </p:nvSpPr>
        <p:spPr>
          <a:xfrm>
            <a:off x="4651548" y="1539079"/>
            <a:ext cx="4381500" cy="4924353"/>
          </a:xfrm>
          <a:noFill/>
          <a:ln w="19050">
            <a:solidFill>
              <a:schemeClr val="tx1"/>
            </a:solidFill>
            <a:miter lim="800000"/>
            <a:headEnd/>
            <a:tailEnd/>
          </a:ln>
          <a:effectLst>
            <a:outerShdw blurRad="63500" sx="102000" sy="102000" algn="ctr" rotWithShape="0">
              <a:prstClr val="black">
                <a:alpha val="40000"/>
              </a:prstClr>
            </a:outerShdw>
          </a:effectLst>
        </p:spPr>
        <p:txBody>
          <a:bodyPr>
            <a:noAutofit/>
          </a:bodyPr>
          <a:lstStyle/>
          <a:p>
            <a:pPr marL="1262063" indent="-1262063" eaLnBrk="1" hangingPunct="1">
              <a:spcBef>
                <a:spcPts val="0"/>
              </a:spcBef>
              <a:buFont typeface="Tahoma" pitchFamily="34" charset="0"/>
              <a:buNone/>
            </a:pPr>
            <a:r>
              <a:rPr lang="en-US" sz="1400" b="1" dirty="0"/>
              <a:t>ID STO-1: </a:t>
            </a:r>
            <a:r>
              <a:rPr lang="en-US" sz="1400" dirty="0"/>
              <a:t>	Command and Control</a:t>
            </a:r>
          </a:p>
          <a:p>
            <a:pPr marL="1262063" indent="-1262063" eaLnBrk="1" hangingPunct="1">
              <a:spcBef>
                <a:spcPts val="0"/>
              </a:spcBef>
              <a:buFont typeface="Tahoma" pitchFamily="34" charset="0"/>
              <a:buNone/>
            </a:pPr>
            <a:r>
              <a:rPr lang="en-US" sz="1400" b="1" dirty="0"/>
              <a:t>ID STO-2: </a:t>
            </a:r>
            <a:r>
              <a:rPr lang="en-US" sz="1400" dirty="0"/>
              <a:t>	Communications and Networks</a:t>
            </a:r>
          </a:p>
          <a:p>
            <a:pPr marL="1262063" indent="-1262063">
              <a:spcBef>
                <a:spcPts val="0"/>
              </a:spcBef>
              <a:buNone/>
            </a:pPr>
            <a:r>
              <a:rPr lang="en-US" sz="1400" b="1" dirty="0"/>
              <a:t>ID STO-3:  </a:t>
            </a:r>
            <a:r>
              <a:rPr lang="en-US" sz="1400" dirty="0"/>
              <a:t>	Navigation and Geo-location</a:t>
            </a:r>
          </a:p>
          <a:p>
            <a:pPr marL="1262063" indent="-1262063">
              <a:spcBef>
                <a:spcPts val="0"/>
              </a:spcBef>
              <a:buNone/>
            </a:pPr>
            <a:r>
              <a:rPr lang="en-US" sz="1400" b="1" dirty="0"/>
              <a:t>ID STO-4:  </a:t>
            </a:r>
            <a:r>
              <a:rPr lang="en-US" sz="1400" dirty="0"/>
              <a:t>	Computing, Processing and Architectures</a:t>
            </a:r>
          </a:p>
          <a:p>
            <a:pPr marL="1262063" indent="-1262063" eaLnBrk="1" hangingPunct="1">
              <a:spcBef>
                <a:spcPts val="0"/>
              </a:spcBef>
              <a:buFont typeface="Tahoma" pitchFamily="34" charset="0"/>
              <a:buNone/>
            </a:pPr>
            <a:r>
              <a:rPr lang="en-US" sz="1400" b="1" dirty="0"/>
              <a:t>ID STO-5:  </a:t>
            </a:r>
            <a:r>
              <a:rPr lang="en-US" sz="1400" dirty="0"/>
              <a:t>	Cyber Defense, Information Assurance and Network Protection</a:t>
            </a:r>
          </a:p>
          <a:p>
            <a:pPr marL="1262063" indent="-1262063" eaLnBrk="1" hangingPunct="1">
              <a:spcBef>
                <a:spcPts val="0"/>
              </a:spcBef>
              <a:buFont typeface="Tahoma" pitchFamily="34" charset="0"/>
              <a:buNone/>
            </a:pPr>
            <a:r>
              <a:rPr lang="en-US" sz="1400" b="1" dirty="0"/>
              <a:t>ID STO-6:</a:t>
            </a:r>
            <a:r>
              <a:rPr lang="en-US" sz="1400" dirty="0"/>
              <a:t>	 Intelligence, Surveillance, Reconnaissance and Targeting</a:t>
            </a:r>
          </a:p>
          <a:p>
            <a:pPr marL="1262063" indent="-1262063" eaLnBrk="1" hangingPunct="1">
              <a:spcBef>
                <a:spcPts val="0"/>
              </a:spcBef>
              <a:buFont typeface="Tahoma" pitchFamily="34" charset="0"/>
              <a:buNone/>
            </a:pPr>
            <a:r>
              <a:rPr lang="en-US" sz="1400" b="1" dirty="0"/>
              <a:t>EPE STO-1:  </a:t>
            </a:r>
            <a:r>
              <a:rPr lang="en-US" sz="1400" dirty="0"/>
              <a:t>	Enterprise Enablers</a:t>
            </a:r>
          </a:p>
          <a:p>
            <a:pPr marL="1262063" indent="-1262063" eaLnBrk="1" hangingPunct="1">
              <a:spcBef>
                <a:spcPts val="0"/>
              </a:spcBef>
              <a:buFont typeface="Tahoma" pitchFamily="34" charset="0"/>
              <a:buNone/>
            </a:pPr>
            <a:r>
              <a:rPr lang="en-US" sz="1400" b="1" dirty="0"/>
              <a:t>EPE STO-2:  </a:t>
            </a:r>
            <a:r>
              <a:rPr lang="en-US" sz="1400" dirty="0"/>
              <a:t>	Fixed Wing Platform Enablers</a:t>
            </a:r>
          </a:p>
          <a:p>
            <a:pPr marL="1262063" indent="-1262063" eaLnBrk="1" hangingPunct="1">
              <a:spcBef>
                <a:spcPts val="0"/>
              </a:spcBef>
              <a:buFont typeface="Tahoma" pitchFamily="34" charset="0"/>
              <a:buNone/>
            </a:pPr>
            <a:r>
              <a:rPr lang="en-US" sz="1400" b="1" dirty="0"/>
              <a:t>EPE STO-3:  </a:t>
            </a:r>
            <a:r>
              <a:rPr lang="en-US" sz="1400" dirty="0"/>
              <a:t>	Vertical Lift Platform Enablers</a:t>
            </a:r>
          </a:p>
          <a:p>
            <a:pPr marL="1262063" indent="-1262063" eaLnBrk="1" hangingPunct="1">
              <a:spcBef>
                <a:spcPts val="0"/>
              </a:spcBef>
              <a:buFont typeface="Tahoma" pitchFamily="34" charset="0"/>
              <a:buNone/>
            </a:pPr>
            <a:r>
              <a:rPr lang="en-US" sz="1400" b="1" dirty="0"/>
              <a:t>EPE STO-4:  </a:t>
            </a:r>
            <a:r>
              <a:rPr lang="en-US" sz="1400" dirty="0"/>
              <a:t>	Weapon Enablers</a:t>
            </a:r>
          </a:p>
          <a:p>
            <a:pPr marL="1262063" indent="-1262063" eaLnBrk="1" hangingPunct="1">
              <a:spcBef>
                <a:spcPts val="0"/>
              </a:spcBef>
              <a:buFont typeface="Tahoma" pitchFamily="34" charset="0"/>
              <a:buNone/>
            </a:pPr>
            <a:r>
              <a:rPr lang="en-US" sz="1400" b="1" dirty="0"/>
              <a:t>EPE STO-5:  </a:t>
            </a:r>
            <a:r>
              <a:rPr lang="en-US" sz="1400" dirty="0"/>
              <a:t>	Energy Conservation, Flexibility and Security</a:t>
            </a:r>
          </a:p>
          <a:p>
            <a:pPr marL="1262063" indent="-1262063" eaLnBrk="1" hangingPunct="1">
              <a:spcBef>
                <a:spcPts val="0"/>
              </a:spcBef>
              <a:buFont typeface="Tahoma" pitchFamily="34" charset="0"/>
              <a:buNone/>
            </a:pPr>
            <a:r>
              <a:rPr lang="en-US" sz="1400" b="1" dirty="0"/>
              <a:t>EPE STO-6:  </a:t>
            </a:r>
            <a:r>
              <a:rPr lang="en-US" sz="1400" dirty="0"/>
              <a:t>	Aircraft/Ship Integration</a:t>
            </a:r>
          </a:p>
          <a:p>
            <a:pPr marL="1262063" indent="-1262063" eaLnBrk="1" hangingPunct="1">
              <a:spcBef>
                <a:spcPts val="0"/>
              </a:spcBef>
              <a:buFont typeface="Tahoma" pitchFamily="34" charset="0"/>
              <a:buNone/>
            </a:pPr>
            <a:r>
              <a:rPr lang="en-US" sz="1400" b="1" dirty="0"/>
              <a:t>SSAA STO-1</a:t>
            </a:r>
            <a:r>
              <a:rPr lang="en-US" sz="1400" dirty="0"/>
              <a:t>:   	System Safety and Availability</a:t>
            </a:r>
          </a:p>
          <a:p>
            <a:pPr marL="1262063" indent="-1262063" eaLnBrk="1" hangingPunct="1">
              <a:spcBef>
                <a:spcPts val="0"/>
              </a:spcBef>
              <a:buFont typeface="Tahoma" pitchFamily="34" charset="0"/>
              <a:buNone/>
            </a:pPr>
            <a:r>
              <a:rPr lang="en-US" sz="1400" b="1" dirty="0"/>
              <a:t>SSAA STO-2:  	</a:t>
            </a:r>
            <a:r>
              <a:rPr lang="en-US" sz="1400" dirty="0"/>
              <a:t>Total Ownership Cost</a:t>
            </a:r>
          </a:p>
          <a:p>
            <a:pPr marL="1262063" indent="-1262063" eaLnBrk="1" hangingPunct="1">
              <a:spcBef>
                <a:spcPts val="0"/>
              </a:spcBef>
              <a:buFont typeface="Tahoma" pitchFamily="34" charset="0"/>
              <a:buNone/>
            </a:pPr>
            <a:r>
              <a:rPr lang="en-US" sz="1400" b="1" dirty="0">
                <a:solidFill>
                  <a:schemeClr val="accent1">
                    <a:lumMod val="75000"/>
                  </a:schemeClr>
                </a:solidFill>
              </a:rPr>
              <a:t>NWP STO-1:  </a:t>
            </a:r>
            <a:r>
              <a:rPr lang="en-US" sz="1400" dirty="0">
                <a:solidFill>
                  <a:schemeClr val="accent1">
                    <a:lumMod val="75000"/>
                  </a:schemeClr>
                </a:solidFill>
              </a:rPr>
              <a:t>	</a:t>
            </a:r>
            <a:r>
              <a:rPr lang="en-US" sz="1400" b="1" dirty="0">
                <a:solidFill>
                  <a:schemeClr val="accent1">
                    <a:lumMod val="75000"/>
                  </a:schemeClr>
                </a:solidFill>
              </a:rPr>
              <a:t>Training and Education</a:t>
            </a:r>
          </a:p>
          <a:p>
            <a:pPr marL="1262063" indent="-1262063" eaLnBrk="1" hangingPunct="1">
              <a:spcBef>
                <a:spcPts val="0"/>
              </a:spcBef>
              <a:buFont typeface="Tahoma" pitchFamily="34" charset="0"/>
              <a:buNone/>
            </a:pPr>
            <a:r>
              <a:rPr lang="en-US" sz="1400" b="1" dirty="0">
                <a:solidFill>
                  <a:schemeClr val="accent1">
                    <a:lumMod val="75000"/>
                  </a:schemeClr>
                </a:solidFill>
              </a:rPr>
              <a:t>NWP STO-2:  	Human Systems Design and Decision Support</a:t>
            </a:r>
          </a:p>
          <a:p>
            <a:pPr marL="1262063" indent="-1262063" eaLnBrk="1" hangingPunct="1">
              <a:spcBef>
                <a:spcPts val="0"/>
              </a:spcBef>
              <a:buFont typeface="Tahoma" pitchFamily="34" charset="0"/>
              <a:buNone/>
            </a:pPr>
            <a:r>
              <a:rPr lang="en-US" sz="1400" b="1" dirty="0">
                <a:solidFill>
                  <a:schemeClr val="accent1">
                    <a:lumMod val="75000"/>
                  </a:schemeClr>
                </a:solidFill>
              </a:rPr>
              <a:t>NWP STO-3:  	Warfighter Health, Survivability</a:t>
            </a:r>
            <a:br>
              <a:rPr lang="en-US" sz="1400" b="1" dirty="0">
                <a:solidFill>
                  <a:schemeClr val="accent1">
                    <a:lumMod val="75000"/>
                  </a:schemeClr>
                </a:solidFill>
              </a:rPr>
            </a:br>
            <a:r>
              <a:rPr lang="en-US" sz="1400" b="1" dirty="0">
                <a:solidFill>
                  <a:schemeClr val="accent1">
                    <a:lumMod val="75000"/>
                  </a:schemeClr>
                </a:solidFill>
              </a:rPr>
              <a:t>and Protection</a:t>
            </a:r>
          </a:p>
        </p:txBody>
      </p:sp>
      <p:sp>
        <p:nvSpPr>
          <p:cNvPr id="14342" name="Text Box 3"/>
          <p:cNvSpPr>
            <a:spLocks noGrp="1" noChangeArrowheads="1"/>
          </p:cNvSpPr>
          <p:nvPr>
            <p:ph sz="half" idx="1"/>
          </p:nvPr>
        </p:nvSpPr>
        <p:spPr>
          <a:xfrm>
            <a:off x="187325" y="1539079"/>
            <a:ext cx="4375150" cy="4924353"/>
          </a:xfrm>
          <a:ln w="19050">
            <a:solidFill>
              <a:schemeClr val="tx1"/>
            </a:solidFill>
            <a:miter lim="800000"/>
            <a:headEnd type="none" w="sm" len="sm"/>
            <a:tailEnd type="none" w="sm" len="sm"/>
          </a:ln>
          <a:effectLst>
            <a:outerShdw blurRad="63500" sx="102000" sy="102000" algn="ctr" rotWithShape="0">
              <a:prstClr val="black">
                <a:alpha val="40000"/>
              </a:prstClr>
            </a:outerShdw>
          </a:effectLst>
        </p:spPr>
        <p:txBody>
          <a:bodyPr>
            <a:noAutofit/>
          </a:bodyPr>
          <a:lstStyle/>
          <a:p>
            <a:pPr marL="1203325" indent="-1203325" eaLnBrk="1" hangingPunct="1">
              <a:spcBef>
                <a:spcPts val="0"/>
              </a:spcBef>
              <a:buFont typeface="Tahoma" pitchFamily="34" charset="0"/>
              <a:buNone/>
            </a:pPr>
            <a:r>
              <a:rPr lang="en-US" sz="1400" b="1" dirty="0"/>
              <a:t>FP STO-1: </a:t>
            </a:r>
            <a:r>
              <a:rPr lang="en-US" sz="1400" dirty="0"/>
              <a:t>	Platform Survivability </a:t>
            </a:r>
          </a:p>
          <a:p>
            <a:pPr marL="1203325" indent="-1203325" eaLnBrk="1" hangingPunct="1">
              <a:spcBef>
                <a:spcPts val="0"/>
              </a:spcBef>
              <a:buFont typeface="Tahoma" pitchFamily="34" charset="0"/>
              <a:buNone/>
            </a:pPr>
            <a:r>
              <a:rPr lang="en-US" sz="1400" b="1" dirty="0"/>
              <a:t>FP STO-2:  </a:t>
            </a:r>
            <a:r>
              <a:rPr lang="en-US" sz="1400" dirty="0"/>
              <a:t>	Mine and IED Detection and Neutralization</a:t>
            </a:r>
          </a:p>
          <a:p>
            <a:pPr marL="1203325" indent="-1203325" eaLnBrk="1" hangingPunct="1">
              <a:spcBef>
                <a:spcPts val="0"/>
              </a:spcBef>
              <a:buFont typeface="Tahoma" pitchFamily="34" charset="0"/>
              <a:buNone/>
            </a:pPr>
            <a:r>
              <a:rPr lang="en-US" sz="1400" b="1" dirty="0"/>
              <a:t>FP STO-3:  </a:t>
            </a:r>
            <a:r>
              <a:rPr lang="en-US" sz="1400" dirty="0"/>
              <a:t>	Electronic Protection</a:t>
            </a:r>
          </a:p>
          <a:p>
            <a:pPr marL="1203325" indent="-1203325" eaLnBrk="1" hangingPunct="1">
              <a:spcBef>
                <a:spcPts val="0"/>
              </a:spcBef>
              <a:buFont typeface="Tahoma" pitchFamily="34" charset="0"/>
              <a:buNone/>
            </a:pPr>
            <a:r>
              <a:rPr lang="en-US" sz="1400" b="1" dirty="0"/>
              <a:t>FP STO-4:  </a:t>
            </a:r>
            <a:r>
              <a:rPr lang="en-US" sz="1400" dirty="0"/>
              <a:t>	Surface Torpedo Detection and Neutralization</a:t>
            </a:r>
          </a:p>
          <a:p>
            <a:pPr marL="1203325" indent="-1203325" eaLnBrk="1" hangingPunct="1">
              <a:spcBef>
                <a:spcPts val="0"/>
              </a:spcBef>
              <a:buFont typeface="Tahoma" pitchFamily="34" charset="0"/>
              <a:buNone/>
            </a:pPr>
            <a:r>
              <a:rPr lang="en-US" sz="1400" b="1" dirty="0"/>
              <a:t>SUW STO-1: </a:t>
            </a:r>
            <a:r>
              <a:rPr lang="en-US" sz="1400" dirty="0"/>
              <a:t>	Maritime Surveillance and Interdiction</a:t>
            </a:r>
          </a:p>
          <a:p>
            <a:pPr marL="1203325" indent="-1203325" eaLnBrk="1" hangingPunct="1">
              <a:spcBef>
                <a:spcPts val="0"/>
              </a:spcBef>
              <a:buFont typeface="Tahoma" pitchFamily="34" charset="0"/>
              <a:buNone/>
            </a:pPr>
            <a:r>
              <a:rPr lang="en-US" sz="1400" b="1" dirty="0"/>
              <a:t>USW STO-1:  </a:t>
            </a:r>
            <a:r>
              <a:rPr lang="en-US" sz="1400" dirty="0"/>
              <a:t>	Environmental Sensing, Assimilation and Tactical Decision Aids</a:t>
            </a:r>
          </a:p>
          <a:p>
            <a:pPr marL="1203325" indent="-1203325" eaLnBrk="1" hangingPunct="1">
              <a:spcBef>
                <a:spcPts val="0"/>
              </a:spcBef>
              <a:buFont typeface="Tahoma" pitchFamily="34" charset="0"/>
              <a:buNone/>
            </a:pPr>
            <a:r>
              <a:rPr lang="en-US" sz="1400" b="1" dirty="0"/>
              <a:t>USW STO-2: </a:t>
            </a:r>
            <a:r>
              <a:rPr lang="en-US" sz="1400" dirty="0"/>
              <a:t>	Wide Area Search and Detection</a:t>
            </a:r>
          </a:p>
          <a:p>
            <a:pPr marL="1203325" indent="-1203325" eaLnBrk="1" hangingPunct="1">
              <a:spcBef>
                <a:spcPts val="0"/>
              </a:spcBef>
              <a:buFont typeface="Tahoma" pitchFamily="34" charset="0"/>
              <a:buNone/>
            </a:pPr>
            <a:r>
              <a:rPr lang="en-US" sz="1400" b="1" dirty="0"/>
              <a:t>USW STO-3: </a:t>
            </a:r>
            <a:r>
              <a:rPr lang="en-US" sz="1400" dirty="0"/>
              <a:t>	Precision Localization /Identification / Attack</a:t>
            </a:r>
          </a:p>
          <a:p>
            <a:pPr marL="1203325" indent="-1203325" eaLnBrk="1" hangingPunct="1">
              <a:spcBef>
                <a:spcPts val="0"/>
              </a:spcBef>
              <a:buFont typeface="Arial" charset="0"/>
              <a:buNone/>
            </a:pPr>
            <a:r>
              <a:rPr lang="en-US" sz="1400" b="1" dirty="0"/>
              <a:t>TAMD STO-1:  </a:t>
            </a:r>
            <a:r>
              <a:rPr lang="en-US" sz="1400" dirty="0"/>
              <a:t>Anti-Air Warfare Performance</a:t>
            </a:r>
            <a:endParaRPr lang="en-US" sz="1400" b="1" dirty="0">
              <a:ea typeface="宋体" pitchFamily="2" charset="-122"/>
            </a:endParaRPr>
          </a:p>
          <a:p>
            <a:pPr marL="1203325" indent="-1203325" eaLnBrk="1" hangingPunct="1">
              <a:spcBef>
                <a:spcPts val="0"/>
              </a:spcBef>
              <a:buFont typeface="Tahoma" pitchFamily="34" charset="0"/>
              <a:buNone/>
            </a:pPr>
            <a:r>
              <a:rPr lang="en-US" sz="1400" b="1" dirty="0"/>
              <a:t>TAMD STO-2:</a:t>
            </a:r>
            <a:r>
              <a:rPr lang="en-US" sz="1400" dirty="0"/>
              <a:t>  Airborne Missile Defense</a:t>
            </a:r>
          </a:p>
          <a:p>
            <a:pPr marL="1203325" indent="-1203325" eaLnBrk="1" hangingPunct="1">
              <a:spcBef>
                <a:spcPts val="0"/>
              </a:spcBef>
              <a:buFont typeface="Tahoma" pitchFamily="34" charset="0"/>
              <a:buNone/>
            </a:pPr>
            <a:r>
              <a:rPr lang="en-US" sz="1400" b="1" dirty="0"/>
              <a:t>STK STO-1: </a:t>
            </a:r>
            <a:r>
              <a:rPr lang="en-US" sz="1400" dirty="0"/>
              <a:t>	Responsive Engagement</a:t>
            </a:r>
          </a:p>
          <a:p>
            <a:pPr marL="1203325" indent="-1203325" eaLnBrk="1" hangingPunct="1">
              <a:spcBef>
                <a:spcPts val="0"/>
              </a:spcBef>
              <a:buFont typeface="Tahoma" pitchFamily="34" charset="0"/>
              <a:buNone/>
            </a:pPr>
            <a:r>
              <a:rPr lang="en-US" sz="1400" b="1" dirty="0"/>
              <a:t>STK STO-2: </a:t>
            </a:r>
            <a:r>
              <a:rPr lang="en-US" sz="1400" dirty="0"/>
              <a:t>	Engagement of Non-Time Critical Targets</a:t>
            </a:r>
          </a:p>
          <a:p>
            <a:pPr marL="1203325" indent="-1203325" eaLnBrk="1" hangingPunct="1">
              <a:spcBef>
                <a:spcPts val="0"/>
              </a:spcBef>
              <a:buFont typeface="Tahoma" pitchFamily="34" charset="0"/>
              <a:buNone/>
            </a:pPr>
            <a:r>
              <a:rPr lang="en-US" sz="1400" b="1" dirty="0"/>
              <a:t>STK STO-3: </a:t>
            </a:r>
            <a:r>
              <a:rPr lang="en-US" sz="1400" dirty="0"/>
              <a:t>	Collaborative Unmanned Strike </a:t>
            </a:r>
          </a:p>
          <a:p>
            <a:pPr marL="1203325" indent="-1203325" eaLnBrk="1" hangingPunct="1">
              <a:spcBef>
                <a:spcPts val="0"/>
              </a:spcBef>
              <a:buFont typeface="Tahoma" pitchFamily="34" charset="0"/>
              <a:buNone/>
            </a:pPr>
            <a:r>
              <a:rPr lang="en-US" sz="1400" b="1" dirty="0"/>
              <a:t>STK STO-4:  </a:t>
            </a:r>
            <a:r>
              <a:rPr lang="en-US" sz="1400" dirty="0"/>
              <a:t>	Airborne Electronic Attack</a:t>
            </a:r>
          </a:p>
          <a:p>
            <a:pPr marL="1203325" indent="-1203325" eaLnBrk="1" hangingPunct="1">
              <a:spcBef>
                <a:spcPts val="0"/>
              </a:spcBef>
              <a:buFont typeface="Tahoma" pitchFamily="34" charset="0"/>
              <a:buNone/>
            </a:pPr>
            <a:r>
              <a:rPr lang="en-US" sz="1400" b="1" dirty="0"/>
              <a:t>ILS STO-1: </a:t>
            </a:r>
            <a:r>
              <a:rPr lang="en-US" sz="1400" dirty="0"/>
              <a:t>	Enhanced Logistical Support of Joint Assets</a:t>
            </a:r>
          </a:p>
          <a:p>
            <a:pPr marL="1203325" indent="-1203325" eaLnBrk="1" hangingPunct="1">
              <a:spcBef>
                <a:spcPts val="0"/>
              </a:spcBef>
              <a:buFont typeface="Tahoma" pitchFamily="34" charset="0"/>
              <a:buNone/>
            </a:pPr>
            <a:r>
              <a:rPr lang="en-US" sz="1400" b="1" dirty="0"/>
              <a:t>ILS STO-2:  </a:t>
            </a:r>
            <a:r>
              <a:rPr lang="en-US" sz="1400" dirty="0"/>
              <a:t>	Improved Diagnostic and Maintenance Capability</a:t>
            </a:r>
          </a:p>
        </p:txBody>
      </p:sp>
      <p:sp>
        <p:nvSpPr>
          <p:cNvPr id="2" name="Rectangle 1"/>
          <p:cNvSpPr/>
          <p:nvPr/>
        </p:nvSpPr>
        <p:spPr>
          <a:xfrm>
            <a:off x="791450" y="187317"/>
            <a:ext cx="8071893" cy="584775"/>
          </a:xfrm>
          <a:prstGeom prst="rect">
            <a:avLst/>
          </a:prstGeom>
        </p:spPr>
        <p:txBody>
          <a:bodyPr wrap="square">
            <a:spAutoFit/>
          </a:bodyPr>
          <a:lstStyle/>
          <a:p>
            <a:pPr algn="ctr"/>
            <a:r>
              <a:rPr lang="en-US" sz="3200" dirty="0">
                <a:solidFill>
                  <a:srgbClr val="002060"/>
                </a:solidFill>
                <a:latin typeface="Arial Black" panose="020B0A04020102020204" pitchFamily="34" charset="0"/>
              </a:rPr>
              <a:t>Naval Aviation S&amp;T Objectives</a:t>
            </a:r>
          </a:p>
        </p:txBody>
      </p:sp>
      <p:sp>
        <p:nvSpPr>
          <p:cNvPr id="4" name="TextBox 3"/>
          <p:cNvSpPr txBox="1"/>
          <p:nvPr/>
        </p:nvSpPr>
        <p:spPr>
          <a:xfrm>
            <a:off x="160651" y="863198"/>
            <a:ext cx="8872397" cy="584775"/>
          </a:xfrm>
          <a:prstGeom prst="rect">
            <a:avLst/>
          </a:prstGeom>
          <a:noFill/>
        </p:spPr>
        <p:txBody>
          <a:bodyPr wrap="square" rtlCol="0">
            <a:spAutoFit/>
          </a:bodyPr>
          <a:lstStyle/>
          <a:p>
            <a:r>
              <a:rPr lang="en-US" dirty="0">
                <a:solidFill>
                  <a:schemeClr val="accent1">
                    <a:lumMod val="75000"/>
                  </a:schemeClr>
                </a:solidFill>
              </a:rPr>
              <a:t>NWP = Naval Warfighter Protection, serves as the centering function for Human Performance Research</a:t>
            </a:r>
          </a:p>
        </p:txBody>
      </p:sp>
      <p:sp>
        <p:nvSpPr>
          <p:cNvPr id="6" name="Rectangle 5">
            <a:extLst>
              <a:ext uri="{FF2B5EF4-FFF2-40B4-BE49-F238E27FC236}">
                <a16:creationId xmlns:a16="http://schemas.microsoft.com/office/drawing/2014/main" id="{7C37BE81-2EC1-4CF5-91C3-BBC3EA774E99}"/>
              </a:ext>
            </a:extLst>
          </p:cNvPr>
          <p:cNvSpPr/>
          <p:nvPr/>
        </p:nvSpPr>
        <p:spPr>
          <a:xfrm>
            <a:off x="3916261" y="6584122"/>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10745F2-FE40-40C5-AB96-74E9C5271B0E}"/>
              </a:ext>
            </a:extLst>
          </p:cNvPr>
          <p:cNvSpPr/>
          <p:nvPr/>
        </p:nvSpPr>
        <p:spPr>
          <a:xfrm>
            <a:off x="7277100" y="6583671"/>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9091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092166" y="1101763"/>
            <a:ext cx="5009105" cy="1384995"/>
          </a:xfrm>
          <a:prstGeom prst="rect">
            <a:avLst/>
          </a:prstGeom>
          <a:noFill/>
        </p:spPr>
        <p:txBody>
          <a:bodyPr wrap="square">
            <a:spAutoFit/>
          </a:bodyPr>
          <a:lstStyle/>
          <a:p>
            <a:pPr>
              <a:defRPr/>
            </a:pPr>
            <a:r>
              <a:rPr lang="en-US" sz="1400" dirty="0">
                <a:solidFill>
                  <a:schemeClr val="tx2"/>
                </a:solidFill>
                <a:latin typeface="Arial" panose="020B0604020202020204" pitchFamily="34" charset="0"/>
                <a:cs typeface="Arial" panose="020B0604020202020204" pitchFamily="34" charset="0"/>
              </a:rPr>
              <a:t>Core Capabilities</a:t>
            </a:r>
            <a:r>
              <a:rPr lang="en-US" sz="1400" b="0" dirty="0">
                <a:solidFill>
                  <a:schemeClr val="tx2"/>
                </a:solidFill>
                <a:latin typeface="Arial" panose="020B0604020202020204" pitchFamily="34" charset="0"/>
                <a:cs typeface="Arial" panose="020B0604020202020204" pitchFamily="34" charset="0"/>
              </a:rPr>
              <a:t>: Are a summary of the </a:t>
            </a:r>
            <a:r>
              <a:rPr lang="en-US" sz="1400" i="1" dirty="0">
                <a:solidFill>
                  <a:schemeClr val="accent1">
                    <a:lumMod val="75000"/>
                  </a:schemeClr>
                </a:solidFill>
                <a:latin typeface="Arial" panose="020B0604020202020204" pitchFamily="34" charset="0"/>
                <a:cs typeface="Arial" panose="020B0604020202020204" pitchFamily="34" charset="0"/>
              </a:rPr>
              <a:t>current and future research, skill sets/expertise, and critical  infrastructure </a:t>
            </a:r>
            <a:r>
              <a:rPr lang="en-US" sz="1400" b="0" dirty="0">
                <a:solidFill>
                  <a:schemeClr val="bg2">
                    <a:lumMod val="25000"/>
                  </a:schemeClr>
                </a:solidFill>
                <a:latin typeface="Arial" panose="020B0604020202020204" pitchFamily="34" charset="0"/>
                <a:cs typeface="Arial" panose="020B0604020202020204" pitchFamily="34" charset="0"/>
              </a:rPr>
              <a:t>by area </a:t>
            </a:r>
            <a:r>
              <a:rPr lang="en-US" sz="1400" b="0" dirty="0">
                <a:solidFill>
                  <a:schemeClr val="tx2"/>
                </a:solidFill>
                <a:latin typeface="Arial" panose="020B0604020202020204" pitchFamily="34" charset="0"/>
                <a:cs typeface="Arial" panose="020B0604020202020204" pitchFamily="34" charset="0"/>
              </a:rPr>
              <a:t>resident within NAVAIR.  Essential in identifying and directing investments…to support research capabilities over the near, mid and far term based on challenges and / or emerging technology trends</a:t>
            </a:r>
          </a:p>
        </p:txBody>
      </p:sp>
      <p:sp>
        <p:nvSpPr>
          <p:cNvPr id="14" name="TextBox 13"/>
          <p:cNvSpPr txBox="1"/>
          <p:nvPr/>
        </p:nvSpPr>
        <p:spPr>
          <a:xfrm>
            <a:off x="4172885" y="2505046"/>
            <a:ext cx="4672013" cy="3262432"/>
          </a:xfrm>
          <a:prstGeom prst="rect">
            <a:avLst/>
          </a:prstGeom>
          <a:noFill/>
        </p:spPr>
        <p:txBody>
          <a:bodyPr>
            <a:spAutoFit/>
          </a:bodyPr>
          <a:lstStyle/>
          <a:p>
            <a:pPr>
              <a:spcBef>
                <a:spcPts val="0"/>
              </a:spcBef>
              <a:defRPr/>
            </a:pPr>
            <a:r>
              <a:rPr lang="en-US" sz="1400" dirty="0">
                <a:solidFill>
                  <a:schemeClr val="tx2"/>
                </a:solidFill>
                <a:latin typeface="Arial" panose="020B0604020202020204" pitchFamily="34" charset="0"/>
                <a:cs typeface="Arial" panose="020B0604020202020204" pitchFamily="34" charset="0"/>
              </a:rPr>
              <a:t>Supporting Chapters for: </a:t>
            </a:r>
          </a:p>
          <a:p>
            <a:pPr marL="460375" lvl="1" indent="-233363">
              <a:spcBef>
                <a:spcPts val="0"/>
              </a:spcBef>
              <a:buFont typeface="Arial" pitchFamily="34" charset="0"/>
              <a:buChar char="•"/>
              <a:defRPr/>
            </a:pPr>
            <a:r>
              <a:rPr lang="en-US" sz="1200" b="0" dirty="0">
                <a:solidFill>
                  <a:schemeClr val="tx2"/>
                </a:solidFill>
                <a:latin typeface="Arial" panose="020B0604020202020204" pitchFamily="34" charset="0"/>
                <a:cs typeface="Arial" panose="020B0604020202020204" pitchFamily="34" charset="0"/>
              </a:rPr>
              <a:t>Cyber</a:t>
            </a:r>
          </a:p>
          <a:p>
            <a:pPr marL="460375" lvl="1" indent="-233363">
              <a:spcBef>
                <a:spcPts val="0"/>
              </a:spcBef>
              <a:buFont typeface="Arial" pitchFamily="34" charset="0"/>
              <a:buChar char="•"/>
              <a:defRPr/>
            </a:pPr>
            <a:r>
              <a:rPr lang="en-US" sz="1200" b="0" dirty="0">
                <a:solidFill>
                  <a:schemeClr val="tx2"/>
                </a:solidFill>
                <a:latin typeface="Arial" panose="020B0604020202020204" pitchFamily="34" charset="0"/>
                <a:cs typeface="Arial" panose="020B0604020202020204" pitchFamily="34" charset="0"/>
              </a:rPr>
              <a:t>Air Vehicle Engineering</a:t>
            </a:r>
          </a:p>
          <a:p>
            <a:pPr marL="460375" lvl="1" indent="-233363">
              <a:spcBef>
                <a:spcPts val="0"/>
              </a:spcBef>
              <a:buFont typeface="Arial" pitchFamily="34" charset="0"/>
              <a:buChar char="•"/>
              <a:defRPr/>
            </a:pPr>
            <a:r>
              <a:rPr lang="en-US" sz="1200" b="0" dirty="0">
                <a:solidFill>
                  <a:schemeClr val="tx2"/>
                </a:solidFill>
                <a:latin typeface="Arial" panose="020B0604020202020204" pitchFamily="34" charset="0"/>
                <a:cs typeface="Arial" panose="020B0604020202020204" pitchFamily="34" charset="0"/>
              </a:rPr>
              <a:t>Propulsion and Power</a:t>
            </a:r>
          </a:p>
          <a:p>
            <a:pPr marL="460375" lvl="1" indent="-233363">
              <a:spcBef>
                <a:spcPts val="0"/>
              </a:spcBef>
              <a:buFont typeface="Arial" pitchFamily="34" charset="0"/>
              <a:buChar char="•"/>
              <a:defRPr/>
            </a:pPr>
            <a:r>
              <a:rPr lang="en-US" sz="1200" b="0" dirty="0">
                <a:solidFill>
                  <a:schemeClr val="tx2"/>
                </a:solidFill>
                <a:latin typeface="Arial" panose="020B0604020202020204" pitchFamily="34" charset="0"/>
                <a:cs typeface="Arial" panose="020B0604020202020204" pitchFamily="34" charset="0"/>
              </a:rPr>
              <a:t>Avionics</a:t>
            </a:r>
          </a:p>
          <a:p>
            <a:pPr marL="460375" lvl="1" indent="-233363">
              <a:spcBef>
                <a:spcPts val="0"/>
              </a:spcBef>
              <a:buFont typeface="Arial" pitchFamily="34" charset="0"/>
              <a:buChar char="•"/>
              <a:defRPr/>
            </a:pPr>
            <a:r>
              <a:rPr lang="en-US" sz="1200" dirty="0">
                <a:solidFill>
                  <a:schemeClr val="tx1"/>
                </a:solidFill>
                <a:latin typeface="Arial" panose="020B0604020202020204" pitchFamily="34" charset="0"/>
                <a:cs typeface="Arial" panose="020B0604020202020204" pitchFamily="34" charset="0"/>
              </a:rPr>
              <a:t>Human Systems</a:t>
            </a:r>
          </a:p>
          <a:p>
            <a:pPr marL="460375" lvl="1" indent="-233363">
              <a:spcBef>
                <a:spcPts val="0"/>
              </a:spcBef>
              <a:buFont typeface="Arial" pitchFamily="34" charset="0"/>
              <a:buChar char="•"/>
              <a:defRPr/>
            </a:pPr>
            <a:r>
              <a:rPr lang="en-US" sz="1200" b="0" dirty="0">
                <a:solidFill>
                  <a:schemeClr val="tx2"/>
                </a:solidFill>
                <a:latin typeface="Arial" panose="020B0604020202020204" pitchFamily="34" charset="0"/>
                <a:cs typeface="Arial" panose="020B0604020202020204" pitchFamily="34" charset="0"/>
              </a:rPr>
              <a:t>Weapons and Energetics</a:t>
            </a:r>
          </a:p>
          <a:p>
            <a:pPr marL="460375" lvl="1" indent="-233363">
              <a:spcBef>
                <a:spcPts val="0"/>
              </a:spcBef>
              <a:buFont typeface="Arial" pitchFamily="34" charset="0"/>
              <a:buChar char="•"/>
              <a:defRPr/>
            </a:pPr>
            <a:r>
              <a:rPr lang="en-US" sz="1200" b="0" dirty="0">
                <a:solidFill>
                  <a:schemeClr val="tx2"/>
                </a:solidFill>
                <a:latin typeface="Arial" panose="020B0604020202020204" pitchFamily="34" charset="0"/>
                <a:cs typeface="Arial" panose="020B0604020202020204" pitchFamily="34" charset="0"/>
              </a:rPr>
              <a:t>Aircraft Launch and Recovery </a:t>
            </a:r>
            <a:br>
              <a:rPr lang="en-US" sz="1200" b="0" dirty="0">
                <a:solidFill>
                  <a:schemeClr val="tx2"/>
                </a:solidFill>
                <a:latin typeface="Arial" panose="020B0604020202020204" pitchFamily="34" charset="0"/>
                <a:cs typeface="Arial" panose="020B0604020202020204" pitchFamily="34" charset="0"/>
              </a:rPr>
            </a:br>
            <a:r>
              <a:rPr lang="en-US" sz="1200" b="0" dirty="0">
                <a:solidFill>
                  <a:schemeClr val="tx2"/>
                </a:solidFill>
                <a:latin typeface="Arial" panose="020B0604020202020204" pitchFamily="34" charset="0"/>
                <a:cs typeface="Arial" panose="020B0604020202020204" pitchFamily="34" charset="0"/>
              </a:rPr>
              <a:t>Equipment (ALRE) &amp; Support </a:t>
            </a:r>
            <a:br>
              <a:rPr lang="en-US" sz="1200" b="0" dirty="0">
                <a:solidFill>
                  <a:schemeClr val="tx2"/>
                </a:solidFill>
                <a:latin typeface="Arial" panose="020B0604020202020204" pitchFamily="34" charset="0"/>
                <a:cs typeface="Arial" panose="020B0604020202020204" pitchFamily="34" charset="0"/>
              </a:rPr>
            </a:br>
            <a:r>
              <a:rPr lang="en-US" sz="1200" b="0" dirty="0">
                <a:solidFill>
                  <a:schemeClr val="tx2"/>
                </a:solidFill>
                <a:latin typeface="Arial" panose="020B0604020202020204" pitchFamily="34" charset="0"/>
                <a:cs typeface="Arial" panose="020B0604020202020204" pitchFamily="34" charset="0"/>
              </a:rPr>
              <a:t>Equipment (SE)</a:t>
            </a:r>
          </a:p>
          <a:p>
            <a:pPr marL="460375" lvl="1" indent="-233363">
              <a:spcBef>
                <a:spcPts val="0"/>
              </a:spcBef>
              <a:buFont typeface="Arial" pitchFamily="34" charset="0"/>
              <a:buChar char="•"/>
              <a:defRPr/>
            </a:pPr>
            <a:r>
              <a:rPr lang="en-US" sz="1200" b="0" dirty="0">
                <a:solidFill>
                  <a:schemeClr val="tx2"/>
                </a:solidFill>
                <a:latin typeface="Arial" panose="020B0604020202020204" pitchFamily="34" charset="0"/>
                <a:cs typeface="Arial" panose="020B0604020202020204" pitchFamily="34" charset="0"/>
              </a:rPr>
              <a:t>Rapid Engineering &amp; Integration</a:t>
            </a:r>
          </a:p>
          <a:p>
            <a:pPr marL="460375" lvl="1" indent="-233363">
              <a:spcBef>
                <a:spcPts val="0"/>
              </a:spcBef>
              <a:buFont typeface="Arial" pitchFamily="34" charset="0"/>
              <a:buChar char="•"/>
              <a:defRPr/>
            </a:pPr>
            <a:r>
              <a:rPr lang="en-US" sz="1200" b="0" dirty="0">
                <a:solidFill>
                  <a:schemeClr val="tx2"/>
                </a:solidFill>
                <a:latin typeface="Arial" panose="020B0604020202020204" pitchFamily="34" charset="0"/>
                <a:cs typeface="Arial" panose="020B0604020202020204" pitchFamily="34" charset="0"/>
              </a:rPr>
              <a:t>Warfare Analysis</a:t>
            </a:r>
          </a:p>
          <a:p>
            <a:pPr marL="460375" lvl="1" indent="-233363">
              <a:spcBef>
                <a:spcPts val="0"/>
              </a:spcBef>
              <a:buFont typeface="Arial" pitchFamily="34" charset="0"/>
              <a:buChar char="•"/>
              <a:defRPr/>
            </a:pPr>
            <a:r>
              <a:rPr lang="en-US" sz="1200" b="0" dirty="0">
                <a:solidFill>
                  <a:schemeClr val="tx2"/>
                </a:solidFill>
                <a:latin typeface="Arial" panose="020B0604020202020204" pitchFamily="34" charset="0"/>
                <a:cs typeface="Arial" panose="020B0604020202020204" pitchFamily="34" charset="0"/>
              </a:rPr>
              <a:t>Integrated Systems Evaluation,</a:t>
            </a:r>
            <a:br>
              <a:rPr lang="en-US" sz="1200" b="0" dirty="0">
                <a:solidFill>
                  <a:schemeClr val="tx2"/>
                </a:solidFill>
                <a:latin typeface="Arial" panose="020B0604020202020204" pitchFamily="34" charset="0"/>
                <a:cs typeface="Arial" panose="020B0604020202020204" pitchFamily="34" charset="0"/>
              </a:rPr>
            </a:br>
            <a:r>
              <a:rPr lang="en-US" sz="1200" b="0" dirty="0">
                <a:solidFill>
                  <a:schemeClr val="tx2"/>
                </a:solidFill>
                <a:latin typeface="Arial" panose="020B0604020202020204" pitchFamily="34" charset="0"/>
                <a:cs typeface="Arial" panose="020B0604020202020204" pitchFamily="34" charset="0"/>
              </a:rPr>
              <a:t>Experimentation, and Test</a:t>
            </a:r>
          </a:p>
          <a:p>
            <a:pPr marL="460375" lvl="1" indent="-233363">
              <a:spcBef>
                <a:spcPts val="0"/>
              </a:spcBef>
              <a:buFont typeface="Arial" pitchFamily="34" charset="0"/>
              <a:buChar char="•"/>
              <a:defRPr/>
            </a:pPr>
            <a:r>
              <a:rPr lang="en-US" sz="1200" b="0" dirty="0">
                <a:solidFill>
                  <a:schemeClr val="tx2"/>
                </a:solidFill>
                <a:latin typeface="Arial" panose="020B0604020202020204" pitchFamily="34" charset="0"/>
                <a:cs typeface="Arial" panose="020B0604020202020204" pitchFamily="34" charset="0"/>
              </a:rPr>
              <a:t>National Ranges</a:t>
            </a:r>
          </a:p>
          <a:p>
            <a:pPr marL="460375" lvl="1" indent="-233363">
              <a:spcBef>
                <a:spcPts val="0"/>
              </a:spcBef>
              <a:buFont typeface="Arial" pitchFamily="34" charset="0"/>
              <a:buChar char="•"/>
              <a:defRPr/>
            </a:pPr>
            <a:r>
              <a:rPr lang="en-US" sz="1200" b="0" dirty="0">
                <a:solidFill>
                  <a:schemeClr val="tx2"/>
                </a:solidFill>
                <a:latin typeface="Arial" panose="020B0604020202020204" pitchFamily="34" charset="0"/>
                <a:cs typeface="Arial" panose="020B0604020202020204" pitchFamily="34" charset="0"/>
              </a:rPr>
              <a:t>Threat/Target Systems</a:t>
            </a:r>
          </a:p>
          <a:p>
            <a:pPr marL="460375" lvl="1" indent="-233363">
              <a:spcBef>
                <a:spcPts val="0"/>
              </a:spcBef>
              <a:buFont typeface="Arial" pitchFamily="34" charset="0"/>
              <a:buChar char="•"/>
              <a:defRPr/>
            </a:pPr>
            <a:r>
              <a:rPr lang="en-US" sz="1200" b="0" dirty="0">
                <a:solidFill>
                  <a:schemeClr val="tx2"/>
                </a:solidFill>
                <a:latin typeface="Arial" panose="020B0604020202020204" pitchFamily="34" charset="0"/>
                <a:cs typeface="Arial" panose="020B0604020202020204" pitchFamily="34" charset="0"/>
              </a:rPr>
              <a:t>Integrated Battlespace Simulation and Test</a:t>
            </a:r>
          </a:p>
        </p:txBody>
      </p:sp>
      <p:sp>
        <p:nvSpPr>
          <p:cNvPr id="16" name="Text Box 5"/>
          <p:cNvSpPr txBox="1">
            <a:spLocks noChangeArrowheads="1"/>
          </p:cNvSpPr>
          <p:nvPr/>
        </p:nvSpPr>
        <p:spPr bwMode="auto">
          <a:xfrm>
            <a:off x="457200" y="5861677"/>
            <a:ext cx="8387698" cy="461665"/>
          </a:xfrm>
          <a:prstGeom prst="rect">
            <a:avLst/>
          </a:prstGeom>
          <a:solidFill>
            <a:schemeClr val="bg1">
              <a:lumMod val="95000"/>
            </a:schemeClr>
          </a:solidFill>
          <a:ln w="19050" cmpd="dbl">
            <a:solidFill>
              <a:schemeClr val="tx1"/>
            </a:solidFill>
            <a:miter lim="800000"/>
            <a:headEnd/>
            <a:tailEnd/>
          </a:ln>
          <a:effectLst>
            <a:glow rad="63500">
              <a:schemeClr val="accent3">
                <a:satMod val="175000"/>
                <a:alpha val="40000"/>
              </a:schemeClr>
            </a:glow>
          </a:effectLst>
        </p:spPr>
        <p:txBody>
          <a:bodyPr wrap="square">
            <a:spAutoFit/>
          </a:bodyPr>
          <a:lstStyle/>
          <a:p>
            <a:pPr algn="ctr" eaLnBrk="0" hangingPunct="0">
              <a:spcBef>
                <a:spcPts val="600"/>
              </a:spcBef>
              <a:spcAft>
                <a:spcPts val="0"/>
              </a:spcAft>
            </a:pPr>
            <a:r>
              <a:rPr lang="en-US" sz="1200" b="0" dirty="0">
                <a:solidFill>
                  <a:srgbClr val="002060"/>
                </a:solidFill>
                <a:latin typeface="Arial" panose="020B0604020202020204" pitchFamily="34" charset="0"/>
                <a:cs typeface="Arial" panose="020B0604020202020204" pitchFamily="34" charset="0"/>
              </a:rPr>
              <a:t>Asks the questions: Do we have the capabilities required to conduct near, mid &amp; far term research; the necessary skill sets; and required infrastructure…to develop the technologies that deliver future warfighting capabilities?  </a:t>
            </a:r>
          </a:p>
        </p:txBody>
      </p:sp>
      <p:grpSp>
        <p:nvGrpSpPr>
          <p:cNvPr id="3" name="Group 2"/>
          <p:cNvGrpSpPr/>
          <p:nvPr/>
        </p:nvGrpSpPr>
        <p:grpSpPr>
          <a:xfrm>
            <a:off x="418747" y="1174915"/>
            <a:ext cx="3497765" cy="4465249"/>
            <a:chOff x="128047" y="927893"/>
            <a:chExt cx="3809164" cy="4809265"/>
          </a:xfrm>
        </p:grpSpPr>
        <p:grpSp>
          <p:nvGrpSpPr>
            <p:cNvPr id="5" name="Group 4"/>
            <p:cNvGrpSpPr/>
            <p:nvPr/>
          </p:nvGrpSpPr>
          <p:grpSpPr>
            <a:xfrm>
              <a:off x="128047" y="927893"/>
              <a:ext cx="3809164" cy="4809265"/>
              <a:chOff x="128046" y="965675"/>
              <a:chExt cx="4084749" cy="5546220"/>
            </a:xfrm>
          </p:grpSpPr>
          <p:sp>
            <p:nvSpPr>
              <p:cNvPr id="6" name="Rectangle 5"/>
              <p:cNvSpPr/>
              <p:nvPr/>
            </p:nvSpPr>
            <p:spPr>
              <a:xfrm>
                <a:off x="128046" y="965675"/>
                <a:ext cx="4084749" cy="5546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7"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729518">
                <a:off x="1132647" y="4220486"/>
                <a:ext cx="2135188" cy="11239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143160" y="1172127"/>
                <a:ext cx="4067657" cy="1047071"/>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a:tabLst>
                    <a:tab pos="5943600" algn="r"/>
                  </a:tabLst>
                  <a:defRPr>
                    <a:solidFill>
                      <a:schemeClr val="tx1"/>
                    </a:solidFill>
                    <a:latin typeface="Arial" pitchFamily="34" charset="0"/>
                    <a:cs typeface="Arial" pitchFamily="34" charset="0"/>
                  </a:defRPr>
                </a:lvl1pPr>
                <a:lvl2pPr>
                  <a:tabLst>
                    <a:tab pos="5943600" algn="r"/>
                  </a:tabLst>
                  <a:defRPr>
                    <a:solidFill>
                      <a:schemeClr val="tx1"/>
                    </a:solidFill>
                    <a:latin typeface="Arial" pitchFamily="34" charset="0"/>
                    <a:cs typeface="Arial" pitchFamily="34" charset="0"/>
                  </a:defRPr>
                </a:lvl2pPr>
                <a:lvl3pPr>
                  <a:tabLst>
                    <a:tab pos="5943600" algn="r"/>
                  </a:tabLst>
                  <a:defRPr>
                    <a:solidFill>
                      <a:schemeClr val="tx1"/>
                    </a:solidFill>
                    <a:latin typeface="Arial" pitchFamily="34" charset="0"/>
                    <a:cs typeface="Arial" pitchFamily="34" charset="0"/>
                  </a:defRPr>
                </a:lvl3pPr>
                <a:lvl4pPr>
                  <a:tabLst>
                    <a:tab pos="5943600" algn="r"/>
                  </a:tabLst>
                  <a:defRPr>
                    <a:solidFill>
                      <a:schemeClr val="tx1"/>
                    </a:solidFill>
                    <a:latin typeface="Arial" pitchFamily="34" charset="0"/>
                    <a:cs typeface="Arial" pitchFamily="34" charset="0"/>
                  </a:defRPr>
                </a:lvl4pPr>
                <a:lvl5pPr>
                  <a:tabLst>
                    <a:tab pos="5943600" algn="r"/>
                  </a:tabLst>
                  <a:defRPr>
                    <a:solidFill>
                      <a:schemeClr val="tx1"/>
                    </a:solidFill>
                    <a:latin typeface="Arial" pitchFamily="34" charset="0"/>
                    <a:cs typeface="Arial" pitchFamily="34" charset="0"/>
                  </a:defRPr>
                </a:lvl5pPr>
                <a:lvl6pPr fontAlgn="base">
                  <a:spcBef>
                    <a:spcPct val="0"/>
                  </a:spcBef>
                  <a:spcAft>
                    <a:spcPct val="0"/>
                  </a:spcAft>
                  <a:tabLst>
                    <a:tab pos="5943600" algn="r"/>
                  </a:tabLst>
                  <a:defRPr>
                    <a:solidFill>
                      <a:schemeClr val="tx1"/>
                    </a:solidFill>
                    <a:latin typeface="Arial" pitchFamily="34" charset="0"/>
                    <a:cs typeface="Arial" pitchFamily="34" charset="0"/>
                  </a:defRPr>
                </a:lvl6pPr>
                <a:lvl7pPr fontAlgn="base">
                  <a:spcBef>
                    <a:spcPct val="0"/>
                  </a:spcBef>
                  <a:spcAft>
                    <a:spcPct val="0"/>
                  </a:spcAft>
                  <a:tabLst>
                    <a:tab pos="5943600" algn="r"/>
                  </a:tabLst>
                  <a:defRPr>
                    <a:solidFill>
                      <a:schemeClr val="tx1"/>
                    </a:solidFill>
                    <a:latin typeface="Arial" pitchFamily="34" charset="0"/>
                    <a:cs typeface="Arial" pitchFamily="34" charset="0"/>
                  </a:defRPr>
                </a:lvl7pPr>
                <a:lvl8pPr fontAlgn="base">
                  <a:spcBef>
                    <a:spcPct val="0"/>
                  </a:spcBef>
                  <a:spcAft>
                    <a:spcPct val="0"/>
                  </a:spcAft>
                  <a:tabLst>
                    <a:tab pos="5943600" algn="r"/>
                  </a:tabLst>
                  <a:defRPr>
                    <a:solidFill>
                      <a:schemeClr val="tx1"/>
                    </a:solidFill>
                    <a:latin typeface="Arial" pitchFamily="34" charset="0"/>
                    <a:cs typeface="Arial" pitchFamily="34" charset="0"/>
                  </a:defRPr>
                </a:lvl8pPr>
                <a:lvl9pPr fontAlgn="base">
                  <a:spcBef>
                    <a:spcPct val="0"/>
                  </a:spcBef>
                  <a:spcAft>
                    <a:spcPct val="0"/>
                  </a:spcAft>
                  <a:tabLst>
                    <a:tab pos="5943600" algn="r"/>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5943600" algn="r"/>
                  </a:tabLst>
                </a:pPr>
                <a:r>
                  <a:rPr kumimoji="0" lang="en-US" altLang="en-US" sz="1100" b="1" i="0" u="none" strike="noStrike" cap="none" normalizeH="0" baseline="0" dirty="0">
                    <a:ln>
                      <a:noFill/>
                    </a:ln>
                    <a:solidFill>
                      <a:schemeClr val="tx1"/>
                    </a:solidFill>
                    <a:effectLst/>
                    <a:latin typeface="Calibri" panose="020F0502020204030204" pitchFamily="34" charset="0"/>
                    <a:ea typeface="Times New Roman" pitchFamily="18" charset="0"/>
                  </a:rPr>
                  <a:t>NAVAIR Future Studies:</a:t>
                </a:r>
                <a:endParaRPr kumimoji="0" lang="en-US" altLang="en-US" sz="1100" b="0"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0" fontAlgn="base" latinLnBrk="0" hangingPunct="0">
                  <a:lnSpc>
                    <a:spcPct val="100000"/>
                  </a:lnSpc>
                  <a:spcBef>
                    <a:spcPts val="1200"/>
                  </a:spcBef>
                  <a:spcAft>
                    <a:spcPct val="0"/>
                  </a:spcAft>
                  <a:buClrTx/>
                  <a:buSzTx/>
                  <a:buFontTx/>
                  <a:buNone/>
                  <a:tabLst>
                    <a:tab pos="5943600" algn="r"/>
                  </a:tabLst>
                </a:pPr>
                <a:r>
                  <a:rPr kumimoji="0" lang="en-US" altLang="en-US" b="1" i="0" u="none" strike="noStrike" cap="none" normalizeH="0" baseline="0" dirty="0">
                    <a:ln>
                      <a:noFill/>
                    </a:ln>
                    <a:solidFill>
                      <a:schemeClr val="tx1"/>
                    </a:solidFill>
                    <a:effectLst/>
                    <a:latin typeface="Calibri" panose="020F0502020204030204" pitchFamily="34" charset="0"/>
                    <a:ea typeface="Times New Roman" pitchFamily="18" charset="0"/>
                  </a:rPr>
                  <a:t>Core Capabilities Document</a:t>
                </a:r>
                <a:endParaRPr kumimoji="0" lang="en-US" altLang="en-US" b="0"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943600" algn="r"/>
                  </a:tabLst>
                </a:pPr>
                <a:endParaRPr kumimoji="0" lang="en-US" altLang="en-US" b="0" i="0" u="none" strike="noStrike" cap="none" normalizeH="0" baseline="0" dirty="0">
                  <a:ln>
                    <a:noFill/>
                  </a:ln>
                  <a:solidFill>
                    <a:schemeClr val="tx1"/>
                  </a:solidFill>
                  <a:effectLst/>
                  <a:latin typeface="Calibri" panose="020F0502020204030204" pitchFamily="34" charset="0"/>
                </a:endParaRPr>
              </a:p>
            </p:txBody>
          </p:sp>
          <p:cxnSp>
            <p:nvCxnSpPr>
              <p:cNvPr id="11" name="Straight Connector 10"/>
              <p:cNvCxnSpPr/>
              <p:nvPr/>
            </p:nvCxnSpPr>
            <p:spPr>
              <a:xfrm>
                <a:off x="1386111" y="4888205"/>
                <a:ext cx="175188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30782" y="4930929"/>
                <a:ext cx="1919863" cy="573427"/>
              </a:xfrm>
              <a:prstGeom prst="rect">
                <a:avLst/>
              </a:prstGeom>
              <a:noFill/>
            </p:spPr>
            <p:txBody>
              <a:bodyPr wrap="none" rtlCol="0">
                <a:spAutoFit/>
              </a:bodyPr>
              <a:lstStyle/>
              <a:p>
                <a:pPr algn="ctr"/>
                <a:r>
                  <a:rPr lang="en-US" sz="1200" dirty="0">
                    <a:solidFill>
                      <a:schemeClr val="tx1"/>
                    </a:solidFill>
                    <a:latin typeface="Calibri" panose="020F0502020204030204" pitchFamily="34" charset="0"/>
                  </a:rPr>
                  <a:t>James B. Sheehy, Ph.D.</a:t>
                </a:r>
              </a:p>
              <a:p>
                <a:pPr algn="ctr"/>
                <a:endParaRPr lang="en-US" sz="1200" dirty="0">
                  <a:solidFill>
                    <a:schemeClr val="tx1"/>
                  </a:solidFill>
                  <a:latin typeface="Calibri" panose="020F0502020204030204" pitchFamily="34" charset="0"/>
                </a:endParaRPr>
              </a:p>
            </p:txBody>
          </p:sp>
        </p:grpSp>
        <p:pic>
          <p:nvPicPr>
            <p:cNvPr id="25" name="Picture 24" descr="NAVAIR-Seal.png"/>
            <p:cNvPicPr>
              <a:picLocks noChangeAspect="1"/>
            </p:cNvPicPr>
            <p:nvPr/>
          </p:nvPicPr>
          <p:blipFill>
            <a:blip r:embed="rId3" cstate="print"/>
            <a:srcRect/>
            <a:stretch>
              <a:fillRect/>
            </a:stretch>
          </p:blipFill>
          <p:spPr bwMode="auto">
            <a:xfrm>
              <a:off x="1417858" y="2152098"/>
              <a:ext cx="1285160" cy="1285160"/>
            </a:xfrm>
            <a:prstGeom prst="rect">
              <a:avLst/>
            </a:prstGeom>
            <a:noFill/>
            <a:ln w="9525">
              <a:noFill/>
              <a:miter lim="800000"/>
              <a:headEnd/>
              <a:tailEnd/>
            </a:ln>
          </p:spPr>
        </p:pic>
      </p:grpSp>
      <p:sp>
        <p:nvSpPr>
          <p:cNvPr id="2" name="TextBox 1"/>
          <p:cNvSpPr txBox="1"/>
          <p:nvPr/>
        </p:nvSpPr>
        <p:spPr>
          <a:xfrm>
            <a:off x="6889687" y="2619602"/>
            <a:ext cx="2211584" cy="2677656"/>
          </a:xfrm>
          <a:prstGeom prst="rect">
            <a:avLst/>
          </a:prstGeom>
          <a:noFill/>
        </p:spPr>
        <p:txBody>
          <a:bodyPr wrap="square" rtlCol="0">
            <a:spAutoFit/>
          </a:bodyPr>
          <a:lstStyle/>
          <a:p>
            <a:pPr marL="228600" indent="-228600">
              <a:buFont typeface="+mj-lt"/>
              <a:buAutoNum type="arabicPeriod"/>
            </a:pPr>
            <a:r>
              <a:rPr lang="en-US" sz="1200" dirty="0">
                <a:solidFill>
                  <a:schemeClr val="accent1">
                    <a:lumMod val="75000"/>
                  </a:schemeClr>
                </a:solidFill>
              </a:rPr>
              <a:t>Human Systems Engineering, Integration &amp; Acquisition</a:t>
            </a:r>
          </a:p>
          <a:p>
            <a:pPr marL="228600" indent="-228600">
              <a:buFont typeface="+mj-lt"/>
              <a:buAutoNum type="arabicPeriod"/>
            </a:pPr>
            <a:r>
              <a:rPr lang="en-US" sz="1200" dirty="0">
                <a:solidFill>
                  <a:schemeClr val="accent1">
                    <a:lumMod val="75000"/>
                  </a:schemeClr>
                </a:solidFill>
              </a:rPr>
              <a:t>Optimized Human Performance &amp; Decision Support</a:t>
            </a:r>
          </a:p>
          <a:p>
            <a:pPr marL="228600" indent="-228600">
              <a:buFont typeface="+mj-lt"/>
              <a:buAutoNum type="arabicPeriod"/>
            </a:pPr>
            <a:r>
              <a:rPr lang="en-US" sz="1200" dirty="0">
                <a:solidFill>
                  <a:schemeClr val="accent1">
                    <a:lumMod val="75000"/>
                  </a:schemeClr>
                </a:solidFill>
              </a:rPr>
              <a:t>Advanced Training Systems Technology</a:t>
            </a:r>
          </a:p>
          <a:p>
            <a:pPr marL="228600" indent="-228600">
              <a:buFont typeface="+mj-lt"/>
              <a:buAutoNum type="arabicPeriod"/>
            </a:pPr>
            <a:r>
              <a:rPr lang="en-US" sz="1200" dirty="0">
                <a:solidFill>
                  <a:schemeClr val="accent1">
                    <a:lumMod val="75000"/>
                  </a:schemeClr>
                </a:solidFill>
              </a:rPr>
              <a:t>Human Systems Analysis Design &amp; Evaluation</a:t>
            </a:r>
          </a:p>
          <a:p>
            <a:pPr marL="228600" indent="-228600">
              <a:buFont typeface="+mj-lt"/>
              <a:buAutoNum type="arabicPeriod"/>
            </a:pPr>
            <a:r>
              <a:rPr lang="en-US" sz="1200" dirty="0">
                <a:solidFill>
                  <a:schemeClr val="accent1">
                    <a:lumMod val="75000"/>
                  </a:schemeClr>
                </a:solidFill>
              </a:rPr>
              <a:t>Warfighter Protection, Performance &amp; Survivability</a:t>
            </a:r>
          </a:p>
        </p:txBody>
      </p:sp>
      <p:sp>
        <p:nvSpPr>
          <p:cNvPr id="8" name="Left Bracket 7"/>
          <p:cNvSpPr/>
          <p:nvPr/>
        </p:nvSpPr>
        <p:spPr>
          <a:xfrm>
            <a:off x="6919378" y="2619601"/>
            <a:ext cx="97057" cy="236304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p:cNvCxnSpPr/>
          <p:nvPr/>
        </p:nvCxnSpPr>
        <p:spPr>
          <a:xfrm>
            <a:off x="5920966" y="3603362"/>
            <a:ext cx="998412"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
          <p:cNvSpPr>
            <a:spLocks noGrp="1" noChangeArrowheads="1"/>
          </p:cNvSpPr>
          <p:nvPr>
            <p:ph type="title"/>
          </p:nvPr>
        </p:nvSpPr>
        <p:spPr>
          <a:xfrm>
            <a:off x="507139" y="241518"/>
            <a:ext cx="8229600" cy="751840"/>
          </a:xfrm>
        </p:spPr>
        <p:txBody>
          <a:bodyPr>
            <a:noAutofit/>
          </a:bodyPr>
          <a:lstStyle/>
          <a:p>
            <a:r>
              <a:rPr lang="en-US" sz="3200" dirty="0"/>
              <a:t>Core Capabilities</a:t>
            </a:r>
            <a:r>
              <a:rPr lang="en-US" sz="3200" b="0" dirty="0">
                <a:solidFill>
                  <a:schemeClr val="tx1"/>
                </a:solidFill>
                <a:effectLst/>
                <a:latin typeface="Calibri" panose="020F0502020204030204" pitchFamily="34" charset="0"/>
              </a:rPr>
              <a:t/>
            </a:r>
            <a:br>
              <a:rPr lang="en-US" sz="3200" b="0" dirty="0">
                <a:solidFill>
                  <a:schemeClr val="tx1"/>
                </a:solidFill>
                <a:effectLst/>
                <a:latin typeface="Calibri" panose="020F0502020204030204" pitchFamily="34" charset="0"/>
              </a:rPr>
            </a:br>
            <a:endParaRPr lang="en-US" sz="2400" b="0" dirty="0">
              <a:solidFill>
                <a:schemeClr val="tx1"/>
              </a:solidFill>
              <a:effectLst/>
              <a:latin typeface="Calibri" panose="020F0502020204030204" pitchFamily="34" charset="0"/>
            </a:endParaRPr>
          </a:p>
        </p:txBody>
      </p:sp>
      <p:sp>
        <p:nvSpPr>
          <p:cNvPr id="18" name="Rectangle 17">
            <a:extLst>
              <a:ext uri="{FF2B5EF4-FFF2-40B4-BE49-F238E27FC236}">
                <a16:creationId xmlns:a16="http://schemas.microsoft.com/office/drawing/2014/main" id="{2406AADB-5465-49F3-8781-5EB6D84AD6ED}"/>
              </a:ext>
            </a:extLst>
          </p:cNvPr>
          <p:cNvSpPr/>
          <p:nvPr/>
        </p:nvSpPr>
        <p:spPr>
          <a:xfrm>
            <a:off x="3916261" y="6608920"/>
            <a:ext cx="1411356" cy="230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5A83EBD-4A0B-423C-80B8-7824D0AAF4FF}"/>
              </a:ext>
            </a:extLst>
          </p:cNvPr>
          <p:cNvSpPr/>
          <p:nvPr/>
        </p:nvSpPr>
        <p:spPr>
          <a:xfrm>
            <a:off x="7277100" y="6583671"/>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7358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3555139" y="6676424"/>
            <a:ext cx="2133600" cy="254000"/>
          </a:xfrm>
          <a:prstGeom prst="rect">
            <a:avLst/>
          </a:prstGeom>
        </p:spPr>
        <p:txBody>
          <a:bodyPr/>
          <a:lstStyle/>
          <a:p>
            <a:pPr algn="ctr">
              <a:defRPr/>
            </a:pPr>
            <a:r>
              <a:rPr lang="en-US" sz="1200" b="0" dirty="0">
                <a:latin typeface="Calibri" panose="020F0502020204030204" pitchFamily="34" charset="0"/>
                <a:cs typeface="Calibri" panose="020F0502020204030204" pitchFamily="34" charset="0"/>
              </a:rPr>
              <a:t>7</a:t>
            </a:r>
          </a:p>
        </p:txBody>
      </p:sp>
      <p:sp>
        <p:nvSpPr>
          <p:cNvPr id="80900" name="Rectangle 3"/>
          <p:cNvSpPr>
            <a:spLocks noGrp="1" noChangeArrowheads="1"/>
          </p:cNvSpPr>
          <p:nvPr>
            <p:ph type="body" sz="half" idx="4294967295"/>
          </p:nvPr>
        </p:nvSpPr>
        <p:spPr>
          <a:xfrm>
            <a:off x="2594192" y="1131549"/>
            <a:ext cx="4038600" cy="2395171"/>
          </a:xfrm>
          <a:ln w="19050">
            <a:solidFill>
              <a:schemeClr val="tx1"/>
            </a:solidFill>
          </a:ln>
        </p:spPr>
        <p:txBody>
          <a:bodyPr>
            <a:noAutofit/>
          </a:bodyPr>
          <a:lstStyle/>
          <a:p>
            <a:pPr marL="0" indent="0">
              <a:spcBef>
                <a:spcPts val="1200"/>
              </a:spcBef>
              <a:buNone/>
              <a:defRPr/>
            </a:pPr>
            <a:r>
              <a:rPr lang="en-US" sz="1800" b="1" u="sng" dirty="0"/>
              <a:t>NAE Science &amp; Technology Objectives</a:t>
            </a:r>
            <a:r>
              <a:rPr lang="en-US" sz="1800" u="sng" dirty="0"/>
              <a:t> </a:t>
            </a:r>
            <a:r>
              <a:rPr lang="en-US" sz="1800" dirty="0"/>
              <a:t>Represent future mission capability needs </a:t>
            </a:r>
          </a:p>
          <a:p>
            <a:pPr marL="168275" indent="-168275">
              <a:spcBef>
                <a:spcPts val="1000"/>
              </a:spcBef>
              <a:defRPr/>
            </a:pPr>
            <a:r>
              <a:rPr lang="en-US" sz="1400" dirty="0"/>
              <a:t>10 Capability Gaps supported by </a:t>
            </a:r>
            <a:r>
              <a:rPr lang="en-US" sz="1400" b="1" u="sng" dirty="0"/>
              <a:t>33</a:t>
            </a:r>
            <a:r>
              <a:rPr lang="en-US" sz="1400" dirty="0"/>
              <a:t> NAE S&amp;T Objectives (STOs) </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880" y="980777"/>
            <a:ext cx="1988519" cy="2647950"/>
          </a:xfrm>
          <a:prstGeom prst="rect">
            <a:avLst/>
          </a:prstGeom>
          <a:noFill/>
          <a:ln>
            <a:noFill/>
          </a:ln>
          <a:effectLst>
            <a:softEdge rad="3175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621689" y="3851947"/>
            <a:ext cx="4000500" cy="2633280"/>
          </a:xfrm>
          <a:prstGeom prst="rect">
            <a:avLst/>
          </a:prstGeom>
          <a:noFill/>
          <a:ln w="28575">
            <a:solidFill>
              <a:schemeClr val="tx1"/>
            </a:solidFill>
            <a:miter lim="800000"/>
            <a:headEnd/>
            <a:tailEnd/>
          </a:ln>
        </p:spPr>
        <p:txBody>
          <a:bodyPr vert="horz" wrap="square" lIns="91440" tIns="45720" rIns="91440" bIns="45720" numCol="1" anchor="t" anchorCtr="0" compatLnSpc="1">
            <a:prstTxWarp prst="textNoShape">
              <a:avLst/>
            </a:prstTxWarp>
            <a:noAutofit/>
          </a:bodyPr>
          <a:lstStyle/>
          <a:p>
            <a:pPr eaLnBrk="0" hangingPunct="0">
              <a:spcBef>
                <a:spcPts val="1200"/>
              </a:spcBef>
              <a:buFont typeface="Arial" pitchFamily="34" charset="0"/>
              <a:buNone/>
            </a:pPr>
            <a:r>
              <a:rPr lang="en-US" sz="1800" u="sng" dirty="0">
                <a:solidFill>
                  <a:schemeClr val="tx1"/>
                </a:solidFill>
                <a:latin typeface="Calibri" panose="020F0502020204030204" pitchFamily="34" charset="0"/>
                <a:ea typeface="+mn-ea"/>
                <a:cs typeface="Calibri" panose="020F0502020204030204" pitchFamily="34" charset="0"/>
              </a:rPr>
              <a:t>NAVAIR Future Studies Core Capabilities </a:t>
            </a:r>
            <a:r>
              <a:rPr lang="en-US" sz="1800" b="0" dirty="0">
                <a:solidFill>
                  <a:schemeClr val="tx1"/>
                </a:solidFill>
                <a:latin typeface="Calibri" panose="020F0502020204030204" pitchFamily="34" charset="0"/>
                <a:ea typeface="+mn-ea"/>
                <a:cs typeface="Calibri" panose="020F0502020204030204" pitchFamily="34" charset="0"/>
              </a:rPr>
              <a:t>Represent the current and future S&amp;T workforce capability needs</a:t>
            </a:r>
          </a:p>
          <a:p>
            <a:pPr marL="285750" indent="-285750" eaLnBrk="0" hangingPunct="0">
              <a:spcBef>
                <a:spcPts val="600"/>
              </a:spcBef>
              <a:buFont typeface="Arial" panose="020B0604020202020204" pitchFamily="34" charset="0"/>
              <a:buChar char="•"/>
            </a:pPr>
            <a:r>
              <a:rPr lang="en-US" sz="1400" b="0" dirty="0">
                <a:solidFill>
                  <a:schemeClr val="tx1"/>
                </a:solidFill>
                <a:latin typeface="Calibri" panose="020F0502020204030204" pitchFamily="34" charset="0"/>
                <a:ea typeface="+mn-ea"/>
                <a:cs typeface="Calibri" panose="020F0502020204030204" pitchFamily="34" charset="0"/>
              </a:rPr>
              <a:t>S&amp;T skills, expertise and research infrastructure critical to supporting current and future research capabilities </a:t>
            </a:r>
          </a:p>
        </p:txBody>
      </p:sp>
      <p:sp>
        <p:nvSpPr>
          <p:cNvPr id="4" name="Right Brace 3"/>
          <p:cNvSpPr/>
          <p:nvPr/>
        </p:nvSpPr>
        <p:spPr>
          <a:xfrm>
            <a:off x="6664473" y="2014361"/>
            <a:ext cx="311076" cy="3362325"/>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 name="TextBox 4"/>
          <p:cNvSpPr txBox="1"/>
          <p:nvPr/>
        </p:nvSpPr>
        <p:spPr>
          <a:xfrm>
            <a:off x="7077075" y="3269255"/>
            <a:ext cx="1950241" cy="1077218"/>
          </a:xfrm>
          <a:prstGeom prst="rect">
            <a:avLst/>
          </a:prstGeom>
          <a:solidFill>
            <a:srgbClr val="FFFFD9"/>
          </a:solidFill>
          <a:ln w="19050">
            <a:solidFill>
              <a:schemeClr val="tx2"/>
            </a:solidFill>
          </a:ln>
          <a:effectLst>
            <a:glow rad="63500">
              <a:schemeClr val="accent3">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en-US" dirty="0">
                <a:solidFill>
                  <a:schemeClr val="tx1"/>
                </a:solidFill>
                <a:latin typeface="Calibri" panose="020F0502020204030204" pitchFamily="34" charset="0"/>
                <a:cs typeface="Calibri" panose="020F0502020204030204" pitchFamily="34" charset="0"/>
              </a:rPr>
              <a:t>When Combined identifies key</a:t>
            </a:r>
          </a:p>
          <a:p>
            <a:pPr algn="ctr"/>
            <a:r>
              <a:rPr lang="en-US" dirty="0">
                <a:solidFill>
                  <a:schemeClr val="tx1"/>
                </a:solidFill>
                <a:latin typeface="Calibri" panose="020F0502020204030204" pitchFamily="34" charset="0"/>
                <a:cs typeface="Calibri" panose="020F0502020204030204" pitchFamily="34" charset="0"/>
              </a:rPr>
              <a:t>technology thrust areas</a:t>
            </a:r>
          </a:p>
        </p:txBody>
      </p:sp>
      <p:sp>
        <p:nvSpPr>
          <p:cNvPr id="3" name="TextBox 2"/>
          <p:cNvSpPr txBox="1"/>
          <p:nvPr/>
        </p:nvSpPr>
        <p:spPr>
          <a:xfrm>
            <a:off x="2860795" y="2611821"/>
            <a:ext cx="3524250" cy="738664"/>
          </a:xfrm>
          <a:prstGeom prst="rect">
            <a:avLst/>
          </a:prstGeom>
          <a:solidFill>
            <a:srgbClr val="FFFFD9"/>
          </a:solidFill>
          <a:ln>
            <a:solidFill>
              <a:schemeClr val="tx2"/>
            </a:solidFill>
          </a:ln>
          <a:effectLst>
            <a:glow rad="101600">
              <a:schemeClr val="bg2">
                <a:lumMod val="50000"/>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400" i="1" dirty="0">
                <a:solidFill>
                  <a:schemeClr val="tx1"/>
                </a:solidFill>
                <a:latin typeface="Calibri" panose="020F0502020204030204" pitchFamily="34" charset="0"/>
                <a:cs typeface="Calibri" panose="020F0502020204030204" pitchFamily="34" charset="0"/>
              </a:rPr>
              <a:t>Alignment ensures NAWCAD is developing </a:t>
            </a:r>
            <a:r>
              <a:rPr lang="en-US" sz="1400" i="1" u="sng" dirty="0">
                <a:solidFill>
                  <a:schemeClr val="tx1"/>
                </a:solidFill>
                <a:latin typeface="Calibri" panose="020F0502020204030204" pitchFamily="34" charset="0"/>
                <a:cs typeface="Calibri" panose="020F0502020204030204" pitchFamily="34" charset="0"/>
              </a:rPr>
              <a:t>relevant technologies </a:t>
            </a:r>
            <a:r>
              <a:rPr lang="en-US" sz="1400" i="1" dirty="0">
                <a:solidFill>
                  <a:schemeClr val="tx1"/>
                </a:solidFill>
                <a:latin typeface="Calibri" panose="020F0502020204030204" pitchFamily="34" charset="0"/>
                <a:cs typeface="Calibri" panose="020F0502020204030204" pitchFamily="34" charset="0"/>
              </a:rPr>
              <a:t>to address capability needs/gaps</a:t>
            </a:r>
          </a:p>
        </p:txBody>
      </p:sp>
      <p:sp>
        <p:nvSpPr>
          <p:cNvPr id="18" name="TextBox 17"/>
          <p:cNvSpPr txBox="1"/>
          <p:nvPr/>
        </p:nvSpPr>
        <p:spPr>
          <a:xfrm>
            <a:off x="2759801" y="5489672"/>
            <a:ext cx="3724275" cy="830997"/>
          </a:xfrm>
          <a:prstGeom prst="rect">
            <a:avLst/>
          </a:prstGeom>
          <a:solidFill>
            <a:srgbClr val="FFFFD9"/>
          </a:solidFill>
          <a:ln>
            <a:solidFill>
              <a:schemeClr val="tx2"/>
            </a:solidFill>
          </a:ln>
          <a:effectLst>
            <a:glow rad="101600">
              <a:schemeClr val="accent3">
                <a:lumMod val="75000"/>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200" i="1" dirty="0">
                <a:solidFill>
                  <a:schemeClr val="tx1"/>
                </a:solidFill>
                <a:latin typeface="Calibri" panose="020F0502020204030204" pitchFamily="34" charset="0"/>
                <a:cs typeface="Calibri" panose="020F0502020204030204" pitchFamily="34" charset="0"/>
              </a:rPr>
              <a:t>Alignment ensures NAWCAD maintains a </a:t>
            </a:r>
            <a:r>
              <a:rPr lang="en-US" sz="1200" i="1" u="sng" dirty="0">
                <a:solidFill>
                  <a:schemeClr val="tx1"/>
                </a:solidFill>
                <a:latin typeface="Calibri" panose="020F0502020204030204" pitchFamily="34" charset="0"/>
                <a:cs typeface="Calibri" panose="020F0502020204030204" pitchFamily="34" charset="0"/>
              </a:rPr>
              <a:t>workforce &amp; infrastructure </a:t>
            </a:r>
            <a:r>
              <a:rPr lang="en-US" sz="1200" i="1" dirty="0">
                <a:solidFill>
                  <a:schemeClr val="tx1"/>
                </a:solidFill>
                <a:latin typeface="Calibri" panose="020F0502020204030204" pitchFamily="34" charset="0"/>
                <a:cs typeface="Calibri" panose="020F0502020204030204" pitchFamily="34" charset="0"/>
              </a:rPr>
              <a:t>capable of conducting research and development of  sophisticated and  increasing complex technologies / capabilities</a:t>
            </a:r>
          </a:p>
        </p:txBody>
      </p:sp>
      <p:sp>
        <p:nvSpPr>
          <p:cNvPr id="15" name="Down Arrow 14"/>
          <p:cNvSpPr/>
          <p:nvPr/>
        </p:nvSpPr>
        <p:spPr>
          <a:xfrm>
            <a:off x="7233293" y="1131549"/>
            <a:ext cx="109538" cy="1870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0" name="Down Arrow 19"/>
          <p:cNvSpPr/>
          <p:nvPr/>
        </p:nvSpPr>
        <p:spPr>
          <a:xfrm flipV="1">
            <a:off x="7229474" y="4439959"/>
            <a:ext cx="142876" cy="17727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1" name="TextBox 20"/>
          <p:cNvSpPr txBox="1"/>
          <p:nvPr/>
        </p:nvSpPr>
        <p:spPr>
          <a:xfrm>
            <a:off x="7452591" y="1122496"/>
            <a:ext cx="1435893" cy="2031325"/>
          </a:xfrm>
          <a:prstGeom prst="rect">
            <a:avLst/>
          </a:prstGeom>
          <a:solidFill>
            <a:srgbClr val="FFFFD9"/>
          </a:solidFill>
          <a:ln>
            <a:solidFill>
              <a:schemeClr val="bg2">
                <a:lumMod val="50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400" i="1" dirty="0">
                <a:solidFill>
                  <a:schemeClr val="tx1"/>
                </a:solidFill>
                <a:latin typeface="Calibri" panose="020F0502020204030204" pitchFamily="34" charset="0"/>
                <a:cs typeface="Calibri" panose="020F0502020204030204" pitchFamily="34" charset="0"/>
              </a:rPr>
              <a:t>Top down developed by NAE stakeholders (the Fleet, OPNAV, NAVAIR PEOs, PEO Carriers, Marine Corps HQ, ONR)</a:t>
            </a:r>
          </a:p>
        </p:txBody>
      </p:sp>
      <p:sp>
        <p:nvSpPr>
          <p:cNvPr id="22" name="TextBox 21"/>
          <p:cNvSpPr txBox="1"/>
          <p:nvPr/>
        </p:nvSpPr>
        <p:spPr>
          <a:xfrm>
            <a:off x="7452591" y="4468745"/>
            <a:ext cx="1435893" cy="1815882"/>
          </a:xfrm>
          <a:prstGeom prst="rect">
            <a:avLst/>
          </a:prstGeom>
          <a:solidFill>
            <a:srgbClr val="FFFFD9"/>
          </a:solidFill>
          <a:ln>
            <a:solidFill>
              <a:schemeClr val="bg2">
                <a:lumMod val="50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400" i="1" dirty="0">
                <a:solidFill>
                  <a:schemeClr val="tx1"/>
                </a:solidFill>
                <a:latin typeface="Calibri" panose="020F0502020204030204" pitchFamily="34" charset="0"/>
                <a:cs typeface="Calibri" panose="020F0502020204030204" pitchFamily="34" charset="0"/>
              </a:rPr>
              <a:t>Bottom up drivers from NAWCAD and NAWCWD </a:t>
            </a:r>
            <a:r>
              <a:rPr lang="en-US" sz="1400" i="1" dirty="0" smtClean="0">
                <a:solidFill>
                  <a:schemeClr val="tx1"/>
                </a:solidFill>
                <a:latin typeface="Calibri" panose="020F0502020204030204" pitchFamily="34" charset="0"/>
                <a:cs typeface="Calibri" panose="020F0502020204030204" pitchFamily="34" charset="0"/>
              </a:rPr>
              <a:t>command </a:t>
            </a:r>
            <a:r>
              <a:rPr lang="en-US" sz="1400" i="1" dirty="0">
                <a:solidFill>
                  <a:schemeClr val="tx1"/>
                </a:solidFill>
                <a:latin typeface="Calibri" panose="020F0502020204030204" pitchFamily="34" charset="0"/>
                <a:cs typeface="Calibri" panose="020F0502020204030204" pitchFamily="34" charset="0"/>
              </a:rPr>
              <a:t>S&amp;T leads and division directors</a:t>
            </a:r>
          </a:p>
        </p:txBody>
      </p:sp>
      <p:sp>
        <p:nvSpPr>
          <p:cNvPr id="16" name="Right Brace 15"/>
          <p:cNvSpPr/>
          <p:nvPr/>
        </p:nvSpPr>
        <p:spPr>
          <a:xfrm>
            <a:off x="2147499" y="1015398"/>
            <a:ext cx="329001" cy="2627474"/>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4" name="Right Brace 23"/>
          <p:cNvSpPr/>
          <p:nvPr/>
        </p:nvSpPr>
        <p:spPr>
          <a:xfrm>
            <a:off x="2156238" y="3830530"/>
            <a:ext cx="329001" cy="2699508"/>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8" name="Group 7"/>
          <p:cNvGrpSpPr/>
          <p:nvPr/>
        </p:nvGrpSpPr>
        <p:grpSpPr>
          <a:xfrm>
            <a:off x="24105" y="3851947"/>
            <a:ext cx="2234321" cy="2653294"/>
            <a:chOff x="24105" y="3779523"/>
            <a:chExt cx="2234321" cy="2653294"/>
          </a:xfrm>
        </p:grpSpPr>
        <p:cxnSp>
          <p:nvCxnSpPr>
            <p:cNvPr id="34" name="Straight Connector 33"/>
            <p:cNvCxnSpPr/>
            <p:nvPr/>
          </p:nvCxnSpPr>
          <p:spPr>
            <a:xfrm>
              <a:off x="896704" y="5361785"/>
              <a:ext cx="962293"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7083" y="3779523"/>
              <a:ext cx="2116117" cy="2653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cs typeface="Calibri" panose="020F0502020204030204" pitchFamily="34" charset="0"/>
              </a:endParaRPr>
            </a:p>
          </p:txBody>
        </p:sp>
        <p:pic>
          <p:nvPicPr>
            <p:cNvPr id="31"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729518">
              <a:off x="560883" y="5105922"/>
              <a:ext cx="1172836" cy="570218"/>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a:spLocks noChangeArrowheads="1"/>
            </p:cNvSpPr>
            <p:nvPr/>
          </p:nvSpPr>
          <p:spPr bwMode="auto">
            <a:xfrm>
              <a:off x="24105" y="3850545"/>
              <a:ext cx="2234321" cy="646331"/>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a:tabLst>
                  <a:tab pos="5943600" algn="r"/>
                </a:tabLst>
                <a:defRPr>
                  <a:solidFill>
                    <a:schemeClr val="tx1"/>
                  </a:solidFill>
                  <a:latin typeface="Arial" pitchFamily="34" charset="0"/>
                  <a:cs typeface="Arial" pitchFamily="34" charset="0"/>
                </a:defRPr>
              </a:lvl1pPr>
              <a:lvl2pPr>
                <a:tabLst>
                  <a:tab pos="5943600" algn="r"/>
                </a:tabLst>
                <a:defRPr>
                  <a:solidFill>
                    <a:schemeClr val="tx1"/>
                  </a:solidFill>
                  <a:latin typeface="Arial" pitchFamily="34" charset="0"/>
                  <a:cs typeface="Arial" pitchFamily="34" charset="0"/>
                </a:defRPr>
              </a:lvl2pPr>
              <a:lvl3pPr>
                <a:tabLst>
                  <a:tab pos="5943600" algn="r"/>
                </a:tabLst>
                <a:defRPr>
                  <a:solidFill>
                    <a:schemeClr val="tx1"/>
                  </a:solidFill>
                  <a:latin typeface="Arial" pitchFamily="34" charset="0"/>
                  <a:cs typeface="Arial" pitchFamily="34" charset="0"/>
                </a:defRPr>
              </a:lvl3pPr>
              <a:lvl4pPr>
                <a:tabLst>
                  <a:tab pos="5943600" algn="r"/>
                </a:tabLst>
                <a:defRPr>
                  <a:solidFill>
                    <a:schemeClr val="tx1"/>
                  </a:solidFill>
                  <a:latin typeface="Arial" pitchFamily="34" charset="0"/>
                  <a:cs typeface="Arial" pitchFamily="34" charset="0"/>
                </a:defRPr>
              </a:lvl4pPr>
              <a:lvl5pPr>
                <a:tabLst>
                  <a:tab pos="5943600" algn="r"/>
                </a:tabLst>
                <a:defRPr>
                  <a:solidFill>
                    <a:schemeClr val="tx1"/>
                  </a:solidFill>
                  <a:latin typeface="Arial" pitchFamily="34" charset="0"/>
                  <a:cs typeface="Arial" pitchFamily="34" charset="0"/>
                </a:defRPr>
              </a:lvl5pPr>
              <a:lvl6pPr fontAlgn="base">
                <a:spcBef>
                  <a:spcPct val="0"/>
                </a:spcBef>
                <a:spcAft>
                  <a:spcPct val="0"/>
                </a:spcAft>
                <a:tabLst>
                  <a:tab pos="5943600" algn="r"/>
                </a:tabLst>
                <a:defRPr>
                  <a:solidFill>
                    <a:schemeClr val="tx1"/>
                  </a:solidFill>
                  <a:latin typeface="Arial" pitchFamily="34" charset="0"/>
                  <a:cs typeface="Arial" pitchFamily="34" charset="0"/>
                </a:defRPr>
              </a:lvl6pPr>
              <a:lvl7pPr fontAlgn="base">
                <a:spcBef>
                  <a:spcPct val="0"/>
                </a:spcBef>
                <a:spcAft>
                  <a:spcPct val="0"/>
                </a:spcAft>
                <a:tabLst>
                  <a:tab pos="5943600" algn="r"/>
                </a:tabLst>
                <a:defRPr>
                  <a:solidFill>
                    <a:schemeClr val="tx1"/>
                  </a:solidFill>
                  <a:latin typeface="Arial" pitchFamily="34" charset="0"/>
                  <a:cs typeface="Arial" pitchFamily="34" charset="0"/>
                </a:defRPr>
              </a:lvl7pPr>
              <a:lvl8pPr fontAlgn="base">
                <a:spcBef>
                  <a:spcPct val="0"/>
                </a:spcBef>
                <a:spcAft>
                  <a:spcPct val="0"/>
                </a:spcAft>
                <a:tabLst>
                  <a:tab pos="5943600" algn="r"/>
                </a:tabLst>
                <a:defRPr>
                  <a:solidFill>
                    <a:schemeClr val="tx1"/>
                  </a:solidFill>
                  <a:latin typeface="Arial" pitchFamily="34" charset="0"/>
                  <a:cs typeface="Arial" pitchFamily="34" charset="0"/>
                </a:defRPr>
              </a:lvl8pPr>
              <a:lvl9pPr fontAlgn="base">
                <a:spcBef>
                  <a:spcPct val="0"/>
                </a:spcBef>
                <a:spcAft>
                  <a:spcPct val="0"/>
                </a:spcAft>
                <a:tabLst>
                  <a:tab pos="5943600" algn="r"/>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5943600" algn="r"/>
                </a:tabLst>
              </a:pPr>
              <a:r>
                <a:rPr kumimoji="0" lang="en-US" altLang="en-US" sz="8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NAVAIR Future Studies:</a:t>
              </a:r>
              <a:endParaRPr kumimoji="0" lang="en-US" altLang="en-US" sz="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ts val="600"/>
                </a:spcBef>
                <a:spcAft>
                  <a:spcPct val="0"/>
                </a:spcAft>
                <a:buClrTx/>
                <a:buSzTx/>
                <a:buFontTx/>
                <a:buNone/>
                <a:tabLst>
                  <a:tab pos="5943600" algn="r"/>
                </a:tabLst>
              </a:pPr>
              <a:r>
                <a:rPr kumimoji="0" lang="en-US" altLang="en-US" sz="11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Core </a:t>
              </a:r>
              <a:r>
                <a:rPr kumimoji="0" lang="en-US" altLang="en-US" sz="1100" b="1"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Capabilities Document</a:t>
              </a:r>
              <a:endParaRPr kumimoji="0" lang="en-US"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943600" algn="r"/>
                </a:tabLst>
              </a:pPr>
              <a:endParaRPr kumimoji="0" lang="en-US"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29" name="Picture 28" descr="NAVAIR-Seal.png"/>
            <p:cNvPicPr>
              <a:picLocks noChangeAspect="1"/>
            </p:cNvPicPr>
            <p:nvPr/>
          </p:nvPicPr>
          <p:blipFill>
            <a:blip r:embed="rId5" cstate="print"/>
            <a:srcRect/>
            <a:stretch>
              <a:fillRect/>
            </a:stretch>
          </p:blipFill>
          <p:spPr bwMode="auto">
            <a:xfrm>
              <a:off x="764075" y="4298082"/>
              <a:ext cx="756997" cy="751917"/>
            </a:xfrm>
            <a:prstGeom prst="rect">
              <a:avLst/>
            </a:prstGeom>
            <a:noFill/>
            <a:ln w="9525">
              <a:noFill/>
              <a:miter lim="800000"/>
              <a:headEnd/>
              <a:tailEnd/>
            </a:ln>
          </p:spPr>
        </p:pic>
      </p:grpSp>
      <p:sp>
        <p:nvSpPr>
          <p:cNvPr id="39" name="TextBox 38"/>
          <p:cNvSpPr txBox="1"/>
          <p:nvPr/>
        </p:nvSpPr>
        <p:spPr>
          <a:xfrm>
            <a:off x="509301" y="5545772"/>
            <a:ext cx="1263930" cy="33855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James B. Sheehy, Ph.D.</a:t>
            </a:r>
          </a:p>
          <a:p>
            <a:pPr algn="ctr"/>
            <a:endParaRPr lang="en-US" sz="800" dirty="0">
              <a:solidFill>
                <a:schemeClr val="tx1"/>
              </a:solidFill>
              <a:latin typeface="Calibri" panose="020F0502020204030204" pitchFamily="34" charset="0"/>
              <a:cs typeface="Calibri" panose="020F0502020204030204" pitchFamily="34" charset="0"/>
            </a:endParaRPr>
          </a:p>
        </p:txBody>
      </p:sp>
      <p:cxnSp>
        <p:nvCxnSpPr>
          <p:cNvPr id="123905" name="Straight Connector 123904"/>
          <p:cNvCxnSpPr/>
          <p:nvPr/>
        </p:nvCxnSpPr>
        <p:spPr>
          <a:xfrm>
            <a:off x="736642" y="5545772"/>
            <a:ext cx="839609"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
          <p:cNvSpPr>
            <a:spLocks noGrp="1" noChangeArrowheads="1"/>
          </p:cNvSpPr>
          <p:nvPr>
            <p:ph type="title"/>
          </p:nvPr>
        </p:nvSpPr>
        <p:spPr>
          <a:xfrm>
            <a:off x="579567" y="227836"/>
            <a:ext cx="8229600" cy="751840"/>
          </a:xfrm>
        </p:spPr>
        <p:txBody>
          <a:bodyPr>
            <a:noAutofit/>
          </a:bodyPr>
          <a:lstStyle/>
          <a:p>
            <a:r>
              <a:rPr lang="en-US" sz="3200" dirty="0"/>
              <a:t>Human Systems Research Areas</a:t>
            </a:r>
            <a:r>
              <a:rPr lang="en-US" sz="3200" b="0" dirty="0">
                <a:solidFill>
                  <a:schemeClr val="tx1"/>
                </a:solidFill>
                <a:effectLst/>
                <a:latin typeface="Calibri" panose="020F0502020204030204" pitchFamily="34" charset="0"/>
              </a:rPr>
              <a:t/>
            </a:r>
            <a:br>
              <a:rPr lang="en-US" sz="3200" b="0" dirty="0">
                <a:solidFill>
                  <a:schemeClr val="tx1"/>
                </a:solidFill>
                <a:effectLst/>
                <a:latin typeface="Calibri" panose="020F0502020204030204" pitchFamily="34" charset="0"/>
              </a:rPr>
            </a:br>
            <a:endParaRPr lang="en-US" sz="2400" b="0" dirty="0">
              <a:solidFill>
                <a:schemeClr val="tx1"/>
              </a:solidFill>
              <a:effectLst/>
              <a:latin typeface="Calibri" panose="020F0502020204030204" pitchFamily="34" charset="0"/>
            </a:endParaRPr>
          </a:p>
        </p:txBody>
      </p:sp>
      <p:sp>
        <p:nvSpPr>
          <p:cNvPr id="7" name="TextBox 6"/>
          <p:cNvSpPr txBox="1"/>
          <p:nvPr/>
        </p:nvSpPr>
        <p:spPr>
          <a:xfrm>
            <a:off x="2239065" y="709715"/>
            <a:ext cx="6881677" cy="338554"/>
          </a:xfrm>
          <a:prstGeom prst="rect">
            <a:avLst/>
          </a:prstGeom>
          <a:noFill/>
        </p:spPr>
        <p:txBody>
          <a:bodyPr wrap="square" rtlCol="0">
            <a:spAutoFit/>
          </a:bodyPr>
          <a:lstStyle/>
          <a:p>
            <a:r>
              <a:rPr lang="en-US" dirty="0">
                <a:solidFill>
                  <a:schemeClr val="accent1">
                    <a:lumMod val="75000"/>
                  </a:schemeClr>
                </a:solidFill>
              </a:rPr>
              <a:t>STOs + Core Capabilities Helps Define Research Initiatives / Projects</a:t>
            </a:r>
          </a:p>
        </p:txBody>
      </p:sp>
      <p:sp>
        <p:nvSpPr>
          <p:cNvPr id="27" name="Rectangle 26">
            <a:extLst>
              <a:ext uri="{FF2B5EF4-FFF2-40B4-BE49-F238E27FC236}">
                <a16:creationId xmlns:a16="http://schemas.microsoft.com/office/drawing/2014/main" id="{30465B00-83D3-4EE6-AEB9-3CB3501BBC17}"/>
              </a:ext>
            </a:extLst>
          </p:cNvPr>
          <p:cNvSpPr/>
          <p:nvPr/>
        </p:nvSpPr>
        <p:spPr>
          <a:xfrm>
            <a:off x="3916261" y="6590748"/>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F08E8A4-4D2B-477E-8CE5-9DA04F093838}"/>
              </a:ext>
            </a:extLst>
          </p:cNvPr>
          <p:cNvSpPr/>
          <p:nvPr/>
        </p:nvSpPr>
        <p:spPr>
          <a:xfrm>
            <a:off x="7277100" y="6583671"/>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193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0100" y="434575"/>
            <a:ext cx="7543800" cy="752475"/>
          </a:xfrm>
        </p:spPr>
        <p:txBody>
          <a:bodyPr>
            <a:noAutofit/>
          </a:bodyPr>
          <a:lstStyle/>
          <a:p>
            <a:r>
              <a:rPr lang="en-US" sz="2800" dirty="0">
                <a:effectLst/>
              </a:rPr>
              <a:t>Human Performance, Protection and Sustainment </a:t>
            </a:r>
            <a:br>
              <a:rPr lang="en-US" sz="2800" dirty="0">
                <a:effectLst/>
              </a:rPr>
            </a:br>
            <a:r>
              <a:rPr lang="en-US" sz="1800" i="1" dirty="0">
                <a:effectLst/>
              </a:rPr>
              <a:t>The Human is a Foundational Element Critical to Technology Thrust Areas</a:t>
            </a:r>
            <a:endParaRPr lang="en-US" sz="1800" dirty="0"/>
          </a:p>
        </p:txBody>
      </p:sp>
      <p:sp>
        <p:nvSpPr>
          <p:cNvPr id="6" name="Content Placeholder 5"/>
          <p:cNvSpPr>
            <a:spLocks noGrp="1"/>
          </p:cNvSpPr>
          <p:nvPr>
            <p:ph idx="1"/>
          </p:nvPr>
        </p:nvSpPr>
        <p:spPr>
          <a:xfrm>
            <a:off x="150060" y="1809759"/>
            <a:ext cx="8536062" cy="4721569"/>
          </a:xfrm>
        </p:spPr>
        <p:txBody>
          <a:bodyPr>
            <a:noAutofit/>
          </a:bodyPr>
          <a:lstStyle/>
          <a:p>
            <a:r>
              <a:rPr lang="en-US" sz="1600" b="1" u="sng" dirty="0"/>
              <a:t>Goal</a:t>
            </a:r>
            <a:r>
              <a:rPr lang="en-US" sz="1600" dirty="0"/>
              <a:t>: Sustain warfighters at their peak effectiveness and</a:t>
            </a:r>
            <a:br>
              <a:rPr lang="en-US" sz="1600" dirty="0"/>
            </a:br>
            <a:r>
              <a:rPr lang="en-US" sz="1600" dirty="0"/>
              <a:t> performance under all warfighting conditions.</a:t>
            </a:r>
          </a:p>
          <a:p>
            <a:r>
              <a:rPr lang="en-US" sz="1600" b="1" u="sng" dirty="0"/>
              <a:t>Rationale</a:t>
            </a:r>
            <a:r>
              <a:rPr lang="en-US" sz="1600" dirty="0"/>
              <a:t>: </a:t>
            </a:r>
            <a:r>
              <a:rPr lang="en-US" sz="1600" b="1" dirty="0">
                <a:solidFill>
                  <a:schemeClr val="accent1">
                    <a:lumMod val="75000"/>
                  </a:schemeClr>
                </a:solidFill>
              </a:rPr>
              <a:t>Warfighting, People, and Readiness </a:t>
            </a:r>
            <a:r>
              <a:rPr lang="en-US" sz="1600" dirty="0"/>
              <a:t>are </a:t>
            </a:r>
            <a:br>
              <a:rPr lang="en-US" sz="1600" dirty="0"/>
            </a:br>
            <a:r>
              <a:rPr lang="en-US" sz="1600" dirty="0"/>
              <a:t>the Air Boss’ Priorities to meet the Mission / Vision </a:t>
            </a:r>
            <a:br>
              <a:rPr lang="en-US" sz="1600" dirty="0"/>
            </a:br>
            <a:r>
              <a:rPr lang="en-US" sz="1600" dirty="0"/>
              <a:t>to Man, Train and Equip deployable, combat ready </a:t>
            </a:r>
            <a:br>
              <a:rPr lang="en-US" sz="1600" dirty="0"/>
            </a:br>
            <a:r>
              <a:rPr lang="en-US" sz="1600" dirty="0"/>
              <a:t>Naval Aviation forces that win in combat. </a:t>
            </a:r>
          </a:p>
          <a:p>
            <a:pPr marL="227013" indent="0">
              <a:buNone/>
            </a:pPr>
            <a:r>
              <a:rPr lang="en-US" sz="1600" dirty="0"/>
              <a:t>The Human is a foundational element critical to</a:t>
            </a:r>
            <a:br>
              <a:rPr lang="en-US" sz="1600" dirty="0"/>
            </a:br>
            <a:r>
              <a:rPr lang="en-US" sz="1600" dirty="0"/>
              <a:t>Mission / Vision and each of these priorities.  It is </a:t>
            </a:r>
            <a:br>
              <a:rPr lang="en-US" sz="1600" dirty="0"/>
            </a:br>
            <a:r>
              <a:rPr lang="en-US" sz="1600" dirty="0"/>
              <a:t>essential to recognize that the successful transition of </a:t>
            </a:r>
            <a:br>
              <a:rPr lang="en-US" sz="1600" dirty="0"/>
            </a:br>
            <a:r>
              <a:rPr lang="en-US" sz="1600" dirty="0"/>
              <a:t>current and future technologies depends on how humans </a:t>
            </a:r>
            <a:br>
              <a:rPr lang="en-US" sz="1600" dirty="0"/>
            </a:br>
            <a:r>
              <a:rPr lang="en-US" sz="1600" dirty="0"/>
              <a:t>perceive, interact with, and use them. </a:t>
            </a:r>
          </a:p>
          <a:p>
            <a:pPr algn="just">
              <a:lnSpc>
                <a:spcPct val="115000"/>
              </a:lnSpc>
              <a:spcBef>
                <a:spcPts val="600"/>
              </a:spcBef>
              <a:spcAft>
                <a:spcPts val="600"/>
              </a:spcAft>
            </a:pPr>
            <a:r>
              <a:rPr lang="en-US" sz="1600" dirty="0">
                <a:ea typeface="Calibri" panose="020F0502020204030204" pitchFamily="34" charset="0"/>
              </a:rPr>
              <a:t>The </a:t>
            </a:r>
            <a:r>
              <a:rPr lang="en-US" sz="1600" b="1" dirty="0">
                <a:solidFill>
                  <a:schemeClr val="accent1">
                    <a:lumMod val="75000"/>
                  </a:schemeClr>
                </a:solidFill>
                <a:ea typeface="Calibri" panose="020F0502020204030204" pitchFamily="34" charset="0"/>
              </a:rPr>
              <a:t>overarching goals </a:t>
            </a:r>
            <a:r>
              <a:rPr lang="en-US" sz="1600" dirty="0">
                <a:ea typeface="Calibri" panose="020F0502020204030204" pitchFamily="34" charset="0"/>
              </a:rPr>
              <a:t>are to: </a:t>
            </a:r>
          </a:p>
          <a:p>
            <a:pPr marL="914400" lvl="1" indent="-457200">
              <a:lnSpc>
                <a:spcPct val="100000"/>
              </a:lnSpc>
              <a:spcBef>
                <a:spcPts val="600"/>
              </a:spcBef>
              <a:spcAft>
                <a:spcPts val="600"/>
              </a:spcAft>
              <a:buAutoNum type="arabicParenR"/>
            </a:pPr>
            <a:r>
              <a:rPr lang="en-US" sz="1600" dirty="0">
                <a:ea typeface="Calibri" panose="020F0502020204030204" pitchFamily="34" charset="0"/>
              </a:rPr>
              <a:t>Develop predictive models of cognitive performance, physical performance, and injury mechanisms that provide objective metrics for protection, workload, and performance </a:t>
            </a:r>
          </a:p>
          <a:p>
            <a:pPr marL="914400" lvl="1" indent="-457200" algn="just">
              <a:lnSpc>
                <a:spcPct val="100000"/>
              </a:lnSpc>
              <a:spcBef>
                <a:spcPts val="600"/>
              </a:spcBef>
              <a:spcAft>
                <a:spcPts val="600"/>
              </a:spcAft>
              <a:buAutoNum type="arabicParenR"/>
            </a:pPr>
            <a:r>
              <a:rPr lang="en-US" sz="1600" dirty="0">
                <a:ea typeface="Calibri" panose="020F0502020204030204" pitchFamily="34" charset="0"/>
              </a:rPr>
              <a:t>Apply new and different approaches to the assessment of training needs, safety, protection, and resilience of individuals and teams</a:t>
            </a:r>
            <a:r>
              <a:rPr lang="en-US" sz="1800" dirty="0">
                <a:ea typeface="Calibri" panose="020F0502020204030204" pitchFamily="34" charset="0"/>
              </a:rPr>
              <a:t>  </a:t>
            </a:r>
          </a:p>
          <a:p>
            <a:pPr>
              <a:lnSpc>
                <a:spcPct val="100000"/>
              </a:lnSpc>
            </a:pPr>
            <a:endParaRPr lang="en-US" sz="1800" dirty="0"/>
          </a:p>
        </p:txBody>
      </p:sp>
      <p:grpSp>
        <p:nvGrpSpPr>
          <p:cNvPr id="4" name="Group 3"/>
          <p:cNvGrpSpPr/>
          <p:nvPr/>
        </p:nvGrpSpPr>
        <p:grpSpPr>
          <a:xfrm>
            <a:off x="5576930" y="1294644"/>
            <a:ext cx="3468987" cy="3539906"/>
            <a:chOff x="61623" y="833396"/>
            <a:chExt cx="3354229" cy="3701322"/>
          </a:xfrm>
        </p:grpSpPr>
        <p:sp>
          <p:nvSpPr>
            <p:cNvPr id="7" name="Freeform 6"/>
            <p:cNvSpPr>
              <a:spLocks noChangeAspect="1"/>
            </p:cNvSpPr>
            <p:nvPr/>
          </p:nvSpPr>
          <p:spPr>
            <a:xfrm>
              <a:off x="61623" y="1488250"/>
              <a:ext cx="1099153" cy="1099153"/>
            </a:xfrm>
            <a:custGeom>
              <a:avLst/>
              <a:gdLst>
                <a:gd name="connsiteX0" fmla="*/ 0 w 1229821"/>
                <a:gd name="connsiteY0" fmla="*/ 614911 h 1229821"/>
                <a:gd name="connsiteX1" fmla="*/ 614911 w 1229821"/>
                <a:gd name="connsiteY1" fmla="*/ 0 h 1229821"/>
                <a:gd name="connsiteX2" fmla="*/ 1229822 w 1229821"/>
                <a:gd name="connsiteY2" fmla="*/ 614911 h 1229821"/>
                <a:gd name="connsiteX3" fmla="*/ 614911 w 1229821"/>
                <a:gd name="connsiteY3" fmla="*/ 1229822 h 1229821"/>
                <a:gd name="connsiteX4" fmla="*/ 0 w 1229821"/>
                <a:gd name="connsiteY4" fmla="*/ 614911 h 1229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821" h="1229821">
                  <a:moveTo>
                    <a:pt x="0" y="614911"/>
                  </a:moveTo>
                  <a:cubicBezTo>
                    <a:pt x="0" y="275305"/>
                    <a:pt x="275305" y="0"/>
                    <a:pt x="614911" y="0"/>
                  </a:cubicBezTo>
                  <a:cubicBezTo>
                    <a:pt x="954517" y="0"/>
                    <a:pt x="1229822" y="275305"/>
                    <a:pt x="1229822" y="614911"/>
                  </a:cubicBezTo>
                  <a:cubicBezTo>
                    <a:pt x="1229822" y="954517"/>
                    <a:pt x="954517" y="1229822"/>
                    <a:pt x="614911" y="1229822"/>
                  </a:cubicBezTo>
                  <a:cubicBezTo>
                    <a:pt x="275305" y="1229822"/>
                    <a:pt x="0" y="954517"/>
                    <a:pt x="0" y="61491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87088" tIns="187088" rIns="187088" bIns="187088" numCol="1" spcCol="1270" anchor="ctr" anchorCtr="0">
              <a:noAutofit/>
            </a:bodyPr>
            <a:lstStyle/>
            <a:p>
              <a:pPr lvl="0" algn="ctr" defTabSz="488950">
                <a:lnSpc>
                  <a:spcPct val="90000"/>
                </a:lnSpc>
                <a:spcBef>
                  <a:spcPct val="0"/>
                </a:spcBef>
                <a:spcAft>
                  <a:spcPct val="35000"/>
                </a:spcAft>
              </a:pPr>
              <a:endParaRPr lang="en-US" sz="1000" b="1" kern="1200" dirty="0">
                <a:solidFill>
                  <a:schemeClr val="tx1"/>
                </a:solidFill>
                <a:latin typeface="Calibri" panose="020F0502020204030204" pitchFamily="34" charset="0"/>
                <a:cs typeface="Calibri" panose="020F0502020204030204" pitchFamily="34" charset="0"/>
              </a:endParaRPr>
            </a:p>
          </p:txBody>
        </p:sp>
        <p:sp>
          <p:nvSpPr>
            <p:cNvPr id="8" name="Freeform 7"/>
            <p:cNvSpPr>
              <a:spLocks noChangeAspect="1"/>
            </p:cNvSpPr>
            <p:nvPr/>
          </p:nvSpPr>
          <p:spPr>
            <a:xfrm>
              <a:off x="69068" y="2791243"/>
              <a:ext cx="1099153" cy="1099153"/>
            </a:xfrm>
            <a:custGeom>
              <a:avLst/>
              <a:gdLst>
                <a:gd name="connsiteX0" fmla="*/ 0 w 1229821"/>
                <a:gd name="connsiteY0" fmla="*/ 614911 h 1229821"/>
                <a:gd name="connsiteX1" fmla="*/ 614911 w 1229821"/>
                <a:gd name="connsiteY1" fmla="*/ 0 h 1229821"/>
                <a:gd name="connsiteX2" fmla="*/ 1229822 w 1229821"/>
                <a:gd name="connsiteY2" fmla="*/ 614911 h 1229821"/>
                <a:gd name="connsiteX3" fmla="*/ 614911 w 1229821"/>
                <a:gd name="connsiteY3" fmla="*/ 1229822 h 1229821"/>
                <a:gd name="connsiteX4" fmla="*/ 0 w 1229821"/>
                <a:gd name="connsiteY4" fmla="*/ 614911 h 1229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821" h="1229821">
                  <a:moveTo>
                    <a:pt x="0" y="614911"/>
                  </a:moveTo>
                  <a:cubicBezTo>
                    <a:pt x="0" y="275305"/>
                    <a:pt x="275305" y="0"/>
                    <a:pt x="614911" y="0"/>
                  </a:cubicBezTo>
                  <a:cubicBezTo>
                    <a:pt x="954517" y="0"/>
                    <a:pt x="1229822" y="275305"/>
                    <a:pt x="1229822" y="614911"/>
                  </a:cubicBezTo>
                  <a:cubicBezTo>
                    <a:pt x="1229822" y="954517"/>
                    <a:pt x="954517" y="1229822"/>
                    <a:pt x="614911" y="1229822"/>
                  </a:cubicBezTo>
                  <a:cubicBezTo>
                    <a:pt x="275305" y="1229822"/>
                    <a:pt x="0" y="954517"/>
                    <a:pt x="0" y="61491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87088" tIns="187088" rIns="187088" bIns="187088" numCol="1" spcCol="1270" anchor="ctr" anchorCtr="0">
              <a:noAutofit/>
            </a:bodyPr>
            <a:lstStyle/>
            <a:p>
              <a:pPr lvl="0" algn="ctr" defTabSz="488950">
                <a:lnSpc>
                  <a:spcPct val="90000"/>
                </a:lnSpc>
                <a:spcBef>
                  <a:spcPct val="0"/>
                </a:spcBef>
                <a:spcAft>
                  <a:spcPct val="35000"/>
                </a:spcAft>
              </a:pPr>
              <a:endParaRPr lang="en-US" sz="1000" b="1" kern="1200" dirty="0">
                <a:solidFill>
                  <a:schemeClr val="tx1"/>
                </a:solidFill>
                <a:latin typeface="Calibri" panose="020F0502020204030204" pitchFamily="34" charset="0"/>
                <a:cs typeface="Calibri" panose="020F0502020204030204" pitchFamily="34" charset="0"/>
              </a:endParaRPr>
            </a:p>
          </p:txBody>
        </p:sp>
        <p:sp>
          <p:nvSpPr>
            <p:cNvPr id="9" name="Freeform 8"/>
            <p:cNvSpPr>
              <a:spLocks noChangeAspect="1"/>
            </p:cNvSpPr>
            <p:nvPr/>
          </p:nvSpPr>
          <p:spPr>
            <a:xfrm>
              <a:off x="1187271" y="3435565"/>
              <a:ext cx="1099153" cy="1099153"/>
            </a:xfrm>
            <a:custGeom>
              <a:avLst/>
              <a:gdLst>
                <a:gd name="connsiteX0" fmla="*/ 0 w 1229821"/>
                <a:gd name="connsiteY0" fmla="*/ 614911 h 1229821"/>
                <a:gd name="connsiteX1" fmla="*/ 614911 w 1229821"/>
                <a:gd name="connsiteY1" fmla="*/ 0 h 1229821"/>
                <a:gd name="connsiteX2" fmla="*/ 1229822 w 1229821"/>
                <a:gd name="connsiteY2" fmla="*/ 614911 h 1229821"/>
                <a:gd name="connsiteX3" fmla="*/ 614911 w 1229821"/>
                <a:gd name="connsiteY3" fmla="*/ 1229822 h 1229821"/>
                <a:gd name="connsiteX4" fmla="*/ 0 w 1229821"/>
                <a:gd name="connsiteY4" fmla="*/ 614911 h 1229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821" h="1229821">
                  <a:moveTo>
                    <a:pt x="0" y="614911"/>
                  </a:moveTo>
                  <a:cubicBezTo>
                    <a:pt x="0" y="275305"/>
                    <a:pt x="275305" y="0"/>
                    <a:pt x="614911" y="0"/>
                  </a:cubicBezTo>
                  <a:cubicBezTo>
                    <a:pt x="954517" y="0"/>
                    <a:pt x="1229822" y="275305"/>
                    <a:pt x="1229822" y="614911"/>
                  </a:cubicBezTo>
                  <a:cubicBezTo>
                    <a:pt x="1229822" y="954517"/>
                    <a:pt x="954517" y="1229822"/>
                    <a:pt x="614911" y="1229822"/>
                  </a:cubicBezTo>
                  <a:cubicBezTo>
                    <a:pt x="275305" y="1229822"/>
                    <a:pt x="0" y="954517"/>
                    <a:pt x="0" y="61491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87088" tIns="187088" rIns="187088" bIns="187088" numCol="1" spcCol="1270" anchor="ctr" anchorCtr="0">
              <a:noAutofit/>
            </a:bodyPr>
            <a:lstStyle/>
            <a:p>
              <a:pPr lvl="0" algn="ctr" defTabSz="488950">
                <a:lnSpc>
                  <a:spcPct val="90000"/>
                </a:lnSpc>
                <a:spcBef>
                  <a:spcPct val="0"/>
                </a:spcBef>
                <a:spcAft>
                  <a:spcPct val="35000"/>
                </a:spcAft>
              </a:pPr>
              <a:endParaRPr lang="en-US" sz="1000" b="1" kern="1200" dirty="0">
                <a:solidFill>
                  <a:schemeClr val="tx1"/>
                </a:solidFill>
                <a:latin typeface="Calibri" panose="020F0502020204030204" pitchFamily="34" charset="0"/>
                <a:cs typeface="Calibri" panose="020F0502020204030204" pitchFamily="34" charset="0"/>
              </a:endParaRPr>
            </a:p>
          </p:txBody>
        </p:sp>
        <p:sp>
          <p:nvSpPr>
            <p:cNvPr id="10" name="Freeform 9"/>
            <p:cNvSpPr>
              <a:spLocks noChangeAspect="1"/>
            </p:cNvSpPr>
            <p:nvPr/>
          </p:nvSpPr>
          <p:spPr>
            <a:xfrm>
              <a:off x="2316699" y="2791243"/>
              <a:ext cx="1099153" cy="1099153"/>
            </a:xfrm>
            <a:custGeom>
              <a:avLst/>
              <a:gdLst>
                <a:gd name="connsiteX0" fmla="*/ 0 w 1229821"/>
                <a:gd name="connsiteY0" fmla="*/ 614911 h 1229821"/>
                <a:gd name="connsiteX1" fmla="*/ 614911 w 1229821"/>
                <a:gd name="connsiteY1" fmla="*/ 0 h 1229821"/>
                <a:gd name="connsiteX2" fmla="*/ 1229822 w 1229821"/>
                <a:gd name="connsiteY2" fmla="*/ 614911 h 1229821"/>
                <a:gd name="connsiteX3" fmla="*/ 614911 w 1229821"/>
                <a:gd name="connsiteY3" fmla="*/ 1229822 h 1229821"/>
                <a:gd name="connsiteX4" fmla="*/ 0 w 1229821"/>
                <a:gd name="connsiteY4" fmla="*/ 614911 h 1229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821" h="1229821">
                  <a:moveTo>
                    <a:pt x="0" y="614911"/>
                  </a:moveTo>
                  <a:cubicBezTo>
                    <a:pt x="0" y="275305"/>
                    <a:pt x="275305" y="0"/>
                    <a:pt x="614911" y="0"/>
                  </a:cubicBezTo>
                  <a:cubicBezTo>
                    <a:pt x="954517" y="0"/>
                    <a:pt x="1229822" y="275305"/>
                    <a:pt x="1229822" y="614911"/>
                  </a:cubicBezTo>
                  <a:cubicBezTo>
                    <a:pt x="1229822" y="954517"/>
                    <a:pt x="954517" y="1229822"/>
                    <a:pt x="614911" y="1229822"/>
                  </a:cubicBezTo>
                  <a:cubicBezTo>
                    <a:pt x="275305" y="1229822"/>
                    <a:pt x="0" y="954517"/>
                    <a:pt x="0" y="61491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87088" tIns="187088" rIns="187088" bIns="187088" numCol="1" spcCol="1270" anchor="ctr" anchorCtr="0">
              <a:noAutofit/>
            </a:bodyPr>
            <a:lstStyle/>
            <a:p>
              <a:pPr lvl="0" algn="ctr" defTabSz="488950">
                <a:lnSpc>
                  <a:spcPct val="90000"/>
                </a:lnSpc>
                <a:spcBef>
                  <a:spcPct val="0"/>
                </a:spcBef>
                <a:spcAft>
                  <a:spcPct val="35000"/>
                </a:spcAft>
              </a:pPr>
              <a:endParaRPr lang="en-US" sz="1000" b="1" kern="1200" dirty="0">
                <a:solidFill>
                  <a:schemeClr val="tx1"/>
                </a:solidFill>
                <a:latin typeface="Calibri" panose="020F0502020204030204" pitchFamily="34" charset="0"/>
                <a:cs typeface="Calibri" panose="020F0502020204030204" pitchFamily="34" charset="0"/>
              </a:endParaRPr>
            </a:p>
          </p:txBody>
        </p:sp>
        <p:sp>
          <p:nvSpPr>
            <p:cNvPr id="11" name="Freeform 10"/>
            <p:cNvSpPr>
              <a:spLocks noChangeAspect="1"/>
            </p:cNvSpPr>
            <p:nvPr/>
          </p:nvSpPr>
          <p:spPr>
            <a:xfrm>
              <a:off x="2316699" y="1483938"/>
              <a:ext cx="1099153" cy="1099153"/>
            </a:xfrm>
            <a:custGeom>
              <a:avLst/>
              <a:gdLst>
                <a:gd name="connsiteX0" fmla="*/ 0 w 1229821"/>
                <a:gd name="connsiteY0" fmla="*/ 614911 h 1229821"/>
                <a:gd name="connsiteX1" fmla="*/ 614911 w 1229821"/>
                <a:gd name="connsiteY1" fmla="*/ 0 h 1229821"/>
                <a:gd name="connsiteX2" fmla="*/ 1229822 w 1229821"/>
                <a:gd name="connsiteY2" fmla="*/ 614911 h 1229821"/>
                <a:gd name="connsiteX3" fmla="*/ 614911 w 1229821"/>
                <a:gd name="connsiteY3" fmla="*/ 1229822 h 1229821"/>
                <a:gd name="connsiteX4" fmla="*/ 0 w 1229821"/>
                <a:gd name="connsiteY4" fmla="*/ 614911 h 1229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821" h="1229821">
                  <a:moveTo>
                    <a:pt x="0" y="614911"/>
                  </a:moveTo>
                  <a:cubicBezTo>
                    <a:pt x="0" y="275305"/>
                    <a:pt x="275305" y="0"/>
                    <a:pt x="614911" y="0"/>
                  </a:cubicBezTo>
                  <a:cubicBezTo>
                    <a:pt x="954517" y="0"/>
                    <a:pt x="1229822" y="275305"/>
                    <a:pt x="1229822" y="614911"/>
                  </a:cubicBezTo>
                  <a:cubicBezTo>
                    <a:pt x="1229822" y="954517"/>
                    <a:pt x="954517" y="1229822"/>
                    <a:pt x="614911" y="1229822"/>
                  </a:cubicBezTo>
                  <a:cubicBezTo>
                    <a:pt x="275305" y="1229822"/>
                    <a:pt x="0" y="954517"/>
                    <a:pt x="0" y="61491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87088" tIns="187088" rIns="187088" bIns="187088" numCol="1" spcCol="1270" anchor="ctr" anchorCtr="0">
              <a:noAutofit/>
            </a:bodyPr>
            <a:lstStyle/>
            <a:p>
              <a:pPr lvl="0" algn="ctr" defTabSz="488950">
                <a:lnSpc>
                  <a:spcPct val="90000"/>
                </a:lnSpc>
                <a:spcBef>
                  <a:spcPct val="0"/>
                </a:spcBef>
                <a:spcAft>
                  <a:spcPct val="35000"/>
                </a:spcAft>
              </a:pPr>
              <a:endParaRPr lang="en-US" sz="1000" b="1" kern="1200" dirty="0">
                <a:solidFill>
                  <a:schemeClr val="tx1"/>
                </a:solidFill>
                <a:latin typeface="Calibri" panose="020F0502020204030204" pitchFamily="34" charset="0"/>
                <a:cs typeface="Calibri" panose="020F0502020204030204" pitchFamily="34" charset="0"/>
              </a:endParaRPr>
            </a:p>
          </p:txBody>
        </p:sp>
        <p:sp>
          <p:nvSpPr>
            <p:cNvPr id="12" name="Freeform 11"/>
            <p:cNvSpPr>
              <a:spLocks noChangeAspect="1"/>
            </p:cNvSpPr>
            <p:nvPr/>
          </p:nvSpPr>
          <p:spPr>
            <a:xfrm>
              <a:off x="1187271" y="833396"/>
              <a:ext cx="1099153" cy="1099153"/>
            </a:xfrm>
            <a:custGeom>
              <a:avLst/>
              <a:gdLst>
                <a:gd name="connsiteX0" fmla="*/ 0 w 1229821"/>
                <a:gd name="connsiteY0" fmla="*/ 614911 h 1229821"/>
                <a:gd name="connsiteX1" fmla="*/ 614911 w 1229821"/>
                <a:gd name="connsiteY1" fmla="*/ 0 h 1229821"/>
                <a:gd name="connsiteX2" fmla="*/ 1229822 w 1229821"/>
                <a:gd name="connsiteY2" fmla="*/ 614911 h 1229821"/>
                <a:gd name="connsiteX3" fmla="*/ 614911 w 1229821"/>
                <a:gd name="connsiteY3" fmla="*/ 1229822 h 1229821"/>
                <a:gd name="connsiteX4" fmla="*/ 0 w 1229821"/>
                <a:gd name="connsiteY4" fmla="*/ 614911 h 1229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821" h="1229821">
                  <a:moveTo>
                    <a:pt x="0" y="614911"/>
                  </a:moveTo>
                  <a:cubicBezTo>
                    <a:pt x="0" y="275305"/>
                    <a:pt x="275305" y="0"/>
                    <a:pt x="614911" y="0"/>
                  </a:cubicBezTo>
                  <a:cubicBezTo>
                    <a:pt x="954517" y="0"/>
                    <a:pt x="1229822" y="275305"/>
                    <a:pt x="1229822" y="614911"/>
                  </a:cubicBezTo>
                  <a:cubicBezTo>
                    <a:pt x="1229822" y="954517"/>
                    <a:pt x="954517" y="1229822"/>
                    <a:pt x="614911" y="1229822"/>
                  </a:cubicBezTo>
                  <a:cubicBezTo>
                    <a:pt x="275305" y="1229822"/>
                    <a:pt x="0" y="954517"/>
                    <a:pt x="0" y="61491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87088" tIns="187088" rIns="187088" bIns="187088" numCol="1" spcCol="1270" anchor="ctr" anchorCtr="0">
              <a:noAutofit/>
            </a:bodyPr>
            <a:lstStyle/>
            <a:p>
              <a:pPr lvl="0" algn="ctr" defTabSz="488950">
                <a:lnSpc>
                  <a:spcPct val="90000"/>
                </a:lnSpc>
                <a:spcBef>
                  <a:spcPct val="0"/>
                </a:spcBef>
                <a:spcAft>
                  <a:spcPct val="35000"/>
                </a:spcAft>
              </a:pPr>
              <a:endParaRPr lang="en-US" sz="1000" b="1" kern="1200" dirty="0">
                <a:solidFill>
                  <a:schemeClr val="tx1"/>
                </a:solidFill>
                <a:latin typeface="Calibri" panose="020F0502020204030204" pitchFamily="34" charset="0"/>
                <a:cs typeface="Calibri" panose="020F0502020204030204" pitchFamily="34" charset="0"/>
              </a:endParaRPr>
            </a:p>
          </p:txBody>
        </p:sp>
        <p:sp>
          <p:nvSpPr>
            <p:cNvPr id="13" name="Freeform 12"/>
            <p:cNvSpPr/>
            <p:nvPr/>
          </p:nvSpPr>
          <p:spPr>
            <a:xfrm>
              <a:off x="1207115" y="2138895"/>
              <a:ext cx="1059463" cy="1127381"/>
            </a:xfrm>
            <a:custGeom>
              <a:avLst/>
              <a:gdLst>
                <a:gd name="connsiteX0" fmla="*/ 0 w 1303955"/>
                <a:gd name="connsiteY0" fmla="*/ 693773 h 1387546"/>
                <a:gd name="connsiteX1" fmla="*/ 651978 w 1303955"/>
                <a:gd name="connsiteY1" fmla="*/ 0 h 1387546"/>
                <a:gd name="connsiteX2" fmla="*/ 1303956 w 1303955"/>
                <a:gd name="connsiteY2" fmla="*/ 693773 h 1387546"/>
                <a:gd name="connsiteX3" fmla="*/ 651978 w 1303955"/>
                <a:gd name="connsiteY3" fmla="*/ 1387546 h 1387546"/>
                <a:gd name="connsiteX4" fmla="*/ 0 w 1303955"/>
                <a:gd name="connsiteY4" fmla="*/ 693773 h 1387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955" h="1387546">
                  <a:moveTo>
                    <a:pt x="0" y="693773"/>
                  </a:moveTo>
                  <a:cubicBezTo>
                    <a:pt x="0" y="310613"/>
                    <a:pt x="291900" y="0"/>
                    <a:pt x="651978" y="0"/>
                  </a:cubicBezTo>
                  <a:cubicBezTo>
                    <a:pt x="1012056" y="0"/>
                    <a:pt x="1303956" y="310613"/>
                    <a:pt x="1303956" y="693773"/>
                  </a:cubicBezTo>
                  <a:cubicBezTo>
                    <a:pt x="1303956" y="1076933"/>
                    <a:pt x="1012056" y="1387546"/>
                    <a:pt x="651978" y="1387546"/>
                  </a:cubicBezTo>
                  <a:cubicBezTo>
                    <a:pt x="291900" y="1387546"/>
                    <a:pt x="0" y="1076933"/>
                    <a:pt x="0" y="693773"/>
                  </a:cubicBezTo>
                  <a:close/>
                </a:path>
              </a:pathLst>
            </a:custGeom>
            <a:effectLst>
              <a:glow rad="63500">
                <a:schemeClr val="accent3">
                  <a:satMod val="175000"/>
                  <a:alpha val="40000"/>
                </a:schemeClr>
              </a:glow>
              <a:softEdge rad="63500"/>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580" tIns="210821" rIns="198580" bIns="210821" numCol="1" spcCol="1270" anchor="ctr" anchorCtr="0">
              <a:noAutofit/>
            </a:bodyPr>
            <a:lstStyle/>
            <a:p>
              <a:pPr lvl="0" algn="ctr" defTabSz="533400">
                <a:lnSpc>
                  <a:spcPct val="90000"/>
                </a:lnSpc>
                <a:spcBef>
                  <a:spcPct val="0"/>
                </a:spcBef>
                <a:spcAft>
                  <a:spcPct val="35000"/>
                </a:spcAft>
              </a:pPr>
              <a:r>
                <a:rPr lang="en-US" sz="800" b="1" kern="1200" dirty="0">
                  <a:latin typeface="Calibri" panose="020F0502020204030204" pitchFamily="34" charset="0"/>
                  <a:cs typeface="Calibri" panose="020F0502020204030204" pitchFamily="34" charset="0"/>
                </a:rPr>
                <a:t>NAWCAD Technology Thrust Areas</a:t>
              </a:r>
            </a:p>
          </p:txBody>
        </p:sp>
        <p:sp>
          <p:nvSpPr>
            <p:cNvPr id="14" name="Freeform 13"/>
            <p:cNvSpPr/>
            <p:nvPr/>
          </p:nvSpPr>
          <p:spPr>
            <a:xfrm rot="16200000">
              <a:off x="1617958" y="1980930"/>
              <a:ext cx="237778" cy="41095"/>
            </a:xfrm>
            <a:custGeom>
              <a:avLst/>
              <a:gdLst>
                <a:gd name="connsiteX0" fmla="*/ 0 w 292650"/>
                <a:gd name="connsiteY0" fmla="*/ 25289 h 50578"/>
                <a:gd name="connsiteX1" fmla="*/ 292650 w 292650"/>
                <a:gd name="connsiteY1" fmla="*/ 25289 h 50578"/>
              </a:gdLst>
              <a:ahLst/>
              <a:cxnLst>
                <a:cxn ang="0">
                  <a:pos x="connsiteX0" y="connsiteY0"/>
                </a:cxn>
                <a:cxn ang="0">
                  <a:pos x="connsiteX1" y="connsiteY1"/>
                </a:cxn>
              </a:cxnLst>
              <a:rect l="l" t="t" r="r" b="b"/>
              <a:pathLst>
                <a:path w="292650" h="50578">
                  <a:moveTo>
                    <a:pt x="0" y="25289"/>
                  </a:moveTo>
                  <a:lnTo>
                    <a:pt x="292650" y="2528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51709" tIns="17973" rIns="151709" bIns="17973" numCol="1" spcCol="1270" anchor="ctr" anchorCtr="0">
              <a:noAutofit/>
            </a:bodyPr>
            <a:lstStyle/>
            <a:p>
              <a:pPr lvl="0" algn="ctr" defTabSz="222250">
                <a:lnSpc>
                  <a:spcPct val="90000"/>
                </a:lnSpc>
                <a:spcBef>
                  <a:spcPct val="0"/>
                </a:spcBef>
                <a:spcAft>
                  <a:spcPct val="35000"/>
                </a:spcAft>
              </a:pPr>
              <a:endParaRPr lang="en-US" sz="1000" kern="1200">
                <a:latin typeface="Calibri" panose="020F0502020204030204" pitchFamily="34" charset="0"/>
                <a:cs typeface="Calibri" panose="020F0502020204030204" pitchFamily="34" charset="0"/>
              </a:endParaRPr>
            </a:p>
          </p:txBody>
        </p:sp>
        <p:sp>
          <p:nvSpPr>
            <p:cNvPr id="15" name="Freeform 14"/>
            <p:cNvSpPr/>
            <p:nvPr/>
          </p:nvSpPr>
          <p:spPr>
            <a:xfrm>
              <a:off x="1237232" y="883357"/>
              <a:ext cx="999230" cy="999230"/>
            </a:xfrm>
            <a:custGeom>
              <a:avLst/>
              <a:gdLst>
                <a:gd name="connsiteX0" fmla="*/ 0 w 1229821"/>
                <a:gd name="connsiteY0" fmla="*/ 614911 h 1229821"/>
                <a:gd name="connsiteX1" fmla="*/ 614911 w 1229821"/>
                <a:gd name="connsiteY1" fmla="*/ 0 h 1229821"/>
                <a:gd name="connsiteX2" fmla="*/ 1229822 w 1229821"/>
                <a:gd name="connsiteY2" fmla="*/ 614911 h 1229821"/>
                <a:gd name="connsiteX3" fmla="*/ 614911 w 1229821"/>
                <a:gd name="connsiteY3" fmla="*/ 1229822 h 1229821"/>
                <a:gd name="connsiteX4" fmla="*/ 0 w 1229821"/>
                <a:gd name="connsiteY4" fmla="*/ 614911 h 1229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821" h="1229821">
                  <a:moveTo>
                    <a:pt x="0" y="614911"/>
                  </a:moveTo>
                  <a:cubicBezTo>
                    <a:pt x="0" y="275305"/>
                    <a:pt x="275305" y="0"/>
                    <a:pt x="614911" y="0"/>
                  </a:cubicBezTo>
                  <a:cubicBezTo>
                    <a:pt x="954517" y="0"/>
                    <a:pt x="1229822" y="275305"/>
                    <a:pt x="1229822" y="614911"/>
                  </a:cubicBezTo>
                  <a:cubicBezTo>
                    <a:pt x="1229822" y="954517"/>
                    <a:pt x="954517" y="1229822"/>
                    <a:pt x="614911" y="1229822"/>
                  </a:cubicBezTo>
                  <a:cubicBezTo>
                    <a:pt x="275305" y="1229822"/>
                    <a:pt x="0" y="954517"/>
                    <a:pt x="0" y="614911"/>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7088" tIns="187088" rIns="187088" bIns="187088" numCol="1" spcCol="1270" anchor="ctr" anchorCtr="0">
              <a:noAutofit/>
            </a:bodyPr>
            <a:lstStyle/>
            <a:p>
              <a:pPr lvl="0" algn="ctr" defTabSz="488950">
                <a:lnSpc>
                  <a:spcPct val="90000"/>
                </a:lnSpc>
                <a:spcBef>
                  <a:spcPct val="0"/>
                </a:spcBef>
                <a:spcAft>
                  <a:spcPct val="35000"/>
                </a:spcAft>
              </a:pPr>
              <a:r>
                <a:rPr lang="en-US" sz="700" b="1" kern="1200" dirty="0">
                  <a:solidFill>
                    <a:schemeClr val="tx1"/>
                  </a:solidFill>
                  <a:latin typeface="Calibri" panose="020F0502020204030204" pitchFamily="34" charset="0"/>
                  <a:cs typeface="Calibri" panose="020F0502020204030204" pitchFamily="34" charset="0"/>
                </a:rPr>
                <a:t>Sustainment</a:t>
              </a:r>
            </a:p>
          </p:txBody>
        </p:sp>
        <p:sp>
          <p:nvSpPr>
            <p:cNvPr id="16" name="Freeform 15"/>
            <p:cNvSpPr/>
            <p:nvPr/>
          </p:nvSpPr>
          <p:spPr>
            <a:xfrm rot="19800000">
              <a:off x="2184787" y="2328732"/>
              <a:ext cx="263825" cy="41095"/>
            </a:xfrm>
            <a:custGeom>
              <a:avLst/>
              <a:gdLst>
                <a:gd name="connsiteX0" fmla="*/ 0 w 324708"/>
                <a:gd name="connsiteY0" fmla="*/ 25289 h 50578"/>
                <a:gd name="connsiteX1" fmla="*/ 324708 w 324708"/>
                <a:gd name="connsiteY1" fmla="*/ 25289 h 50578"/>
              </a:gdLst>
              <a:ahLst/>
              <a:cxnLst>
                <a:cxn ang="0">
                  <a:pos x="connsiteX0" y="connsiteY0"/>
                </a:cxn>
                <a:cxn ang="0">
                  <a:pos x="connsiteX1" y="connsiteY1"/>
                </a:cxn>
              </a:cxnLst>
              <a:rect l="l" t="t" r="r" b="b"/>
              <a:pathLst>
                <a:path w="324708" h="50578">
                  <a:moveTo>
                    <a:pt x="0" y="25289"/>
                  </a:moveTo>
                  <a:lnTo>
                    <a:pt x="324708" y="2528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66937" tIns="17171" rIns="166935" bIns="17171" numCol="1" spcCol="1270" anchor="ctr" anchorCtr="0">
              <a:noAutofit/>
            </a:bodyPr>
            <a:lstStyle/>
            <a:p>
              <a:pPr lvl="0" algn="ctr" defTabSz="222250">
                <a:lnSpc>
                  <a:spcPct val="90000"/>
                </a:lnSpc>
                <a:spcBef>
                  <a:spcPct val="0"/>
                </a:spcBef>
                <a:spcAft>
                  <a:spcPct val="35000"/>
                </a:spcAft>
              </a:pPr>
              <a:endParaRPr lang="en-US" sz="1000" kern="1200">
                <a:latin typeface="Calibri" panose="020F0502020204030204" pitchFamily="34" charset="0"/>
                <a:cs typeface="Calibri" panose="020F0502020204030204" pitchFamily="34" charset="0"/>
              </a:endParaRPr>
            </a:p>
          </p:txBody>
        </p:sp>
        <p:sp>
          <p:nvSpPr>
            <p:cNvPr id="17" name="Freeform 16"/>
            <p:cNvSpPr/>
            <p:nvPr/>
          </p:nvSpPr>
          <p:spPr>
            <a:xfrm>
              <a:off x="2366660" y="1533898"/>
              <a:ext cx="999231" cy="999230"/>
            </a:xfrm>
            <a:custGeom>
              <a:avLst/>
              <a:gdLst>
                <a:gd name="connsiteX0" fmla="*/ 0 w 1229821"/>
                <a:gd name="connsiteY0" fmla="*/ 614911 h 1229821"/>
                <a:gd name="connsiteX1" fmla="*/ 614911 w 1229821"/>
                <a:gd name="connsiteY1" fmla="*/ 0 h 1229821"/>
                <a:gd name="connsiteX2" fmla="*/ 1229822 w 1229821"/>
                <a:gd name="connsiteY2" fmla="*/ 614911 h 1229821"/>
                <a:gd name="connsiteX3" fmla="*/ 614911 w 1229821"/>
                <a:gd name="connsiteY3" fmla="*/ 1229822 h 1229821"/>
                <a:gd name="connsiteX4" fmla="*/ 0 w 1229821"/>
                <a:gd name="connsiteY4" fmla="*/ 614911 h 1229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821" h="1229821">
                  <a:moveTo>
                    <a:pt x="0" y="614911"/>
                  </a:moveTo>
                  <a:cubicBezTo>
                    <a:pt x="0" y="275305"/>
                    <a:pt x="275305" y="0"/>
                    <a:pt x="614911" y="0"/>
                  </a:cubicBezTo>
                  <a:cubicBezTo>
                    <a:pt x="954517" y="0"/>
                    <a:pt x="1229822" y="275305"/>
                    <a:pt x="1229822" y="614911"/>
                  </a:cubicBezTo>
                  <a:cubicBezTo>
                    <a:pt x="1229822" y="954517"/>
                    <a:pt x="954517" y="1229822"/>
                    <a:pt x="614911" y="1229822"/>
                  </a:cubicBezTo>
                  <a:cubicBezTo>
                    <a:pt x="275305" y="1229822"/>
                    <a:pt x="0" y="954517"/>
                    <a:pt x="0" y="614911"/>
                  </a:cubicBez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87088" tIns="187088" rIns="187088" bIns="187088" numCol="1" spcCol="1270" anchor="ctr" anchorCtr="0">
              <a:noAutofit/>
            </a:bodyPr>
            <a:lstStyle/>
            <a:p>
              <a:pPr lvl="0" algn="ctr" defTabSz="488950">
                <a:lnSpc>
                  <a:spcPct val="90000"/>
                </a:lnSpc>
                <a:spcBef>
                  <a:spcPct val="0"/>
                </a:spcBef>
                <a:spcAft>
                  <a:spcPct val="35000"/>
                </a:spcAft>
              </a:pPr>
              <a:r>
                <a:rPr lang="en-US" sz="700" b="1" kern="1200" dirty="0">
                  <a:solidFill>
                    <a:schemeClr val="tx1"/>
                  </a:solidFill>
                  <a:latin typeface="Calibri" panose="020F0502020204030204" pitchFamily="34" charset="0"/>
                  <a:cs typeface="Calibri" panose="020F0502020204030204" pitchFamily="34" charset="0"/>
                </a:rPr>
                <a:t>Automation &amp; Autonomy</a:t>
              </a:r>
            </a:p>
          </p:txBody>
        </p:sp>
        <p:sp>
          <p:nvSpPr>
            <p:cNvPr id="18" name="Freeform 17"/>
            <p:cNvSpPr/>
            <p:nvPr/>
          </p:nvSpPr>
          <p:spPr>
            <a:xfrm rot="1800000">
              <a:off x="2184787" y="2998288"/>
              <a:ext cx="263825" cy="41095"/>
            </a:xfrm>
            <a:custGeom>
              <a:avLst/>
              <a:gdLst>
                <a:gd name="connsiteX0" fmla="*/ 0 w 324708"/>
                <a:gd name="connsiteY0" fmla="*/ 25289 h 50578"/>
                <a:gd name="connsiteX1" fmla="*/ 324708 w 324708"/>
                <a:gd name="connsiteY1" fmla="*/ 25289 h 50578"/>
              </a:gdLst>
              <a:ahLst/>
              <a:cxnLst>
                <a:cxn ang="0">
                  <a:pos x="connsiteX0" y="connsiteY0"/>
                </a:cxn>
                <a:cxn ang="0">
                  <a:pos x="connsiteX1" y="connsiteY1"/>
                </a:cxn>
              </a:cxnLst>
              <a:rect l="l" t="t" r="r" b="b"/>
              <a:pathLst>
                <a:path w="324708" h="50578">
                  <a:moveTo>
                    <a:pt x="0" y="25289"/>
                  </a:moveTo>
                  <a:lnTo>
                    <a:pt x="324708" y="2528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66937" tIns="17171" rIns="166935" bIns="17171" numCol="1" spcCol="1270" anchor="ctr" anchorCtr="0">
              <a:noAutofit/>
            </a:bodyPr>
            <a:lstStyle/>
            <a:p>
              <a:pPr lvl="0" algn="ctr" defTabSz="222250">
                <a:lnSpc>
                  <a:spcPct val="90000"/>
                </a:lnSpc>
                <a:spcBef>
                  <a:spcPct val="0"/>
                </a:spcBef>
                <a:spcAft>
                  <a:spcPct val="35000"/>
                </a:spcAft>
              </a:pPr>
              <a:endParaRPr lang="en-US" sz="1000" kern="1200">
                <a:latin typeface="Calibri" panose="020F0502020204030204" pitchFamily="34" charset="0"/>
                <a:cs typeface="Calibri" panose="020F0502020204030204" pitchFamily="34" charset="0"/>
              </a:endParaRPr>
            </a:p>
          </p:txBody>
        </p:sp>
        <p:sp>
          <p:nvSpPr>
            <p:cNvPr id="19" name="Freeform 18"/>
            <p:cNvSpPr/>
            <p:nvPr/>
          </p:nvSpPr>
          <p:spPr>
            <a:xfrm>
              <a:off x="2366660" y="2841204"/>
              <a:ext cx="999230" cy="999230"/>
            </a:xfrm>
            <a:custGeom>
              <a:avLst/>
              <a:gdLst>
                <a:gd name="connsiteX0" fmla="*/ 0 w 1229821"/>
                <a:gd name="connsiteY0" fmla="*/ 614911 h 1229821"/>
                <a:gd name="connsiteX1" fmla="*/ 614911 w 1229821"/>
                <a:gd name="connsiteY1" fmla="*/ 0 h 1229821"/>
                <a:gd name="connsiteX2" fmla="*/ 1229822 w 1229821"/>
                <a:gd name="connsiteY2" fmla="*/ 614911 h 1229821"/>
                <a:gd name="connsiteX3" fmla="*/ 614911 w 1229821"/>
                <a:gd name="connsiteY3" fmla="*/ 1229822 h 1229821"/>
                <a:gd name="connsiteX4" fmla="*/ 0 w 1229821"/>
                <a:gd name="connsiteY4" fmla="*/ 614911 h 1229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821" h="1229821">
                  <a:moveTo>
                    <a:pt x="0" y="614911"/>
                  </a:moveTo>
                  <a:cubicBezTo>
                    <a:pt x="0" y="275305"/>
                    <a:pt x="275305" y="0"/>
                    <a:pt x="614911" y="0"/>
                  </a:cubicBezTo>
                  <a:cubicBezTo>
                    <a:pt x="954517" y="0"/>
                    <a:pt x="1229822" y="275305"/>
                    <a:pt x="1229822" y="614911"/>
                  </a:cubicBezTo>
                  <a:cubicBezTo>
                    <a:pt x="1229822" y="954517"/>
                    <a:pt x="954517" y="1229822"/>
                    <a:pt x="614911" y="1229822"/>
                  </a:cubicBezTo>
                  <a:cubicBezTo>
                    <a:pt x="275305" y="1229822"/>
                    <a:pt x="0" y="954517"/>
                    <a:pt x="0" y="614911"/>
                  </a:cubicBezTo>
                  <a:close/>
                </a:path>
              </a:pathLst>
            </a:custGeom>
            <a:solidFill>
              <a:schemeClr val="accent3">
                <a:lumMod val="60000"/>
                <a:lumOff val="4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87088" tIns="187088" rIns="187088" bIns="187088" numCol="1" spcCol="1270" anchor="ctr" anchorCtr="0">
              <a:noAutofit/>
            </a:bodyPr>
            <a:lstStyle/>
            <a:p>
              <a:pPr lvl="0" algn="ctr" defTabSz="488950">
                <a:lnSpc>
                  <a:spcPct val="90000"/>
                </a:lnSpc>
                <a:spcBef>
                  <a:spcPct val="0"/>
                </a:spcBef>
                <a:spcAft>
                  <a:spcPct val="35000"/>
                </a:spcAft>
              </a:pPr>
              <a:r>
                <a:rPr lang="en-US" sz="700" b="1" kern="1200" dirty="0">
                  <a:solidFill>
                    <a:schemeClr val="tx1"/>
                  </a:solidFill>
                  <a:latin typeface="Calibri" panose="020F0502020204030204" pitchFamily="34" charset="0"/>
                  <a:cs typeface="Calibri" panose="020F0502020204030204" pitchFamily="34" charset="0"/>
                </a:rPr>
                <a:t>Electromagnetic </a:t>
              </a:r>
              <a:r>
                <a:rPr lang="en-US" sz="700" dirty="0">
                  <a:solidFill>
                    <a:schemeClr val="tx1"/>
                  </a:solidFill>
                  <a:latin typeface="Calibri" panose="020F0502020204030204" pitchFamily="34" charset="0"/>
                  <a:cs typeface="Calibri" panose="020F0502020204030204" pitchFamily="34" charset="0"/>
                </a:rPr>
                <a:t>Spectrum </a:t>
              </a:r>
              <a:r>
                <a:rPr lang="en-US" sz="700" b="1" kern="1200" dirty="0">
                  <a:solidFill>
                    <a:schemeClr val="tx1"/>
                  </a:solidFill>
                  <a:latin typeface="Calibri" panose="020F0502020204030204" pitchFamily="34" charset="0"/>
                  <a:cs typeface="Calibri" panose="020F0502020204030204" pitchFamily="34" charset="0"/>
                </a:rPr>
                <a:t>Technologies &amp; Advanced Sensors</a:t>
              </a:r>
            </a:p>
          </p:txBody>
        </p:sp>
        <p:sp>
          <p:nvSpPr>
            <p:cNvPr id="20" name="Freeform 19"/>
            <p:cNvSpPr/>
            <p:nvPr/>
          </p:nvSpPr>
          <p:spPr>
            <a:xfrm rot="5400000">
              <a:off x="1617958" y="3346090"/>
              <a:ext cx="237778" cy="41095"/>
            </a:xfrm>
            <a:custGeom>
              <a:avLst/>
              <a:gdLst>
                <a:gd name="connsiteX0" fmla="*/ 0 w 292650"/>
                <a:gd name="connsiteY0" fmla="*/ 25289 h 50578"/>
                <a:gd name="connsiteX1" fmla="*/ 292650 w 292650"/>
                <a:gd name="connsiteY1" fmla="*/ 25289 h 50578"/>
              </a:gdLst>
              <a:ahLst/>
              <a:cxnLst>
                <a:cxn ang="0">
                  <a:pos x="connsiteX0" y="connsiteY0"/>
                </a:cxn>
                <a:cxn ang="0">
                  <a:pos x="connsiteX1" y="connsiteY1"/>
                </a:cxn>
              </a:cxnLst>
              <a:rect l="l" t="t" r="r" b="b"/>
              <a:pathLst>
                <a:path w="292650" h="50578">
                  <a:moveTo>
                    <a:pt x="0" y="25289"/>
                  </a:moveTo>
                  <a:lnTo>
                    <a:pt x="292650" y="2528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51709" tIns="17973" rIns="151709" bIns="17973" numCol="1" spcCol="1270" anchor="ctr" anchorCtr="0">
              <a:noAutofit/>
            </a:bodyPr>
            <a:lstStyle/>
            <a:p>
              <a:pPr lvl="0" algn="ctr" defTabSz="222250">
                <a:lnSpc>
                  <a:spcPct val="90000"/>
                </a:lnSpc>
                <a:spcBef>
                  <a:spcPct val="0"/>
                </a:spcBef>
                <a:spcAft>
                  <a:spcPct val="35000"/>
                </a:spcAft>
              </a:pPr>
              <a:endParaRPr lang="en-US" sz="1000" kern="1200">
                <a:latin typeface="Calibri" panose="020F0502020204030204" pitchFamily="34" charset="0"/>
                <a:cs typeface="Calibri" panose="020F0502020204030204" pitchFamily="34" charset="0"/>
              </a:endParaRPr>
            </a:p>
          </p:txBody>
        </p:sp>
        <p:sp>
          <p:nvSpPr>
            <p:cNvPr id="21" name="Freeform 20"/>
            <p:cNvSpPr/>
            <p:nvPr/>
          </p:nvSpPr>
          <p:spPr>
            <a:xfrm>
              <a:off x="1237232" y="3485526"/>
              <a:ext cx="999230" cy="999230"/>
            </a:xfrm>
            <a:custGeom>
              <a:avLst/>
              <a:gdLst>
                <a:gd name="connsiteX0" fmla="*/ 0 w 1229821"/>
                <a:gd name="connsiteY0" fmla="*/ 614911 h 1229821"/>
                <a:gd name="connsiteX1" fmla="*/ 614911 w 1229821"/>
                <a:gd name="connsiteY1" fmla="*/ 0 h 1229821"/>
                <a:gd name="connsiteX2" fmla="*/ 1229822 w 1229821"/>
                <a:gd name="connsiteY2" fmla="*/ 614911 h 1229821"/>
                <a:gd name="connsiteX3" fmla="*/ 614911 w 1229821"/>
                <a:gd name="connsiteY3" fmla="*/ 1229822 h 1229821"/>
                <a:gd name="connsiteX4" fmla="*/ 0 w 1229821"/>
                <a:gd name="connsiteY4" fmla="*/ 614911 h 1229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821" h="1229821">
                  <a:moveTo>
                    <a:pt x="0" y="614911"/>
                  </a:moveTo>
                  <a:cubicBezTo>
                    <a:pt x="0" y="275305"/>
                    <a:pt x="275305" y="0"/>
                    <a:pt x="614911" y="0"/>
                  </a:cubicBezTo>
                  <a:cubicBezTo>
                    <a:pt x="954517" y="0"/>
                    <a:pt x="1229822" y="275305"/>
                    <a:pt x="1229822" y="614911"/>
                  </a:cubicBezTo>
                  <a:cubicBezTo>
                    <a:pt x="1229822" y="954517"/>
                    <a:pt x="954517" y="1229822"/>
                    <a:pt x="614911" y="1229822"/>
                  </a:cubicBezTo>
                  <a:cubicBezTo>
                    <a:pt x="275305" y="1229822"/>
                    <a:pt x="0" y="954517"/>
                    <a:pt x="0" y="614911"/>
                  </a:cubicBez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87088" tIns="187088" rIns="187088" bIns="187088" numCol="1" spcCol="1270" anchor="ctr" anchorCtr="0">
              <a:noAutofit/>
            </a:bodyPr>
            <a:lstStyle/>
            <a:p>
              <a:pPr lvl="0" algn="ctr" defTabSz="488950">
                <a:lnSpc>
                  <a:spcPct val="90000"/>
                </a:lnSpc>
                <a:spcBef>
                  <a:spcPct val="0"/>
                </a:spcBef>
                <a:spcAft>
                  <a:spcPct val="35000"/>
                </a:spcAft>
              </a:pPr>
              <a:r>
                <a:rPr lang="en-US" sz="700" b="1" kern="1200" dirty="0">
                  <a:solidFill>
                    <a:schemeClr val="tx1"/>
                  </a:solidFill>
                  <a:latin typeface="Calibri" panose="020F0502020204030204" pitchFamily="34" charset="0"/>
                  <a:cs typeface="Calibri" panose="020F0502020204030204" pitchFamily="34" charset="0"/>
                </a:rPr>
                <a:t>Game Changing Materials</a:t>
              </a:r>
            </a:p>
          </p:txBody>
        </p:sp>
        <p:sp>
          <p:nvSpPr>
            <p:cNvPr id="22" name="Freeform 21"/>
            <p:cNvSpPr/>
            <p:nvPr/>
          </p:nvSpPr>
          <p:spPr>
            <a:xfrm rot="19800000">
              <a:off x="1025082" y="2998288"/>
              <a:ext cx="263826" cy="41095"/>
            </a:xfrm>
            <a:custGeom>
              <a:avLst/>
              <a:gdLst>
                <a:gd name="connsiteX0" fmla="*/ 0 w 324708"/>
                <a:gd name="connsiteY0" fmla="*/ 25289 h 50578"/>
                <a:gd name="connsiteX1" fmla="*/ 324708 w 324708"/>
                <a:gd name="connsiteY1" fmla="*/ 25289 h 50578"/>
              </a:gdLst>
              <a:ahLst/>
              <a:cxnLst>
                <a:cxn ang="0">
                  <a:pos x="connsiteX0" y="connsiteY0"/>
                </a:cxn>
                <a:cxn ang="0">
                  <a:pos x="connsiteX1" y="connsiteY1"/>
                </a:cxn>
              </a:cxnLst>
              <a:rect l="l" t="t" r="r" b="b"/>
              <a:pathLst>
                <a:path w="324708" h="50578">
                  <a:moveTo>
                    <a:pt x="324708" y="25289"/>
                  </a:moveTo>
                  <a:lnTo>
                    <a:pt x="0" y="2528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66936" tIns="17172" rIns="166937" bIns="17170" numCol="1" spcCol="1270" anchor="ctr" anchorCtr="0">
              <a:noAutofit/>
            </a:bodyPr>
            <a:lstStyle/>
            <a:p>
              <a:pPr lvl="0" algn="ctr" defTabSz="222250">
                <a:lnSpc>
                  <a:spcPct val="90000"/>
                </a:lnSpc>
                <a:spcBef>
                  <a:spcPct val="0"/>
                </a:spcBef>
                <a:spcAft>
                  <a:spcPct val="35000"/>
                </a:spcAft>
              </a:pPr>
              <a:endParaRPr lang="en-US" sz="1000" kern="1200">
                <a:latin typeface="Calibri" panose="020F0502020204030204" pitchFamily="34" charset="0"/>
                <a:cs typeface="Calibri" panose="020F0502020204030204" pitchFamily="34" charset="0"/>
              </a:endParaRPr>
            </a:p>
          </p:txBody>
        </p:sp>
        <p:sp>
          <p:nvSpPr>
            <p:cNvPr id="23" name="Freeform 22"/>
            <p:cNvSpPr/>
            <p:nvPr/>
          </p:nvSpPr>
          <p:spPr>
            <a:xfrm>
              <a:off x="119029" y="2841204"/>
              <a:ext cx="999230" cy="999230"/>
            </a:xfrm>
            <a:custGeom>
              <a:avLst/>
              <a:gdLst>
                <a:gd name="connsiteX0" fmla="*/ 0 w 1229821"/>
                <a:gd name="connsiteY0" fmla="*/ 614911 h 1229821"/>
                <a:gd name="connsiteX1" fmla="*/ 614911 w 1229821"/>
                <a:gd name="connsiteY1" fmla="*/ 0 h 1229821"/>
                <a:gd name="connsiteX2" fmla="*/ 1229822 w 1229821"/>
                <a:gd name="connsiteY2" fmla="*/ 614911 h 1229821"/>
                <a:gd name="connsiteX3" fmla="*/ 614911 w 1229821"/>
                <a:gd name="connsiteY3" fmla="*/ 1229822 h 1229821"/>
                <a:gd name="connsiteX4" fmla="*/ 0 w 1229821"/>
                <a:gd name="connsiteY4" fmla="*/ 614911 h 1229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821" h="1229821">
                  <a:moveTo>
                    <a:pt x="0" y="614911"/>
                  </a:moveTo>
                  <a:cubicBezTo>
                    <a:pt x="0" y="275305"/>
                    <a:pt x="275305" y="0"/>
                    <a:pt x="614911" y="0"/>
                  </a:cubicBezTo>
                  <a:cubicBezTo>
                    <a:pt x="954517" y="0"/>
                    <a:pt x="1229822" y="275305"/>
                    <a:pt x="1229822" y="614911"/>
                  </a:cubicBezTo>
                  <a:cubicBezTo>
                    <a:pt x="1229822" y="954517"/>
                    <a:pt x="954517" y="1229822"/>
                    <a:pt x="614911" y="1229822"/>
                  </a:cubicBezTo>
                  <a:cubicBezTo>
                    <a:pt x="275305" y="1229822"/>
                    <a:pt x="0" y="954517"/>
                    <a:pt x="0" y="614911"/>
                  </a:cubicBezTo>
                  <a:close/>
                </a:path>
              </a:pathLst>
            </a:cu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87088" tIns="187088" rIns="187088" bIns="187088" numCol="1" spcCol="1270" anchor="ctr" anchorCtr="0">
              <a:noAutofit/>
            </a:bodyPr>
            <a:lstStyle/>
            <a:p>
              <a:pPr lvl="0" algn="ctr" defTabSz="488950">
                <a:lnSpc>
                  <a:spcPct val="90000"/>
                </a:lnSpc>
                <a:spcBef>
                  <a:spcPct val="0"/>
                </a:spcBef>
                <a:spcAft>
                  <a:spcPct val="35000"/>
                </a:spcAft>
              </a:pPr>
              <a:endParaRPr lang="en-US" sz="700" b="1" kern="1200" dirty="0">
                <a:solidFill>
                  <a:schemeClr val="tx1"/>
                </a:solidFill>
                <a:latin typeface="Calibri" panose="020F0502020204030204" pitchFamily="34" charset="0"/>
                <a:cs typeface="Calibri" panose="020F0502020204030204" pitchFamily="34" charset="0"/>
              </a:endParaRPr>
            </a:p>
            <a:p>
              <a:pPr lvl="0" algn="ctr" defTabSz="488950">
                <a:lnSpc>
                  <a:spcPct val="90000"/>
                </a:lnSpc>
                <a:spcBef>
                  <a:spcPct val="0"/>
                </a:spcBef>
                <a:spcAft>
                  <a:spcPct val="35000"/>
                </a:spcAft>
              </a:pPr>
              <a:r>
                <a:rPr lang="en-US" sz="700" b="1" kern="1200" dirty="0">
                  <a:solidFill>
                    <a:schemeClr val="tx1"/>
                  </a:solidFill>
                  <a:latin typeface="Calibri" panose="020F0502020204030204" pitchFamily="34" charset="0"/>
                  <a:cs typeface="Calibri" panose="020F0502020204030204" pitchFamily="34" charset="0"/>
                </a:rPr>
                <a:t>Transformational Air Vehicle &amp; Propulsion Concepts</a:t>
              </a:r>
            </a:p>
          </p:txBody>
        </p:sp>
        <p:sp>
          <p:nvSpPr>
            <p:cNvPr id="24" name="Freeform 23"/>
            <p:cNvSpPr/>
            <p:nvPr/>
          </p:nvSpPr>
          <p:spPr>
            <a:xfrm rot="1800000">
              <a:off x="1025082" y="2328731"/>
              <a:ext cx="263826" cy="41095"/>
            </a:xfrm>
            <a:custGeom>
              <a:avLst/>
              <a:gdLst>
                <a:gd name="connsiteX0" fmla="*/ 0 w 324708"/>
                <a:gd name="connsiteY0" fmla="*/ 25289 h 50578"/>
                <a:gd name="connsiteX1" fmla="*/ 324708 w 324708"/>
                <a:gd name="connsiteY1" fmla="*/ 25289 h 50578"/>
              </a:gdLst>
              <a:ahLst/>
              <a:cxnLst>
                <a:cxn ang="0">
                  <a:pos x="connsiteX0" y="connsiteY0"/>
                </a:cxn>
                <a:cxn ang="0">
                  <a:pos x="connsiteX1" y="connsiteY1"/>
                </a:cxn>
              </a:cxnLst>
              <a:rect l="l" t="t" r="r" b="b"/>
              <a:pathLst>
                <a:path w="324708" h="50578">
                  <a:moveTo>
                    <a:pt x="324708" y="25289"/>
                  </a:moveTo>
                  <a:lnTo>
                    <a:pt x="0" y="2528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66937" tIns="17171" rIns="166936" bIns="17172" numCol="1" spcCol="1270" anchor="ctr" anchorCtr="0">
              <a:noAutofit/>
            </a:bodyPr>
            <a:lstStyle/>
            <a:p>
              <a:pPr lvl="0" algn="ctr" defTabSz="222250">
                <a:lnSpc>
                  <a:spcPct val="90000"/>
                </a:lnSpc>
                <a:spcBef>
                  <a:spcPct val="0"/>
                </a:spcBef>
                <a:spcAft>
                  <a:spcPct val="35000"/>
                </a:spcAft>
              </a:pPr>
              <a:endParaRPr lang="en-US" sz="1000" kern="1200">
                <a:latin typeface="Calibri" panose="020F0502020204030204" pitchFamily="34" charset="0"/>
                <a:cs typeface="Calibri" panose="020F0502020204030204" pitchFamily="34" charset="0"/>
              </a:endParaRPr>
            </a:p>
          </p:txBody>
        </p:sp>
        <p:sp>
          <p:nvSpPr>
            <p:cNvPr id="25" name="Freeform 24"/>
            <p:cNvSpPr/>
            <p:nvPr/>
          </p:nvSpPr>
          <p:spPr>
            <a:xfrm>
              <a:off x="93902" y="1538211"/>
              <a:ext cx="1025565" cy="999230"/>
            </a:xfrm>
            <a:custGeom>
              <a:avLst/>
              <a:gdLst>
                <a:gd name="connsiteX0" fmla="*/ 0 w 1229821"/>
                <a:gd name="connsiteY0" fmla="*/ 614911 h 1229821"/>
                <a:gd name="connsiteX1" fmla="*/ 614911 w 1229821"/>
                <a:gd name="connsiteY1" fmla="*/ 0 h 1229821"/>
                <a:gd name="connsiteX2" fmla="*/ 1229822 w 1229821"/>
                <a:gd name="connsiteY2" fmla="*/ 614911 h 1229821"/>
                <a:gd name="connsiteX3" fmla="*/ 614911 w 1229821"/>
                <a:gd name="connsiteY3" fmla="*/ 1229822 h 1229821"/>
                <a:gd name="connsiteX4" fmla="*/ 0 w 1229821"/>
                <a:gd name="connsiteY4" fmla="*/ 614911 h 1229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821" h="1229821">
                  <a:moveTo>
                    <a:pt x="0" y="614911"/>
                  </a:moveTo>
                  <a:cubicBezTo>
                    <a:pt x="0" y="275305"/>
                    <a:pt x="275305" y="0"/>
                    <a:pt x="614911" y="0"/>
                  </a:cubicBezTo>
                  <a:cubicBezTo>
                    <a:pt x="954517" y="0"/>
                    <a:pt x="1229822" y="275305"/>
                    <a:pt x="1229822" y="614911"/>
                  </a:cubicBezTo>
                  <a:cubicBezTo>
                    <a:pt x="1229822" y="954517"/>
                    <a:pt x="954517" y="1229822"/>
                    <a:pt x="614911" y="1229822"/>
                  </a:cubicBezTo>
                  <a:cubicBezTo>
                    <a:pt x="275305" y="1229822"/>
                    <a:pt x="0" y="954517"/>
                    <a:pt x="0" y="614911"/>
                  </a:cubicBez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87088" tIns="187088" rIns="187088" bIns="187088" numCol="1" spcCol="1270" anchor="ctr" anchorCtr="0">
              <a:noAutofit/>
            </a:bodyPr>
            <a:lstStyle/>
            <a:p>
              <a:pPr lvl="0" algn="ctr" defTabSz="488950">
                <a:lnSpc>
                  <a:spcPct val="90000"/>
                </a:lnSpc>
                <a:spcBef>
                  <a:spcPct val="0"/>
                </a:spcBef>
                <a:spcAft>
                  <a:spcPct val="35000"/>
                </a:spcAft>
              </a:pPr>
              <a:r>
                <a:rPr lang="en-US" sz="700" b="1" kern="1200" dirty="0">
                  <a:solidFill>
                    <a:schemeClr val="tx1"/>
                  </a:solidFill>
                  <a:latin typeface="Calibri" panose="020F0502020204030204" pitchFamily="34" charset="0"/>
                  <a:cs typeface="Calibri" panose="020F0502020204030204" pitchFamily="34" charset="0"/>
                </a:rPr>
                <a:t>Live-Virtual-Constructive (LVC)</a:t>
              </a:r>
            </a:p>
          </p:txBody>
        </p:sp>
      </p:grpSp>
      <p:sp>
        <p:nvSpPr>
          <p:cNvPr id="26" name="Rectangle 25">
            <a:extLst>
              <a:ext uri="{FF2B5EF4-FFF2-40B4-BE49-F238E27FC236}">
                <a16:creationId xmlns:a16="http://schemas.microsoft.com/office/drawing/2014/main" id="{916A1A41-3559-4D20-9B44-13E1BA8F4715}"/>
              </a:ext>
            </a:extLst>
          </p:cNvPr>
          <p:cNvSpPr/>
          <p:nvPr/>
        </p:nvSpPr>
        <p:spPr>
          <a:xfrm>
            <a:off x="3916261" y="6590748"/>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D4EE468-CC16-4475-AB35-5F8E786D0C80}"/>
              </a:ext>
            </a:extLst>
          </p:cNvPr>
          <p:cNvSpPr/>
          <p:nvPr/>
        </p:nvSpPr>
        <p:spPr>
          <a:xfrm>
            <a:off x="7277100" y="6583671"/>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01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3968" y="1445450"/>
            <a:ext cx="8536062" cy="5539299"/>
          </a:xfrm>
        </p:spPr>
        <p:txBody>
          <a:bodyPr>
            <a:noAutofit/>
          </a:bodyPr>
          <a:lstStyle/>
          <a:p>
            <a:pPr marL="0" marR="0" indent="0" algn="just">
              <a:lnSpc>
                <a:spcPct val="115000"/>
              </a:lnSpc>
              <a:spcBef>
                <a:spcPts val="0"/>
              </a:spcBef>
              <a:spcAft>
                <a:spcPts val="600"/>
              </a:spcAft>
              <a:buNone/>
            </a:pPr>
            <a:r>
              <a:rPr lang="en-US" sz="2000" dirty="0">
                <a:ea typeface="Calibri" panose="020F0502020204030204" pitchFamily="34" charset="0"/>
              </a:rPr>
              <a:t>Each main area is supported by research in a number of critical subareas </a:t>
            </a:r>
          </a:p>
          <a:p>
            <a:pPr algn="just">
              <a:lnSpc>
                <a:spcPct val="115000"/>
              </a:lnSpc>
              <a:spcBef>
                <a:spcPts val="0"/>
              </a:spcBef>
              <a:spcAft>
                <a:spcPts val="600"/>
              </a:spcAft>
            </a:pPr>
            <a:r>
              <a:rPr lang="en-US" sz="1600" dirty="0">
                <a:ea typeface="Calibri" panose="020F0502020204030204" pitchFamily="34" charset="0"/>
              </a:rPr>
              <a:t>Performance:</a:t>
            </a:r>
          </a:p>
          <a:p>
            <a:pPr marL="800100" lvl="1" indent="-342900" algn="just">
              <a:lnSpc>
                <a:spcPct val="100000"/>
              </a:lnSpc>
              <a:spcBef>
                <a:spcPts val="0"/>
              </a:spcBef>
              <a:buFont typeface="Courier New" panose="02070309020205020404" pitchFamily="49" charset="0"/>
              <a:buChar char="−"/>
            </a:pPr>
            <a:r>
              <a:rPr lang="en-US" sz="1200" dirty="0">
                <a:ea typeface="Calibri" panose="020F0502020204030204" pitchFamily="34" charset="0"/>
              </a:rPr>
              <a:t>Multi-sensory displays</a:t>
            </a:r>
          </a:p>
          <a:p>
            <a:pPr marL="800100" lvl="1" indent="-342900" algn="just">
              <a:lnSpc>
                <a:spcPct val="100000"/>
              </a:lnSpc>
              <a:spcBef>
                <a:spcPts val="0"/>
              </a:spcBef>
              <a:buFont typeface="Courier New" panose="02070309020205020404" pitchFamily="49" charset="0"/>
              <a:buChar char="−"/>
            </a:pPr>
            <a:r>
              <a:rPr lang="en-US" sz="1200" dirty="0">
                <a:ea typeface="Calibri" panose="020F0502020204030204" pitchFamily="34" charset="0"/>
              </a:rPr>
              <a:t>Advanced interfaces</a:t>
            </a:r>
          </a:p>
          <a:p>
            <a:pPr marL="800100" lvl="1" indent="-342900" algn="just">
              <a:lnSpc>
                <a:spcPct val="100000"/>
              </a:lnSpc>
              <a:spcBef>
                <a:spcPts val="0"/>
              </a:spcBef>
              <a:buFont typeface="Courier New" panose="02070309020205020404" pitchFamily="49" charset="0"/>
              <a:buChar char="−"/>
            </a:pPr>
            <a:r>
              <a:rPr lang="en-US" sz="1200" dirty="0">
                <a:ea typeface="Calibri" panose="020F0502020204030204" pitchFamily="34" charset="0"/>
              </a:rPr>
              <a:t>Collaborative support, information analysis, and effective interfaces </a:t>
            </a:r>
          </a:p>
          <a:p>
            <a:pPr marL="800100" lvl="1" indent="-342900" algn="just">
              <a:lnSpc>
                <a:spcPct val="100000"/>
              </a:lnSpc>
              <a:spcBef>
                <a:spcPts val="0"/>
              </a:spcBef>
              <a:buFont typeface="Courier New" panose="02070309020205020404" pitchFamily="49" charset="0"/>
              <a:buChar char="−"/>
            </a:pPr>
            <a:r>
              <a:rPr lang="en-US" sz="1200" dirty="0">
                <a:ea typeface="Calibri" panose="020F0502020204030204" pitchFamily="34" charset="0"/>
              </a:rPr>
              <a:t>Human performance in detecting, identifying, prioritizing, and managing cybersecurity threats </a:t>
            </a:r>
          </a:p>
          <a:p>
            <a:pPr marL="800100" lvl="1" indent="-342900" algn="just">
              <a:lnSpc>
                <a:spcPct val="100000"/>
              </a:lnSpc>
              <a:spcBef>
                <a:spcPts val="0"/>
              </a:spcBef>
              <a:buFont typeface="Courier New" panose="02070309020205020404" pitchFamily="49" charset="0"/>
              <a:buChar char="−"/>
            </a:pPr>
            <a:r>
              <a:rPr lang="en-US" sz="1200" dirty="0">
                <a:ea typeface="Calibri" panose="020F0502020204030204" pitchFamily="34" charset="0"/>
              </a:rPr>
              <a:t>Methods to support effective human-autonomy teaming</a:t>
            </a:r>
          </a:p>
          <a:p>
            <a:pPr algn="just">
              <a:lnSpc>
                <a:spcPct val="100000"/>
              </a:lnSpc>
              <a:spcBef>
                <a:spcPts val="600"/>
              </a:spcBef>
            </a:pPr>
            <a:r>
              <a:rPr lang="en-US" sz="1600" dirty="0">
                <a:ea typeface="Calibri" panose="020F0502020204030204" pitchFamily="34" charset="0"/>
              </a:rPr>
              <a:t>Protection / Sustainment:</a:t>
            </a:r>
          </a:p>
          <a:p>
            <a:pPr marL="800100" lvl="1" indent="-342900" algn="just">
              <a:lnSpc>
                <a:spcPct val="100000"/>
              </a:lnSpc>
              <a:spcBef>
                <a:spcPts val="600"/>
              </a:spcBef>
              <a:buFont typeface="Courier New" panose="02070309020205020404" pitchFamily="49" charset="0"/>
              <a:buChar char="−"/>
            </a:pPr>
            <a:r>
              <a:rPr lang="en-US" sz="1200" dirty="0">
                <a:ea typeface="Calibri" panose="020F0502020204030204" pitchFamily="34" charset="0"/>
              </a:rPr>
              <a:t>Advanced cost-effective smart materials: </a:t>
            </a:r>
          </a:p>
          <a:p>
            <a:pPr marL="800100" lvl="1" indent="-342900" algn="just">
              <a:lnSpc>
                <a:spcPct val="100000"/>
              </a:lnSpc>
              <a:spcBef>
                <a:spcPts val="0"/>
              </a:spcBef>
              <a:buFont typeface="Courier New" panose="02070309020205020404" pitchFamily="49" charset="0"/>
              <a:buChar char="−"/>
            </a:pPr>
            <a:r>
              <a:rPr lang="en-US" sz="1200" dirty="0">
                <a:ea typeface="Calibri" panose="020F0502020204030204" pitchFamily="34" charset="0"/>
              </a:rPr>
              <a:t>Computational modeling: predict risk of injury and chronic pain based on human responses Digital human, scanning, and 3D modeling:</a:t>
            </a:r>
          </a:p>
          <a:p>
            <a:pPr marL="800100" lvl="1" indent="-342900" algn="just">
              <a:lnSpc>
                <a:spcPct val="100000"/>
              </a:lnSpc>
              <a:spcBef>
                <a:spcPts val="0"/>
              </a:spcBef>
              <a:buFont typeface="Courier New" panose="02070309020205020404" pitchFamily="49" charset="0"/>
              <a:buChar char="−"/>
            </a:pPr>
            <a:r>
              <a:rPr lang="en-US" sz="1200" dirty="0">
                <a:ea typeface="Calibri" panose="020F0502020204030204" pitchFamily="34" charset="0"/>
              </a:rPr>
              <a:t>Active materials and digital electronic controls to replace existing pneumatic pressure garments to optimize ejection and crashworthy systems for use in/support of fixed and rotary wing platforms</a:t>
            </a:r>
          </a:p>
          <a:p>
            <a:pPr marL="0" marR="0" algn="just">
              <a:spcBef>
                <a:spcPts val="600"/>
              </a:spcBef>
              <a:spcAft>
                <a:spcPts val="600"/>
              </a:spcAft>
            </a:pPr>
            <a:r>
              <a:rPr lang="en-US" sz="1600" dirty="0">
                <a:ea typeface="Calibri" panose="020F0502020204030204" pitchFamily="34" charset="0"/>
              </a:rPr>
              <a:t>Training: </a:t>
            </a:r>
          </a:p>
          <a:p>
            <a:pPr marL="800100" lvl="1" indent="-342900" algn="just">
              <a:lnSpc>
                <a:spcPct val="100000"/>
              </a:lnSpc>
              <a:spcBef>
                <a:spcPts val="0"/>
              </a:spcBef>
              <a:buFont typeface="Courier New" panose="02070309020205020404" pitchFamily="49" charset="0"/>
              <a:buChar char="−"/>
            </a:pPr>
            <a:r>
              <a:rPr lang="en-US" sz="1200" dirty="0">
                <a:ea typeface="Calibri" panose="020F0502020204030204" pitchFamily="34" charset="0"/>
              </a:rPr>
              <a:t>On-demand training strategies and media</a:t>
            </a:r>
          </a:p>
          <a:p>
            <a:pPr marL="800100" lvl="1" indent="-342900" algn="just">
              <a:lnSpc>
                <a:spcPct val="100000"/>
              </a:lnSpc>
              <a:spcBef>
                <a:spcPts val="0"/>
              </a:spcBef>
              <a:buFont typeface="Courier New" panose="02070309020205020404" pitchFamily="49" charset="0"/>
              <a:buChar char="−"/>
            </a:pPr>
            <a:r>
              <a:rPr lang="en-US" sz="1200" dirty="0">
                <a:ea typeface="Calibri" panose="020F0502020204030204" pitchFamily="34" charset="0"/>
              </a:rPr>
              <a:t>Adaptive training systems</a:t>
            </a:r>
          </a:p>
          <a:p>
            <a:pPr marL="800100" lvl="1" indent="-342900" algn="just">
              <a:lnSpc>
                <a:spcPct val="100000"/>
              </a:lnSpc>
              <a:spcBef>
                <a:spcPts val="0"/>
              </a:spcBef>
              <a:buFont typeface="Courier New" panose="02070309020205020404" pitchFamily="49" charset="0"/>
              <a:buChar char="−"/>
            </a:pPr>
            <a:r>
              <a:rPr lang="en-US" sz="1200" dirty="0">
                <a:ea typeface="Calibri" panose="020F0502020204030204" pitchFamily="34" charset="0"/>
              </a:rPr>
              <a:t>Technologies and methods for conducting large scale distributed mission training exercises </a:t>
            </a:r>
          </a:p>
          <a:p>
            <a:pPr marL="800100" lvl="1" indent="-342900" algn="just">
              <a:lnSpc>
                <a:spcPct val="100000"/>
              </a:lnSpc>
              <a:spcBef>
                <a:spcPts val="0"/>
              </a:spcBef>
              <a:buFont typeface="Courier New" panose="02070309020205020404" pitchFamily="49" charset="0"/>
              <a:buChar char="−"/>
            </a:pPr>
            <a:r>
              <a:rPr lang="en-US" sz="1200" dirty="0">
                <a:ea typeface="Calibri" panose="020F0502020204030204" pitchFamily="34" charset="0"/>
              </a:rPr>
              <a:t>Methods for training individual and team performance in detecting, identifying, prioritizing, and managing threats to cybersecurity; </a:t>
            </a:r>
          </a:p>
          <a:p>
            <a:pPr marL="800100" lvl="1" indent="-342900" algn="just">
              <a:lnSpc>
                <a:spcPct val="100000"/>
              </a:lnSpc>
              <a:spcBef>
                <a:spcPts val="0"/>
              </a:spcBef>
              <a:buFont typeface="Courier New" panose="02070309020205020404" pitchFamily="49" charset="0"/>
              <a:buChar char="−"/>
            </a:pPr>
            <a:r>
              <a:rPr lang="en-US" sz="1200" dirty="0">
                <a:ea typeface="Calibri" panose="020F0502020204030204" pitchFamily="34" charset="0"/>
              </a:rPr>
              <a:t>Training technologies to support individual, team, and team of teams training for effective human-autonomy teaming skills </a:t>
            </a:r>
          </a:p>
          <a:p>
            <a:pPr marL="800100" lvl="1" indent="-342900" algn="just">
              <a:lnSpc>
                <a:spcPct val="100000"/>
              </a:lnSpc>
              <a:spcBef>
                <a:spcPts val="0"/>
              </a:spcBef>
              <a:buFont typeface="Courier New" panose="02070309020205020404" pitchFamily="49" charset="0"/>
              <a:buChar char="−"/>
            </a:pPr>
            <a:r>
              <a:rPr lang="en-US" sz="1200" dirty="0">
                <a:ea typeface="Calibri" panose="020F0502020204030204" pitchFamily="34" charset="0"/>
              </a:rPr>
              <a:t>Individual, team, and team of teams training effectiveness through human performance measurement and evaluation of impacts on organizational and mission effectiveness.</a:t>
            </a:r>
            <a:endParaRPr lang="en-US" sz="3600" dirty="0"/>
          </a:p>
        </p:txBody>
      </p:sp>
      <p:sp>
        <p:nvSpPr>
          <p:cNvPr id="8" name="Title 4"/>
          <p:cNvSpPr>
            <a:spLocks noGrp="1"/>
          </p:cNvSpPr>
          <p:nvPr>
            <p:ph type="title"/>
          </p:nvPr>
        </p:nvSpPr>
        <p:spPr>
          <a:xfrm>
            <a:off x="860080" y="421466"/>
            <a:ext cx="7816988" cy="646331"/>
          </a:xfrm>
        </p:spPr>
        <p:txBody>
          <a:bodyPr>
            <a:noAutofit/>
          </a:bodyPr>
          <a:lstStyle/>
          <a:p>
            <a:r>
              <a:rPr lang="en-US" sz="2800" dirty="0">
                <a:effectLst/>
              </a:rPr>
              <a:t>Human Performance, Protection and Sustainment </a:t>
            </a:r>
            <a:br>
              <a:rPr lang="en-US" sz="2800" dirty="0">
                <a:effectLst/>
              </a:rPr>
            </a:br>
            <a:r>
              <a:rPr lang="en-US" sz="1800" i="1" dirty="0">
                <a:effectLst/>
              </a:rPr>
              <a:t>The Human is a Foundational Element Critical to All Technology Thrust Areas</a:t>
            </a:r>
            <a:endParaRPr lang="en-US" sz="1800" dirty="0"/>
          </a:p>
        </p:txBody>
      </p:sp>
      <p:sp>
        <p:nvSpPr>
          <p:cNvPr id="5" name="Rectangle 4">
            <a:extLst>
              <a:ext uri="{FF2B5EF4-FFF2-40B4-BE49-F238E27FC236}">
                <a16:creationId xmlns:a16="http://schemas.microsoft.com/office/drawing/2014/main" id="{B15F503E-B601-4F08-A80A-EF93362ACF91}"/>
              </a:ext>
            </a:extLst>
          </p:cNvPr>
          <p:cNvSpPr/>
          <p:nvPr/>
        </p:nvSpPr>
        <p:spPr>
          <a:xfrm>
            <a:off x="3916261" y="6590748"/>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9E7E019-AE06-4328-AFE0-FB8F519FF898}"/>
              </a:ext>
            </a:extLst>
          </p:cNvPr>
          <p:cNvSpPr/>
          <p:nvPr/>
        </p:nvSpPr>
        <p:spPr>
          <a:xfrm>
            <a:off x="7277100" y="6583671"/>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453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4914" y="154852"/>
            <a:ext cx="7794171" cy="751840"/>
          </a:xfrm>
        </p:spPr>
        <p:txBody>
          <a:bodyPr>
            <a:normAutofit/>
          </a:bodyPr>
          <a:lstStyle/>
          <a:p>
            <a:r>
              <a:rPr lang="en-US" sz="3200" dirty="0">
                <a:effectLst/>
              </a:rPr>
              <a:t>Aeromedical Top-Ten List</a:t>
            </a:r>
          </a:p>
        </p:txBody>
      </p:sp>
      <p:sp>
        <p:nvSpPr>
          <p:cNvPr id="6" name="Content Placeholder 7"/>
          <p:cNvSpPr txBox="1">
            <a:spLocks/>
          </p:cNvSpPr>
          <p:nvPr/>
        </p:nvSpPr>
        <p:spPr bwMode="auto">
          <a:xfrm>
            <a:off x="152400" y="990600"/>
            <a:ext cx="8839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300"/>
              </a:spcAft>
              <a:buFont typeface="+mj-lt"/>
              <a:buAutoNum type="arabicPeriod"/>
            </a:pPr>
            <a:r>
              <a:rPr lang="en-US" sz="1600" b="0" dirty="0"/>
              <a:t>Characterize cockpit breathing environment effects on aircrew physiology and cognition (including gas mix, pressure oscillations, breathing resistance, </a:t>
            </a:r>
            <a:r>
              <a:rPr lang="en-US" sz="1600" b="0" dirty="0" err="1"/>
              <a:t>hypobaria</a:t>
            </a:r>
            <a:r>
              <a:rPr lang="en-US" sz="1600" b="0" dirty="0"/>
              <a:t>-induced </a:t>
            </a:r>
            <a:r>
              <a:rPr lang="en-US" sz="1600" b="0" dirty="0" err="1"/>
              <a:t>hypocapnia</a:t>
            </a:r>
            <a:r>
              <a:rPr lang="en-US" sz="1600" b="0" dirty="0"/>
              <a:t>, atelectasis, LSS / environmental contamination, etc.) </a:t>
            </a:r>
            <a:r>
              <a:rPr lang="en-US" sz="1600" i="1" dirty="0">
                <a:solidFill>
                  <a:schemeClr val="accent1">
                    <a:lumMod val="75000"/>
                  </a:schemeClr>
                </a:solidFill>
              </a:rPr>
              <a:t>(CNAF Physiologic Monitor)</a:t>
            </a:r>
          </a:p>
          <a:p>
            <a:pPr marL="341313" indent="-341313">
              <a:spcBef>
                <a:spcPts val="0"/>
              </a:spcBef>
              <a:spcAft>
                <a:spcPts val="300"/>
              </a:spcAft>
              <a:buFont typeface="+mj-lt"/>
              <a:buAutoNum type="arabicPeriod"/>
            </a:pPr>
            <a:r>
              <a:rPr lang="en-US" sz="1600" b="0" dirty="0"/>
              <a:t>Establish Specifications for cockpit pressure fluctuation limits </a:t>
            </a:r>
            <a:r>
              <a:rPr lang="en-US" sz="1600" i="1" dirty="0">
                <a:solidFill>
                  <a:schemeClr val="accent1">
                    <a:lumMod val="75000"/>
                  </a:schemeClr>
                </a:solidFill>
              </a:rPr>
              <a:t>(CNAF Physiologic Monitor)</a:t>
            </a:r>
          </a:p>
          <a:p>
            <a:pPr marL="341313" indent="-341313">
              <a:spcBef>
                <a:spcPts val="0"/>
              </a:spcBef>
              <a:spcAft>
                <a:spcPts val="300"/>
              </a:spcAft>
              <a:buFont typeface="+mj-lt"/>
              <a:buAutoNum type="arabicPeriod"/>
            </a:pPr>
            <a:r>
              <a:rPr lang="en-US" sz="1600" b="0" dirty="0"/>
              <a:t>Hydration, de-hydration, and nutrition pre-flight recommendations</a:t>
            </a:r>
            <a:r>
              <a:rPr lang="en-US" sz="1600" b="0" dirty="0">
                <a:solidFill>
                  <a:schemeClr val="tx2"/>
                </a:solidFill>
              </a:rPr>
              <a:t> </a:t>
            </a:r>
            <a:r>
              <a:rPr lang="en-US" sz="1600" i="1" dirty="0">
                <a:solidFill>
                  <a:schemeClr val="accent1">
                    <a:lumMod val="75000"/>
                  </a:schemeClr>
                </a:solidFill>
              </a:rPr>
              <a:t>(CNAF Physiologic Monitor)</a:t>
            </a:r>
          </a:p>
          <a:p>
            <a:pPr marL="341313" indent="-341313">
              <a:spcBef>
                <a:spcPts val="0"/>
              </a:spcBef>
              <a:spcAft>
                <a:spcPts val="300"/>
              </a:spcAft>
              <a:buFont typeface="+mj-lt"/>
              <a:buAutoNum type="arabicPeriod"/>
            </a:pPr>
            <a:r>
              <a:rPr lang="en-US" sz="1600" b="0" dirty="0"/>
              <a:t>Define Head Supported Mass Criteria to minimize impact on neck and lower spine pain and injury </a:t>
            </a:r>
            <a:r>
              <a:rPr lang="en-US" sz="1600" i="1" dirty="0">
                <a:solidFill>
                  <a:schemeClr val="accent1">
                    <a:lumMod val="75000"/>
                  </a:schemeClr>
                </a:solidFill>
              </a:rPr>
              <a:t>(CNAF Injury Mitigation)</a:t>
            </a:r>
          </a:p>
          <a:p>
            <a:pPr marL="341313" indent="-341313">
              <a:spcBef>
                <a:spcPts val="0"/>
              </a:spcBef>
              <a:spcAft>
                <a:spcPts val="300"/>
              </a:spcAft>
              <a:buFont typeface="+mj-lt"/>
              <a:buAutoNum type="arabicPeriod"/>
            </a:pPr>
            <a:r>
              <a:rPr lang="en-US" sz="1600" b="0" dirty="0"/>
              <a:t>Musculoskeletal Injury Behavioral Guidance and Exercise to institute an Aircrew Conditioning Program (e.g., Professional Athlete model) </a:t>
            </a:r>
            <a:r>
              <a:rPr lang="en-US" sz="1600" i="1" dirty="0">
                <a:solidFill>
                  <a:schemeClr val="accent1">
                    <a:lumMod val="75000"/>
                  </a:schemeClr>
                </a:solidFill>
              </a:rPr>
              <a:t>(CNAF Injury Mitigation)</a:t>
            </a:r>
          </a:p>
          <a:p>
            <a:pPr marL="341313" indent="-341313">
              <a:spcBef>
                <a:spcPts val="0"/>
              </a:spcBef>
              <a:spcAft>
                <a:spcPts val="300"/>
              </a:spcAft>
              <a:buFont typeface="+mj-lt"/>
              <a:buAutoNum type="arabicPeriod"/>
            </a:pPr>
            <a:r>
              <a:rPr lang="en-US" sz="1600" b="0" dirty="0"/>
              <a:t>Seat Endurance Improvements to reduce vibration and provide better lumbar support. Improved </a:t>
            </a:r>
            <a:r>
              <a:rPr lang="en-US" sz="1600" b="0" dirty="0" err="1"/>
              <a:t>Vibro</a:t>
            </a:r>
            <a:r>
              <a:rPr lang="en-US" sz="1600" b="0" dirty="0"/>
              <a:t>-acoustic protection for pilot, aircrew, maintainer, and ground personnel. </a:t>
            </a:r>
            <a:r>
              <a:rPr lang="en-US" sz="1600" i="1" dirty="0">
                <a:solidFill>
                  <a:schemeClr val="accent1">
                    <a:lumMod val="75000"/>
                  </a:schemeClr>
                </a:solidFill>
              </a:rPr>
              <a:t>(CNAF Hearing)</a:t>
            </a:r>
          </a:p>
          <a:p>
            <a:pPr marL="341313" indent="-341313">
              <a:spcBef>
                <a:spcPts val="0"/>
              </a:spcBef>
              <a:spcAft>
                <a:spcPts val="300"/>
              </a:spcAft>
              <a:buFont typeface="+mj-lt"/>
              <a:buAutoNum type="arabicPeriod"/>
            </a:pPr>
            <a:r>
              <a:rPr lang="en-US" sz="1600" b="0" dirty="0"/>
              <a:t>Situational Awareness Hearing (i.e., filter out high noise without losing the ability to communicate in the air and/or on the deck). At-ear Dosimetry in each of the aircraft environments (inside and outside the aircraft) </a:t>
            </a:r>
            <a:r>
              <a:rPr lang="en-US" sz="1600" i="1" dirty="0">
                <a:solidFill>
                  <a:schemeClr val="accent1">
                    <a:lumMod val="75000"/>
                  </a:schemeClr>
                </a:solidFill>
              </a:rPr>
              <a:t>(CNAF Hearing)</a:t>
            </a:r>
          </a:p>
          <a:p>
            <a:pPr marL="341313" indent="-341313">
              <a:spcBef>
                <a:spcPts val="0"/>
              </a:spcBef>
              <a:spcAft>
                <a:spcPts val="300"/>
              </a:spcAft>
              <a:buFont typeface="+mj-lt"/>
              <a:buAutoNum type="arabicPeriod"/>
            </a:pPr>
            <a:r>
              <a:rPr lang="en-US" sz="1600" b="0" dirty="0"/>
              <a:t>Vision protection and performance with laser threats</a:t>
            </a:r>
          </a:p>
          <a:p>
            <a:pPr marL="341313" indent="-341313">
              <a:spcBef>
                <a:spcPts val="0"/>
              </a:spcBef>
              <a:spcAft>
                <a:spcPts val="300"/>
              </a:spcAft>
              <a:buFont typeface="+mj-lt"/>
              <a:buAutoNum type="arabicPeriod"/>
            </a:pPr>
            <a:r>
              <a:rPr lang="en-US" sz="1600" b="0" dirty="0"/>
              <a:t>Spatial Disorientation mitigation </a:t>
            </a:r>
            <a:r>
              <a:rPr lang="en-US" sz="1600" i="1" dirty="0">
                <a:solidFill>
                  <a:schemeClr val="accent1">
                    <a:lumMod val="75000"/>
                  </a:schemeClr>
                </a:solidFill>
              </a:rPr>
              <a:t>(High Resolution Digital Goggle)</a:t>
            </a:r>
          </a:p>
          <a:p>
            <a:pPr marL="341313" indent="-341313">
              <a:spcBef>
                <a:spcPts val="0"/>
              </a:spcBef>
              <a:spcAft>
                <a:spcPts val="300"/>
              </a:spcAft>
              <a:buFont typeface="+mj-lt"/>
              <a:buAutoNum type="arabicPeriod"/>
            </a:pPr>
            <a:r>
              <a:rPr lang="en-US" sz="1600" b="0" dirty="0"/>
              <a:t>Address waste relief policies and appropriate engineering specs for male and female aircrew </a:t>
            </a:r>
          </a:p>
          <a:p>
            <a:pPr marL="0" indent="0">
              <a:spcBef>
                <a:spcPts val="0"/>
              </a:spcBef>
              <a:spcAft>
                <a:spcPts val="300"/>
              </a:spcAft>
              <a:buNone/>
            </a:pPr>
            <a:endParaRPr lang="en-US" sz="1600" b="0" dirty="0">
              <a:solidFill>
                <a:schemeClr val="tx2"/>
              </a:solidFill>
            </a:endParaRPr>
          </a:p>
          <a:p>
            <a:pPr marL="0" indent="0">
              <a:spcBef>
                <a:spcPts val="0"/>
              </a:spcBef>
              <a:spcAft>
                <a:spcPts val="300"/>
              </a:spcAft>
              <a:buNone/>
            </a:pPr>
            <a:endParaRPr lang="en-US" sz="1600" b="0" dirty="0">
              <a:solidFill>
                <a:schemeClr val="tx2"/>
              </a:solidFill>
            </a:endParaRPr>
          </a:p>
          <a:p>
            <a:pPr marL="0" indent="0">
              <a:spcBef>
                <a:spcPts val="0"/>
              </a:spcBef>
              <a:spcAft>
                <a:spcPts val="300"/>
              </a:spcAft>
              <a:buNone/>
            </a:pPr>
            <a:endParaRPr lang="en-US" sz="1600" b="0" dirty="0">
              <a:solidFill>
                <a:schemeClr val="tx2"/>
              </a:solidFill>
            </a:endParaRPr>
          </a:p>
          <a:p>
            <a:pPr marL="400050" lvl="1" indent="0">
              <a:spcBef>
                <a:spcPts val="0"/>
              </a:spcBef>
              <a:spcAft>
                <a:spcPts val="300"/>
              </a:spcAft>
              <a:buNone/>
            </a:pPr>
            <a:endParaRPr lang="en-US" sz="1600" b="0" dirty="0"/>
          </a:p>
          <a:p>
            <a:pPr marL="400050" lvl="1" indent="0">
              <a:spcBef>
                <a:spcPts val="0"/>
              </a:spcBef>
              <a:spcAft>
                <a:spcPts val="300"/>
              </a:spcAft>
              <a:buNone/>
            </a:pPr>
            <a:endParaRPr lang="en-US" sz="1600" b="0" dirty="0"/>
          </a:p>
          <a:p>
            <a:pPr marL="400050" lvl="1" indent="0">
              <a:spcBef>
                <a:spcPts val="0"/>
              </a:spcBef>
              <a:spcAft>
                <a:spcPts val="300"/>
              </a:spcAft>
              <a:buNone/>
            </a:pPr>
            <a:endParaRPr lang="en-US" sz="1600" b="0" dirty="0"/>
          </a:p>
          <a:p>
            <a:pPr marL="400050" lvl="1" indent="0">
              <a:spcBef>
                <a:spcPts val="0"/>
              </a:spcBef>
              <a:spcAft>
                <a:spcPts val="300"/>
              </a:spcAft>
              <a:buNone/>
              <a:defRPr/>
            </a:pPr>
            <a:endParaRPr lang="en-US" sz="1600" b="0" dirty="0"/>
          </a:p>
        </p:txBody>
      </p:sp>
      <p:sp>
        <p:nvSpPr>
          <p:cNvPr id="7" name="TextBox 6"/>
          <p:cNvSpPr txBox="1"/>
          <p:nvPr/>
        </p:nvSpPr>
        <p:spPr>
          <a:xfrm>
            <a:off x="381000" y="5638800"/>
            <a:ext cx="8458201" cy="738664"/>
          </a:xfrm>
          <a:prstGeom prst="rect">
            <a:avLst/>
          </a:prstGeom>
          <a:solidFill>
            <a:schemeClr val="bg2"/>
          </a:solidFill>
          <a:effectLst>
            <a:outerShdw blurRad="50800" dist="38100" dir="2700000" algn="tl" rotWithShape="0">
              <a:prstClr val="black">
                <a:alpha val="40000"/>
              </a:prstClr>
            </a:outerShdw>
          </a:effectLst>
        </p:spPr>
        <p:txBody>
          <a:bodyPr wrap="square" rtlCol="0">
            <a:spAutoFit/>
          </a:bodyPr>
          <a:lstStyle/>
          <a:p>
            <a:pPr algn="ctr"/>
            <a:r>
              <a:rPr lang="en-US" sz="1400" b="1" dirty="0">
                <a:solidFill>
                  <a:schemeClr val="bg2">
                    <a:lumMod val="25000"/>
                  </a:schemeClr>
                </a:solidFill>
              </a:rPr>
              <a:t>NAVAIR Human Systems Department, NAMRU-D, and the </a:t>
            </a:r>
            <a:r>
              <a:rPr lang="en-US" sz="1400" b="1" dirty="0" err="1">
                <a:solidFill>
                  <a:schemeClr val="bg2">
                    <a:lumMod val="25000"/>
                  </a:schemeClr>
                </a:solidFill>
              </a:rPr>
              <a:t>AeroMedical</a:t>
            </a:r>
            <a:r>
              <a:rPr lang="en-US" sz="1400" b="1" dirty="0">
                <a:solidFill>
                  <a:schemeClr val="bg2">
                    <a:lumMod val="25000"/>
                  </a:schemeClr>
                </a:solidFill>
              </a:rPr>
              <a:t> Action Team (AMAT) compiled Aeromedical Top-Ten. Priority dictated by alignment to the Naval Air Force's (CNAF) POM-21 TYCOM Priority List. </a:t>
            </a:r>
            <a:endParaRPr lang="en-US" sz="1400" dirty="0">
              <a:solidFill>
                <a:schemeClr val="bg2">
                  <a:lumMod val="25000"/>
                </a:schemeClr>
              </a:solidFill>
            </a:endParaRPr>
          </a:p>
        </p:txBody>
      </p:sp>
      <p:sp>
        <p:nvSpPr>
          <p:cNvPr id="8" name="Rectangle 7">
            <a:extLst>
              <a:ext uri="{FF2B5EF4-FFF2-40B4-BE49-F238E27FC236}">
                <a16:creationId xmlns:a16="http://schemas.microsoft.com/office/drawing/2014/main" id="{C0DCEDF7-436E-4C47-BF51-DB98E318AECB}"/>
              </a:ext>
            </a:extLst>
          </p:cNvPr>
          <p:cNvSpPr/>
          <p:nvPr/>
        </p:nvSpPr>
        <p:spPr>
          <a:xfrm>
            <a:off x="3916261" y="6590748"/>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0EBE52D-0C3E-4C82-BD75-7744691DC711}"/>
              </a:ext>
            </a:extLst>
          </p:cNvPr>
          <p:cNvSpPr/>
          <p:nvPr/>
        </p:nvSpPr>
        <p:spPr>
          <a:xfrm>
            <a:off x="7277100" y="6583671"/>
            <a:ext cx="1411356"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3640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NAVAIR_Brief_Title_Slide">
  <a:themeElements>
    <a:clrScheme name="NAVAIR">
      <a:dk1>
        <a:srgbClr val="002060"/>
      </a:dk1>
      <a:lt1>
        <a:sysClr val="window" lastClr="FFFFFF"/>
      </a:lt1>
      <a:dk2>
        <a:srgbClr val="000000"/>
      </a:dk2>
      <a:lt2>
        <a:srgbClr val="CCD2E2"/>
      </a:lt2>
      <a:accent1>
        <a:srgbClr val="0066CC"/>
      </a:accent1>
      <a:accent2>
        <a:srgbClr val="8DB3E2"/>
      </a:accent2>
      <a:accent3>
        <a:srgbClr val="009999"/>
      </a:accent3>
      <a:accent4>
        <a:srgbClr val="0000FF"/>
      </a:accent4>
      <a:accent5>
        <a:srgbClr val="0099CC"/>
      </a:accent5>
      <a:accent6>
        <a:srgbClr val="FFFFCC"/>
      </a:accent6>
      <a:hlink>
        <a:srgbClr val="002060"/>
      </a:hlink>
      <a:folHlink>
        <a:srgbClr val="8DB3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b="0" dirty="0" smtClean="0">
            <a:solidFill>
              <a:schemeClr val="tx1"/>
            </a:solidFill>
          </a:defRPr>
        </a:defPPr>
      </a:lstStyle>
    </a:txDef>
  </a:objectDefaults>
  <a:extraClrSchemeLst/>
  <a:extLst>
    <a:ext uri="{05A4C25C-085E-4340-85A3-A5531E510DB2}">
      <thm15:themeFamily xmlns:thm15="http://schemas.microsoft.com/office/thememl/2012/main" name="Presentation2" id="{EB7A9CA1-3C4F-4F21-AB3A-9CA7C0B8DF05}" vid="{12373A1C-1916-4E41-B0E7-3ACBC5248FB5}"/>
    </a:ext>
  </a:extLst>
</a:theme>
</file>

<file path=ppt/theme/theme2.xml><?xml version="1.0" encoding="utf-8"?>
<a:theme xmlns:a="http://schemas.openxmlformats.org/drawingml/2006/main" name="NAVAIR_Brief_Internal_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AVAIR_Brief_Internal_Slides with Config State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AVAIR_Brief_Transition_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NAVAIR_Brief_Transition_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NAVAIR">
      <a:dk1>
        <a:srgbClr val="002060"/>
      </a:dk1>
      <a:lt1>
        <a:srgbClr val="000000"/>
      </a:lt1>
      <a:dk2>
        <a:srgbClr val="FFFFFF"/>
      </a:dk2>
      <a:lt2>
        <a:srgbClr val="99CCFF"/>
      </a:lt2>
      <a:accent1>
        <a:srgbClr val="0066CC"/>
      </a:accent1>
      <a:accent2>
        <a:srgbClr val="009999"/>
      </a:accent2>
      <a:accent3>
        <a:srgbClr val="CCECFF"/>
      </a:accent3>
      <a:accent4>
        <a:srgbClr val="0000FF"/>
      </a:accent4>
      <a:accent5>
        <a:srgbClr val="0099CC"/>
      </a:accent5>
      <a:accent6>
        <a:srgbClr val="FFFFCC"/>
      </a:accent6>
      <a:hlink>
        <a:srgbClr val="0000FF"/>
      </a:hlink>
      <a:folHlink>
        <a:srgbClr val="C0C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13874</TotalTime>
  <Pages>24</Pages>
  <Words>3745</Words>
  <Application>Microsoft Office PowerPoint</Application>
  <PresentationFormat>On-screen Show (4:3)</PresentationFormat>
  <Paragraphs>559</Paragraphs>
  <Slides>25</Slides>
  <Notes>15</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25</vt:i4>
      </vt:variant>
    </vt:vector>
  </HeadingPairs>
  <TitlesOfParts>
    <vt:vector size="40" baseType="lpstr">
      <vt:lpstr>MS PGothic</vt:lpstr>
      <vt:lpstr>宋体</vt:lpstr>
      <vt:lpstr>Arial</vt:lpstr>
      <vt:lpstr>Arial Black</vt:lpstr>
      <vt:lpstr>Arial Narrow</vt:lpstr>
      <vt:lpstr>Calibri</vt:lpstr>
      <vt:lpstr>Courier New</vt:lpstr>
      <vt:lpstr>Tahoma</vt:lpstr>
      <vt:lpstr>Times New Roman</vt:lpstr>
      <vt:lpstr>Wingdings</vt:lpstr>
      <vt:lpstr>NAVAIR_Brief_Title_Slide</vt:lpstr>
      <vt:lpstr>NAVAIR_Brief_Internal_Slides</vt:lpstr>
      <vt:lpstr>1_NAVAIR_Brief_Internal_Slides with Config Statement</vt:lpstr>
      <vt:lpstr>NAVAIR_Brief_Transition_Slide</vt:lpstr>
      <vt:lpstr>1_NAVAIR_Brief_Transition_Slide</vt:lpstr>
      <vt:lpstr>PowerPoint Presentation</vt:lpstr>
      <vt:lpstr>PowerPoint Presentation</vt:lpstr>
      <vt:lpstr>Human Systems Project Alignment </vt:lpstr>
      <vt:lpstr>PowerPoint Presentation</vt:lpstr>
      <vt:lpstr>Core Capabilities </vt:lpstr>
      <vt:lpstr>Human Systems Research Areas </vt:lpstr>
      <vt:lpstr>Human Performance, Protection and Sustainment  The Human is a Foundational Element Critical to Technology Thrust Areas</vt:lpstr>
      <vt:lpstr>Human Performance, Protection and Sustainment  The Human is a Foundational Element Critical to All Technology Thrust Areas</vt:lpstr>
      <vt:lpstr>Aeromedical Top-Ten List</vt:lpstr>
      <vt:lpstr>Critical Research Areas</vt:lpstr>
      <vt:lpstr>2009 Duncan Hunter Defense Authorization Act</vt:lpstr>
      <vt:lpstr>Human Performance Basic and Applied Research</vt:lpstr>
      <vt:lpstr>Custom Earplug Variation and Earplugs Fit Assessment Tool</vt:lpstr>
      <vt:lpstr>Human Performance Technology Transition</vt:lpstr>
      <vt:lpstr>Four-Point Pilot Restraint Pretensioner</vt:lpstr>
      <vt:lpstr>Human Performance Workforce Development (WFD) – Strategic Growth</vt:lpstr>
      <vt:lpstr>3D Printing of Custom Earplugs</vt:lpstr>
      <vt:lpstr>Incapacitation Prediction in Readiness Domains:  an Integrated Computational Tool  (I-PREDICT) </vt:lpstr>
      <vt:lpstr>Holistic Modular Aircrew Physiologic Status (HMAPS) Monitoring System</vt:lpstr>
      <vt:lpstr>Vibration Isolation Damper System for the MH-60S Gunner Seat</vt:lpstr>
      <vt:lpstr>Mission Endurance Enhancements - (Seats)</vt:lpstr>
      <vt:lpstr>High Resolution Digital Night Vision </vt:lpstr>
      <vt:lpstr>Tech Transitions/Accomplishments</vt:lpstr>
      <vt:lpstr>Tech Transitions/Accomplishments</vt:lpstr>
      <vt:lpstr>Human Performance - Summary</vt:lpstr>
    </vt:vector>
  </TitlesOfParts>
  <Manager>VADM Peters</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CNO Richardson</dc:title>
  <dc:subject>Navy Leader Development Framework Aviation Acquisition (AC-URL, AEDO, AMDO)</dc:subject>
  <dc:creator>dbg  CAPT J. Lemmon AIR-09</dc:creator>
  <cp:keywords>Navy Leader Development Framework Aviation Acquisition (AC-URL, AEDO, AMDO)</cp:keywords>
  <dc:description/>
  <cp:lastModifiedBy>Sheehy, James ST, AIR 4.6</cp:lastModifiedBy>
  <cp:revision>384</cp:revision>
  <cp:lastPrinted>2019-05-07T17:12:17Z</cp:lastPrinted>
  <dcterms:created xsi:type="dcterms:W3CDTF">2018-07-06T15:12:22Z</dcterms:created>
  <dcterms:modified xsi:type="dcterms:W3CDTF">2019-07-23T10:14:47Z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rief Date">
    <vt:filetime>2018-07-10T04:00:00Z</vt:filetime>
  </property>
</Properties>
</file>