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8795" r:id="rId1"/>
    <p:sldMasterId id="2147488798" r:id="rId2"/>
    <p:sldMasterId id="2147489395" r:id="rId3"/>
  </p:sldMasterIdLst>
  <p:notesMasterIdLst>
    <p:notesMasterId r:id="rId30"/>
  </p:notesMasterIdLst>
  <p:handoutMasterIdLst>
    <p:handoutMasterId r:id="rId31"/>
  </p:handoutMasterIdLst>
  <p:sldIdLst>
    <p:sldId id="657" r:id="rId4"/>
    <p:sldId id="823" r:id="rId5"/>
    <p:sldId id="723" r:id="rId6"/>
    <p:sldId id="833" r:id="rId7"/>
    <p:sldId id="720" r:id="rId8"/>
    <p:sldId id="863" r:id="rId9"/>
    <p:sldId id="861" r:id="rId10"/>
    <p:sldId id="859" r:id="rId11"/>
    <p:sldId id="860" r:id="rId12"/>
    <p:sldId id="862" r:id="rId13"/>
    <p:sldId id="857" r:id="rId14"/>
    <p:sldId id="835" r:id="rId15"/>
    <p:sldId id="856" r:id="rId16"/>
    <p:sldId id="836" r:id="rId17"/>
    <p:sldId id="837" r:id="rId18"/>
    <p:sldId id="838" r:id="rId19"/>
    <p:sldId id="864" r:id="rId20"/>
    <p:sldId id="676" r:id="rId21"/>
    <p:sldId id="865" r:id="rId22"/>
    <p:sldId id="267" r:id="rId23"/>
    <p:sldId id="259" r:id="rId24"/>
    <p:sldId id="273" r:id="rId25"/>
    <p:sldId id="274" r:id="rId26"/>
    <p:sldId id="266" r:id="rId27"/>
    <p:sldId id="265" r:id="rId28"/>
    <p:sldId id="261" r:id="rId29"/>
  </p:sldIdLst>
  <p:sldSz cx="9144000" cy="6858000" type="letter"/>
  <p:notesSz cx="7010400" cy="9296400"/>
  <p:defaultTextStyle>
    <a:defPPr>
      <a:defRPr lang="en-US"/>
    </a:defPPr>
    <a:lvl1pPr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1536">
          <p15:clr>
            <a:srgbClr val="A4A3A4"/>
          </p15:clr>
        </p15:guide>
        <p15:guide id="2">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000099"/>
    <a:srgbClr val="008000"/>
    <a:srgbClr val="CCFF99"/>
    <a:srgbClr val="CCECFF"/>
    <a:srgbClr val="0033CC"/>
    <a:srgbClr val="FF8F8F"/>
    <a:srgbClr val="FFCC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52" autoAdjust="0"/>
    <p:restoredTop sz="96349" autoAdjust="0"/>
  </p:normalViewPr>
  <p:slideViewPr>
    <p:cSldViewPr>
      <p:cViewPr varScale="1">
        <p:scale>
          <a:sx n="114" d="100"/>
          <a:sy n="114" d="100"/>
        </p:scale>
        <p:origin x="1332" y="102"/>
      </p:cViewPr>
      <p:guideLst>
        <p:guide orient="horz" pos="153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notesViewPr>
    <p:cSldViewPr>
      <p:cViewPr varScale="1">
        <p:scale>
          <a:sx n="89" d="100"/>
          <a:sy n="89" d="100"/>
        </p:scale>
        <p:origin x="3756" y="84"/>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730" tIns="46867" rIns="93730" bIns="46867" numCol="1" anchor="t" anchorCtr="0" compatLnSpc="1">
            <a:prstTxWarp prst="textNoShape">
              <a:avLst/>
            </a:prstTxWarp>
          </a:bodyPr>
          <a:lstStyle>
            <a:lvl1pPr algn="l" defTabSz="931802">
              <a:defRPr sz="1200">
                <a:effectLst/>
                <a:ea typeface="+mn-ea"/>
              </a:defRPr>
            </a:lvl1pPr>
          </a:lstStyle>
          <a:p>
            <a:pPr>
              <a:defRPr/>
            </a:pPr>
            <a:endParaRPr lang="en-US"/>
          </a:p>
        </p:txBody>
      </p:sp>
      <p:sp>
        <p:nvSpPr>
          <p:cNvPr id="3075" name="Rectangle 3"/>
          <p:cNvSpPr>
            <a:spLocks noGrp="1" noChangeArrowheads="1"/>
          </p:cNvSpPr>
          <p:nvPr>
            <p:ph type="dt" sz="quarter" idx="1"/>
          </p:nvPr>
        </p:nvSpPr>
        <p:spPr bwMode="auto">
          <a:xfrm>
            <a:off x="3973514" y="0"/>
            <a:ext cx="3036887" cy="465138"/>
          </a:xfrm>
          <a:prstGeom prst="rect">
            <a:avLst/>
          </a:prstGeom>
          <a:noFill/>
          <a:ln w="9525">
            <a:noFill/>
            <a:miter lim="800000"/>
            <a:headEnd/>
            <a:tailEnd/>
          </a:ln>
          <a:effectLst/>
        </p:spPr>
        <p:txBody>
          <a:bodyPr vert="horz" wrap="square" lIns="93730" tIns="46867" rIns="93730" bIns="46867" numCol="1" anchor="t" anchorCtr="0" compatLnSpc="1">
            <a:prstTxWarp prst="textNoShape">
              <a:avLst/>
            </a:prstTxWarp>
          </a:bodyPr>
          <a:lstStyle>
            <a:lvl1pPr algn="r" defTabSz="931802">
              <a:defRPr sz="1200">
                <a:effectLst/>
                <a:ea typeface="+mn-ea"/>
              </a:defRPr>
            </a:lvl1pPr>
          </a:lstStyle>
          <a:p>
            <a:pPr>
              <a:defRPr/>
            </a:pPr>
            <a:r>
              <a:rPr lang="en-US"/>
              <a:t>ERB TEMPLATE</a:t>
            </a:r>
          </a:p>
        </p:txBody>
      </p:sp>
      <p:sp>
        <p:nvSpPr>
          <p:cNvPr id="307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730" tIns="46867" rIns="93730" bIns="46867" numCol="1" anchor="b" anchorCtr="0" compatLnSpc="1">
            <a:prstTxWarp prst="textNoShape">
              <a:avLst/>
            </a:prstTxWarp>
          </a:bodyPr>
          <a:lstStyle>
            <a:lvl1pPr algn="l" defTabSz="931802">
              <a:defRPr sz="1200">
                <a:effectLst/>
                <a:ea typeface="+mn-ea"/>
              </a:defRPr>
            </a:lvl1pPr>
          </a:lstStyle>
          <a:p>
            <a:pPr>
              <a:defRPr/>
            </a:pPr>
            <a:endParaRPr lang="en-US"/>
          </a:p>
        </p:txBody>
      </p:sp>
      <p:sp>
        <p:nvSpPr>
          <p:cNvPr id="3077" name="Rectangle 5"/>
          <p:cNvSpPr>
            <a:spLocks noGrp="1" noChangeArrowheads="1"/>
          </p:cNvSpPr>
          <p:nvPr>
            <p:ph type="sldNum" sz="quarter" idx="3"/>
          </p:nvPr>
        </p:nvSpPr>
        <p:spPr bwMode="auto">
          <a:xfrm>
            <a:off x="3973514" y="8831263"/>
            <a:ext cx="3036887" cy="465137"/>
          </a:xfrm>
          <a:prstGeom prst="rect">
            <a:avLst/>
          </a:prstGeom>
          <a:noFill/>
          <a:ln w="9525">
            <a:noFill/>
            <a:miter lim="800000"/>
            <a:headEnd/>
            <a:tailEnd/>
          </a:ln>
          <a:effectLst/>
        </p:spPr>
        <p:txBody>
          <a:bodyPr vert="horz" wrap="square" lIns="93730" tIns="46867" rIns="93730" bIns="46867" numCol="1" anchor="b" anchorCtr="0" compatLnSpc="1">
            <a:prstTxWarp prst="textNoShape">
              <a:avLst/>
            </a:prstTxWarp>
          </a:bodyPr>
          <a:lstStyle>
            <a:lvl1pPr algn="r" defTabSz="931802">
              <a:defRPr sz="1200">
                <a:effectLst/>
                <a:ea typeface="+mn-ea"/>
              </a:defRPr>
            </a:lvl1pPr>
          </a:lstStyle>
          <a:p>
            <a:pPr>
              <a:defRPr/>
            </a:pPr>
            <a:fld id="{DCAED483-0781-4760-8FCC-F1FD1C4A3ABA}" type="slidenum">
              <a:rPr lang="en-US"/>
              <a:pPr>
                <a:defRPr/>
              </a:pPr>
              <a:t>‹#›</a:t>
            </a:fld>
            <a:endParaRPr lang="en-US" dirty="0"/>
          </a:p>
        </p:txBody>
      </p:sp>
    </p:spTree>
    <p:extLst>
      <p:ext uri="{BB962C8B-B14F-4D97-AF65-F5344CB8AC3E}">
        <p14:creationId xmlns:p14="http://schemas.microsoft.com/office/powerpoint/2010/main" val="167952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4"/>
          <p:cNvSpPr>
            <a:spLocks noGrp="1" noRot="1" noChangeAspect="1" noChangeArrowheads="1" noTextEdit="1"/>
          </p:cNvSpPr>
          <p:nvPr>
            <p:ph type="sldImg" idx="2"/>
          </p:nvPr>
        </p:nvSpPr>
        <p:spPr bwMode="auto">
          <a:xfrm>
            <a:off x="1182688" y="698500"/>
            <a:ext cx="4648200" cy="348615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5039" y="4414838"/>
            <a:ext cx="5140325" cy="4184650"/>
          </a:xfrm>
          <a:prstGeom prst="rect">
            <a:avLst/>
          </a:prstGeom>
          <a:noFill/>
          <a:ln w="9525">
            <a:noFill/>
            <a:miter lim="800000"/>
            <a:headEnd/>
            <a:tailEnd/>
          </a:ln>
          <a:effectLst/>
        </p:spPr>
        <p:txBody>
          <a:bodyPr vert="horz" wrap="square" lIns="93730" tIns="46867" rIns="93730" bIns="468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730" tIns="46867" rIns="93730" bIns="46867" numCol="1" anchor="b" anchorCtr="0" compatLnSpc="1">
            <a:prstTxWarp prst="textNoShape">
              <a:avLst/>
            </a:prstTxWarp>
          </a:bodyPr>
          <a:lstStyle>
            <a:lvl1pPr algn="l" defTabSz="931802">
              <a:defRPr sz="1200">
                <a:effectLst/>
                <a:ea typeface="+mn-ea"/>
              </a:defRPr>
            </a:lvl1pPr>
          </a:lstStyle>
          <a:p>
            <a:pPr>
              <a:defRPr/>
            </a:pPr>
            <a:endParaRPr lang="en-US"/>
          </a:p>
        </p:txBody>
      </p:sp>
      <p:sp>
        <p:nvSpPr>
          <p:cNvPr id="2055" name="Rectangle 7"/>
          <p:cNvSpPr>
            <a:spLocks noGrp="1" noChangeArrowheads="1"/>
          </p:cNvSpPr>
          <p:nvPr>
            <p:ph type="sldNum" sz="quarter" idx="5"/>
          </p:nvPr>
        </p:nvSpPr>
        <p:spPr bwMode="auto">
          <a:xfrm>
            <a:off x="3973514" y="8831263"/>
            <a:ext cx="3036887" cy="465137"/>
          </a:xfrm>
          <a:prstGeom prst="rect">
            <a:avLst/>
          </a:prstGeom>
          <a:noFill/>
          <a:ln w="9525">
            <a:noFill/>
            <a:miter lim="800000"/>
            <a:headEnd/>
            <a:tailEnd/>
          </a:ln>
          <a:effectLst/>
        </p:spPr>
        <p:txBody>
          <a:bodyPr vert="horz" wrap="square" lIns="93730" tIns="46867" rIns="93730" bIns="46867" numCol="1" anchor="b" anchorCtr="0" compatLnSpc="1">
            <a:prstTxWarp prst="textNoShape">
              <a:avLst/>
            </a:prstTxWarp>
          </a:bodyPr>
          <a:lstStyle>
            <a:lvl1pPr algn="r" defTabSz="931802">
              <a:defRPr sz="1200">
                <a:effectLst/>
                <a:ea typeface="+mn-ea"/>
              </a:defRPr>
            </a:lvl1pPr>
          </a:lstStyle>
          <a:p>
            <a:pPr>
              <a:defRPr/>
            </a:pPr>
            <a:fld id="{85E172F2-3AFF-4D99-8D07-D33EB0A60BF8}" type="slidenum">
              <a:rPr lang="en-US"/>
              <a:pPr>
                <a:defRPr/>
              </a:pPr>
              <a:t>‹#›</a:t>
            </a:fld>
            <a:endParaRPr lang="en-US" dirty="0"/>
          </a:p>
        </p:txBody>
      </p:sp>
    </p:spTree>
    <p:extLst>
      <p:ext uri="{BB962C8B-B14F-4D97-AF65-F5344CB8AC3E}">
        <p14:creationId xmlns:p14="http://schemas.microsoft.com/office/powerpoint/2010/main" val="2228406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5">
              <a:defRPr sz="2800">
                <a:solidFill>
                  <a:schemeClr val="tx1"/>
                </a:solidFill>
                <a:latin typeface="Times New Roman" pitchFamily="18" charset="0"/>
                <a:ea typeface="MS PGothic" pitchFamily="34" charset="-128"/>
              </a:defRPr>
            </a:lvl1pPr>
            <a:lvl2pPr marL="749203" indent="-287301" defTabSz="923805">
              <a:defRPr sz="2800">
                <a:solidFill>
                  <a:schemeClr val="tx1"/>
                </a:solidFill>
                <a:latin typeface="Times New Roman" pitchFamily="18" charset="0"/>
                <a:ea typeface="MS PGothic" pitchFamily="34" charset="-128"/>
              </a:defRPr>
            </a:lvl2pPr>
            <a:lvl3pPr marL="1152375" indent="-230158" defTabSz="923805">
              <a:defRPr sz="2800">
                <a:solidFill>
                  <a:schemeClr val="tx1"/>
                </a:solidFill>
                <a:latin typeface="Times New Roman" pitchFamily="18" charset="0"/>
                <a:ea typeface="MS PGothic" pitchFamily="34" charset="-128"/>
              </a:defRPr>
            </a:lvl3pPr>
            <a:lvl4pPr marL="1612692" indent="-230158" defTabSz="923805">
              <a:defRPr sz="2800">
                <a:solidFill>
                  <a:schemeClr val="tx1"/>
                </a:solidFill>
                <a:latin typeface="Times New Roman" pitchFamily="18" charset="0"/>
                <a:ea typeface="MS PGothic" pitchFamily="34" charset="-128"/>
              </a:defRPr>
            </a:lvl4pPr>
            <a:lvl5pPr marL="2074594" indent="-230158" defTabSz="923805">
              <a:defRPr sz="2800">
                <a:solidFill>
                  <a:schemeClr val="tx1"/>
                </a:solidFill>
                <a:latin typeface="Times New Roman" pitchFamily="18" charset="0"/>
                <a:ea typeface="MS PGothic" pitchFamily="34" charset="-128"/>
              </a:defRPr>
            </a:lvl5pPr>
            <a:lvl6pPr marL="2531735"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8877"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01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15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10</a:t>
            </a:fld>
            <a:endParaRPr lang="en-US" altLang="en-US" sz="1200">
              <a:solidFill>
                <a:srgbClr val="000000"/>
              </a:solidFill>
            </a:endParaRPr>
          </a:p>
        </p:txBody>
      </p:sp>
    </p:spTree>
    <p:extLst>
      <p:ext uri="{BB962C8B-B14F-4D97-AF65-F5344CB8AC3E}">
        <p14:creationId xmlns:p14="http://schemas.microsoft.com/office/powerpoint/2010/main" val="182167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Laser Eye Protection is another challenging capability area. We have a solidly document requirement and a product that meets specifications, but nobody really wants to wear it. The specs can be uncomfortable under the earcups, or change the color of your view (to the point that some wearers say it degrades their SA); and the step-in visors are so close to the face that they cause condensation that deteriorates visual acuity. So we’ll continue to provide product as directed, and continue to look for improved form fit solutions.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5">
              <a:defRPr sz="2800">
                <a:solidFill>
                  <a:schemeClr val="tx1"/>
                </a:solidFill>
                <a:latin typeface="Times New Roman" pitchFamily="18" charset="0"/>
                <a:ea typeface="MS PGothic" pitchFamily="34" charset="-128"/>
              </a:defRPr>
            </a:lvl1pPr>
            <a:lvl2pPr marL="749203" indent="-287301" defTabSz="923805">
              <a:defRPr sz="2800">
                <a:solidFill>
                  <a:schemeClr val="tx1"/>
                </a:solidFill>
                <a:latin typeface="Times New Roman" pitchFamily="18" charset="0"/>
                <a:ea typeface="MS PGothic" pitchFamily="34" charset="-128"/>
              </a:defRPr>
            </a:lvl2pPr>
            <a:lvl3pPr marL="1152375" indent="-230158" defTabSz="923805">
              <a:defRPr sz="2800">
                <a:solidFill>
                  <a:schemeClr val="tx1"/>
                </a:solidFill>
                <a:latin typeface="Times New Roman" pitchFamily="18" charset="0"/>
                <a:ea typeface="MS PGothic" pitchFamily="34" charset="-128"/>
              </a:defRPr>
            </a:lvl3pPr>
            <a:lvl4pPr marL="1612692" indent="-230158" defTabSz="923805">
              <a:defRPr sz="2800">
                <a:solidFill>
                  <a:schemeClr val="tx1"/>
                </a:solidFill>
                <a:latin typeface="Times New Roman" pitchFamily="18" charset="0"/>
                <a:ea typeface="MS PGothic" pitchFamily="34" charset="-128"/>
              </a:defRPr>
            </a:lvl4pPr>
            <a:lvl5pPr marL="2074594" indent="-230158" defTabSz="923805">
              <a:defRPr sz="2800">
                <a:solidFill>
                  <a:schemeClr val="tx1"/>
                </a:solidFill>
                <a:latin typeface="Times New Roman" pitchFamily="18" charset="0"/>
                <a:ea typeface="MS PGothic" pitchFamily="34" charset="-128"/>
              </a:defRPr>
            </a:lvl5pPr>
            <a:lvl6pPr marL="2531735"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8877"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01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15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11</a:t>
            </a:fld>
            <a:endParaRPr lang="en-US" altLang="en-US" sz="1200">
              <a:solidFill>
                <a:srgbClr val="000000"/>
              </a:solidFill>
            </a:endParaRPr>
          </a:p>
        </p:txBody>
      </p:sp>
    </p:spTree>
    <p:extLst>
      <p:ext uri="{BB962C8B-B14F-4D97-AF65-F5344CB8AC3E}">
        <p14:creationId xmlns:p14="http://schemas.microsoft.com/office/powerpoint/2010/main" val="3790004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5">
              <a:defRPr sz="2800">
                <a:solidFill>
                  <a:schemeClr val="tx1"/>
                </a:solidFill>
                <a:latin typeface="Times New Roman" pitchFamily="18" charset="0"/>
                <a:ea typeface="MS PGothic" pitchFamily="34" charset="-128"/>
              </a:defRPr>
            </a:lvl1pPr>
            <a:lvl2pPr marL="749203" indent="-287301" defTabSz="923805">
              <a:defRPr sz="2800">
                <a:solidFill>
                  <a:schemeClr val="tx1"/>
                </a:solidFill>
                <a:latin typeface="Times New Roman" pitchFamily="18" charset="0"/>
                <a:ea typeface="MS PGothic" pitchFamily="34" charset="-128"/>
              </a:defRPr>
            </a:lvl2pPr>
            <a:lvl3pPr marL="1152375" indent="-230158" defTabSz="923805">
              <a:defRPr sz="2800">
                <a:solidFill>
                  <a:schemeClr val="tx1"/>
                </a:solidFill>
                <a:latin typeface="Times New Roman" pitchFamily="18" charset="0"/>
                <a:ea typeface="MS PGothic" pitchFamily="34" charset="-128"/>
              </a:defRPr>
            </a:lvl3pPr>
            <a:lvl4pPr marL="1612692" indent="-230158" defTabSz="923805">
              <a:defRPr sz="2800">
                <a:solidFill>
                  <a:schemeClr val="tx1"/>
                </a:solidFill>
                <a:latin typeface="Times New Roman" pitchFamily="18" charset="0"/>
                <a:ea typeface="MS PGothic" pitchFamily="34" charset="-128"/>
              </a:defRPr>
            </a:lvl4pPr>
            <a:lvl5pPr marL="2074594" indent="-230158" defTabSz="923805">
              <a:defRPr sz="2800">
                <a:solidFill>
                  <a:schemeClr val="tx1"/>
                </a:solidFill>
                <a:latin typeface="Times New Roman" pitchFamily="18" charset="0"/>
                <a:ea typeface="MS PGothic" pitchFamily="34" charset="-128"/>
              </a:defRPr>
            </a:lvl5pPr>
            <a:lvl6pPr marL="2531735"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8877"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01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15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12</a:t>
            </a:fld>
            <a:endParaRPr lang="en-US" altLang="en-US" sz="1200">
              <a:solidFill>
                <a:srgbClr val="000000"/>
              </a:solidFill>
            </a:endParaRPr>
          </a:p>
        </p:txBody>
      </p:sp>
    </p:spTree>
    <p:extLst>
      <p:ext uri="{BB962C8B-B14F-4D97-AF65-F5344CB8AC3E}">
        <p14:creationId xmlns:p14="http://schemas.microsoft.com/office/powerpoint/2010/main" val="127438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5">
              <a:defRPr sz="2800">
                <a:solidFill>
                  <a:schemeClr val="tx1"/>
                </a:solidFill>
                <a:latin typeface="Times New Roman" pitchFamily="18" charset="0"/>
                <a:ea typeface="MS PGothic" pitchFamily="34" charset="-128"/>
              </a:defRPr>
            </a:lvl1pPr>
            <a:lvl2pPr marL="749203" indent="-287301" defTabSz="923805">
              <a:defRPr sz="2800">
                <a:solidFill>
                  <a:schemeClr val="tx1"/>
                </a:solidFill>
                <a:latin typeface="Times New Roman" pitchFamily="18" charset="0"/>
                <a:ea typeface="MS PGothic" pitchFamily="34" charset="-128"/>
              </a:defRPr>
            </a:lvl2pPr>
            <a:lvl3pPr marL="1152375" indent="-230158" defTabSz="923805">
              <a:defRPr sz="2800">
                <a:solidFill>
                  <a:schemeClr val="tx1"/>
                </a:solidFill>
                <a:latin typeface="Times New Roman" pitchFamily="18" charset="0"/>
                <a:ea typeface="MS PGothic" pitchFamily="34" charset="-128"/>
              </a:defRPr>
            </a:lvl3pPr>
            <a:lvl4pPr marL="1612692" indent="-230158" defTabSz="923805">
              <a:defRPr sz="2800">
                <a:solidFill>
                  <a:schemeClr val="tx1"/>
                </a:solidFill>
                <a:latin typeface="Times New Roman" pitchFamily="18" charset="0"/>
                <a:ea typeface="MS PGothic" pitchFamily="34" charset="-128"/>
              </a:defRPr>
            </a:lvl4pPr>
            <a:lvl5pPr marL="2074594" indent="-230158" defTabSz="923805">
              <a:defRPr sz="2800">
                <a:solidFill>
                  <a:schemeClr val="tx1"/>
                </a:solidFill>
                <a:latin typeface="Times New Roman" pitchFamily="18" charset="0"/>
                <a:ea typeface="MS PGothic" pitchFamily="34" charset="-128"/>
              </a:defRPr>
            </a:lvl5pPr>
            <a:lvl6pPr marL="2531735"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8877"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01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15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13</a:t>
            </a:fld>
            <a:endParaRPr lang="en-US" altLang="en-US" sz="1200">
              <a:solidFill>
                <a:srgbClr val="000000"/>
              </a:solidFill>
            </a:endParaRPr>
          </a:p>
        </p:txBody>
      </p:sp>
    </p:spTree>
    <p:extLst>
      <p:ext uri="{BB962C8B-B14F-4D97-AF65-F5344CB8AC3E}">
        <p14:creationId xmlns:p14="http://schemas.microsoft.com/office/powerpoint/2010/main" val="11434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PMA202 is the Aviation </a:t>
            </a:r>
            <a:r>
              <a:rPr lang="en-US" altLang="en-US" dirty="0" err="1"/>
              <a:t>Chem</a:t>
            </a:r>
            <a:r>
              <a:rPr lang="en-US" altLang="en-US" dirty="0"/>
              <a:t> Bio office for Naval Aviation, but we count on the Joint Program Office for most of the major component solutions. If you have never had to put one of these on, feel fortunate. Hopefully none of us will ever have to use one for real, right? But every now and then there are events that make us remember we may need this gear, like the meltdown in Japan or even this year’s chemical warfare attacks in Syria. The gear is complicated, has to fit several different cockpit layouts, is expensive, and does not last forever. The good news is that there are improved Mask products coming out in the next couple years.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56">
              <a:defRPr sz="2800">
                <a:solidFill>
                  <a:schemeClr val="tx1"/>
                </a:solidFill>
                <a:latin typeface="Times New Roman" pitchFamily="18" charset="0"/>
                <a:ea typeface="MS PGothic" pitchFamily="34" charset="-128"/>
              </a:defRPr>
            </a:lvl1pPr>
            <a:lvl2pPr marL="749245" indent="-287317" defTabSz="923856">
              <a:defRPr sz="2800">
                <a:solidFill>
                  <a:schemeClr val="tx1"/>
                </a:solidFill>
                <a:latin typeface="Times New Roman" pitchFamily="18" charset="0"/>
                <a:ea typeface="MS PGothic" pitchFamily="34" charset="-128"/>
              </a:defRPr>
            </a:lvl2pPr>
            <a:lvl3pPr marL="1152439" indent="-230171" defTabSz="923856">
              <a:defRPr sz="2800">
                <a:solidFill>
                  <a:schemeClr val="tx1"/>
                </a:solidFill>
                <a:latin typeface="Times New Roman" pitchFamily="18" charset="0"/>
                <a:ea typeface="MS PGothic" pitchFamily="34" charset="-128"/>
              </a:defRPr>
            </a:lvl3pPr>
            <a:lvl4pPr marL="1612781" indent="-230171" defTabSz="923856">
              <a:defRPr sz="2800">
                <a:solidFill>
                  <a:schemeClr val="tx1"/>
                </a:solidFill>
                <a:latin typeface="Times New Roman" pitchFamily="18" charset="0"/>
                <a:ea typeface="MS PGothic" pitchFamily="34" charset="-128"/>
              </a:defRPr>
            </a:lvl4pPr>
            <a:lvl5pPr marL="2074709" indent="-230171" defTabSz="923856">
              <a:defRPr sz="2800">
                <a:solidFill>
                  <a:schemeClr val="tx1"/>
                </a:solidFill>
                <a:latin typeface="Times New Roman" pitchFamily="18" charset="0"/>
                <a:ea typeface="MS PGothic" pitchFamily="34" charset="-128"/>
              </a:defRPr>
            </a:lvl5pPr>
            <a:lvl6pPr marL="2531875"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9042"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208"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374"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14</a:t>
            </a:fld>
            <a:endParaRPr lang="en-US" altLang="en-US" sz="1200">
              <a:solidFill>
                <a:srgbClr val="000000"/>
              </a:solidFill>
            </a:endParaRPr>
          </a:p>
        </p:txBody>
      </p:sp>
    </p:spTree>
    <p:extLst>
      <p:ext uri="{BB962C8B-B14F-4D97-AF65-F5344CB8AC3E}">
        <p14:creationId xmlns:p14="http://schemas.microsoft.com/office/powerpoint/2010/main" val="6398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 you to know that we do have coordinated plans for improving your Aircrew Systems. This is one of them. The rest are included in the backup of this brief, which will be made available to you. It shows what AIR 4.6 is doing to advance technology, what we are doing with our funding to deliver system enhancements or new capabilities, and what we recommend gets addressed in future POM cycles. There are five roadmaps, one for each major Capability Area. We’re close to publishing the Aircrew Systems Master Plan that provides descriptions and details of all the entries on each roadmap.</a:t>
            </a:r>
          </a:p>
        </p:txBody>
      </p:sp>
      <p:sp>
        <p:nvSpPr>
          <p:cNvPr id="4" name="Slide Number Placeholder 3"/>
          <p:cNvSpPr>
            <a:spLocks noGrp="1"/>
          </p:cNvSpPr>
          <p:nvPr>
            <p:ph type="sldNum" sz="quarter" idx="10"/>
          </p:nvPr>
        </p:nvSpPr>
        <p:spPr/>
        <p:txBody>
          <a:bodyPr/>
          <a:lstStyle/>
          <a:p>
            <a:pPr>
              <a:defRPr/>
            </a:pPr>
            <a:fld id="{85E172F2-3AFF-4D99-8D07-D33EB0A60BF8}" type="slidenum">
              <a:rPr lang="en-US" smtClean="0"/>
              <a:pPr>
                <a:defRPr/>
              </a:pPr>
              <a:t>15</a:t>
            </a:fld>
            <a:endParaRPr lang="en-US" dirty="0"/>
          </a:p>
        </p:txBody>
      </p:sp>
    </p:spTree>
    <p:extLst>
      <p:ext uri="{BB962C8B-B14F-4D97-AF65-F5344CB8AC3E}">
        <p14:creationId xmlns:p14="http://schemas.microsoft.com/office/powerpoint/2010/main" val="81575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 you to know that we do have coordinated plans for improving your Aircrew Systems. This is one of them. The rest are included in the backup of this brief, which will be made available to you. It shows what AIR 4.6 is doing to advance technology, what we are doing with our funding to deliver system enhancements or new capabilities, and what we recommend gets addressed in future POM cycles. There are five roadmaps, one for each major Capability Area. We’re close to publishing the Aircrew Systems Master Plan that provides descriptions and details of all the entries on each roadmap.</a:t>
            </a:r>
          </a:p>
        </p:txBody>
      </p:sp>
      <p:sp>
        <p:nvSpPr>
          <p:cNvPr id="4" name="Slide Number Placeholder 3"/>
          <p:cNvSpPr>
            <a:spLocks noGrp="1"/>
          </p:cNvSpPr>
          <p:nvPr>
            <p:ph type="sldNum" sz="quarter" idx="10"/>
          </p:nvPr>
        </p:nvSpPr>
        <p:spPr/>
        <p:txBody>
          <a:bodyPr/>
          <a:lstStyle/>
          <a:p>
            <a:pPr>
              <a:defRPr/>
            </a:pPr>
            <a:fld id="{85E172F2-3AFF-4D99-8D07-D33EB0A60BF8}" type="slidenum">
              <a:rPr lang="en-US" smtClean="0"/>
              <a:pPr>
                <a:defRPr/>
              </a:pPr>
              <a:t>16</a:t>
            </a:fld>
            <a:endParaRPr lang="en-US" dirty="0"/>
          </a:p>
        </p:txBody>
      </p:sp>
    </p:spTree>
    <p:extLst>
      <p:ext uri="{BB962C8B-B14F-4D97-AF65-F5344CB8AC3E}">
        <p14:creationId xmlns:p14="http://schemas.microsoft.com/office/powerpoint/2010/main" val="327799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600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248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56">
              <a:defRPr sz="2800">
                <a:solidFill>
                  <a:schemeClr val="tx1"/>
                </a:solidFill>
                <a:latin typeface="Times New Roman" pitchFamily="18" charset="0"/>
                <a:ea typeface="MS PGothic" pitchFamily="34" charset="-128"/>
              </a:defRPr>
            </a:lvl1pPr>
            <a:lvl2pPr marL="749245" indent="-287317" defTabSz="923856">
              <a:defRPr sz="2800">
                <a:solidFill>
                  <a:schemeClr val="tx1"/>
                </a:solidFill>
                <a:latin typeface="Times New Roman" pitchFamily="18" charset="0"/>
                <a:ea typeface="MS PGothic" pitchFamily="34" charset="-128"/>
              </a:defRPr>
            </a:lvl2pPr>
            <a:lvl3pPr marL="1152439" indent="-230171" defTabSz="923856">
              <a:defRPr sz="2800">
                <a:solidFill>
                  <a:schemeClr val="tx1"/>
                </a:solidFill>
                <a:latin typeface="Times New Roman" pitchFamily="18" charset="0"/>
                <a:ea typeface="MS PGothic" pitchFamily="34" charset="-128"/>
              </a:defRPr>
            </a:lvl3pPr>
            <a:lvl4pPr marL="1612781" indent="-230171" defTabSz="923856">
              <a:defRPr sz="2800">
                <a:solidFill>
                  <a:schemeClr val="tx1"/>
                </a:solidFill>
                <a:latin typeface="Times New Roman" pitchFamily="18" charset="0"/>
                <a:ea typeface="MS PGothic" pitchFamily="34" charset="-128"/>
              </a:defRPr>
            </a:lvl4pPr>
            <a:lvl5pPr marL="2074709" indent="-230171" defTabSz="923856">
              <a:defRPr sz="2800">
                <a:solidFill>
                  <a:schemeClr val="tx1"/>
                </a:solidFill>
                <a:latin typeface="Times New Roman" pitchFamily="18" charset="0"/>
                <a:ea typeface="MS PGothic" pitchFamily="34" charset="-128"/>
              </a:defRPr>
            </a:lvl5pPr>
            <a:lvl6pPr marL="2531875"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9042"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208"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374"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2</a:t>
            </a:fld>
            <a:endParaRPr lang="en-US" altLang="en-US" sz="1200">
              <a:solidFill>
                <a:srgbClr val="000000"/>
              </a:solidFill>
            </a:endParaRPr>
          </a:p>
        </p:txBody>
      </p:sp>
    </p:spTree>
    <p:extLst>
      <p:ext uri="{BB962C8B-B14F-4D97-AF65-F5344CB8AC3E}">
        <p14:creationId xmlns:p14="http://schemas.microsoft.com/office/powerpoint/2010/main" val="2717681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2440205-B1F2-4C26-90DE-05CA4FC537CC}"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6716B96-09AD-47A4-A9BD-8B0341352D3A}"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67801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6716B96-09AD-47A4-A9BD-8B0341352D3A}"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18459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1774" rtl="0" eaLnBrk="1" fontAlgn="base" latinLnBrk="0" hangingPunct="1">
              <a:lnSpc>
                <a:spcPct val="100000"/>
              </a:lnSpc>
              <a:spcBef>
                <a:spcPct val="0"/>
              </a:spcBef>
              <a:spcAft>
                <a:spcPct val="0"/>
              </a:spcAft>
              <a:buClrTx/>
              <a:buSzTx/>
              <a:buFontTx/>
              <a:buNone/>
              <a:tabLst/>
              <a:defRPr/>
            </a:pPr>
            <a:fld id="{D6716B96-09AD-47A4-A9BD-8B0341352D3A}"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31437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1774" rtl="0" eaLnBrk="1" fontAlgn="base" latinLnBrk="0" hangingPunct="1">
              <a:lnSpc>
                <a:spcPct val="100000"/>
              </a:lnSpc>
              <a:spcBef>
                <a:spcPct val="0"/>
              </a:spcBef>
              <a:spcAft>
                <a:spcPct val="0"/>
              </a:spcAft>
              <a:buClrTx/>
              <a:buSzTx/>
              <a:buFontTx/>
              <a:buNone/>
              <a:tabLst/>
              <a:defRPr/>
            </a:pPr>
            <a:fld id="{3568D985-B3F0-4157-8FFC-0E8FA1FCD0C8}"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3AE0404-0B53-4F1B-9814-C8B8346EBEF8}"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A156DD-C300-46DD-9358-98A14FBAACE5}"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56">
              <a:defRPr sz="2800">
                <a:solidFill>
                  <a:schemeClr val="tx1"/>
                </a:solidFill>
                <a:latin typeface="Times New Roman" pitchFamily="18" charset="0"/>
                <a:ea typeface="MS PGothic" pitchFamily="34" charset="-128"/>
              </a:defRPr>
            </a:lvl1pPr>
            <a:lvl2pPr marL="749245" indent="-287317" defTabSz="923856">
              <a:defRPr sz="2800">
                <a:solidFill>
                  <a:schemeClr val="tx1"/>
                </a:solidFill>
                <a:latin typeface="Times New Roman" pitchFamily="18" charset="0"/>
                <a:ea typeface="MS PGothic" pitchFamily="34" charset="-128"/>
              </a:defRPr>
            </a:lvl2pPr>
            <a:lvl3pPr marL="1152439" indent="-230171" defTabSz="923856">
              <a:defRPr sz="2800">
                <a:solidFill>
                  <a:schemeClr val="tx1"/>
                </a:solidFill>
                <a:latin typeface="Times New Roman" pitchFamily="18" charset="0"/>
                <a:ea typeface="MS PGothic" pitchFamily="34" charset="-128"/>
              </a:defRPr>
            </a:lvl3pPr>
            <a:lvl4pPr marL="1612781" indent="-230171" defTabSz="923856">
              <a:defRPr sz="2800">
                <a:solidFill>
                  <a:schemeClr val="tx1"/>
                </a:solidFill>
                <a:latin typeface="Times New Roman" pitchFamily="18" charset="0"/>
                <a:ea typeface="MS PGothic" pitchFamily="34" charset="-128"/>
              </a:defRPr>
            </a:lvl4pPr>
            <a:lvl5pPr marL="2074709" indent="-230171" defTabSz="923856">
              <a:defRPr sz="2800">
                <a:solidFill>
                  <a:schemeClr val="tx1"/>
                </a:solidFill>
                <a:latin typeface="Times New Roman" pitchFamily="18" charset="0"/>
                <a:ea typeface="MS PGothic" pitchFamily="34" charset="-128"/>
              </a:defRPr>
            </a:lvl5pPr>
            <a:lvl6pPr marL="2531875"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9042"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208"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374"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3</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Here is my team. </a:t>
            </a:r>
          </a:p>
          <a:p>
            <a:pPr>
              <a:spcBef>
                <a:spcPct val="0"/>
              </a:spcBef>
            </a:pPr>
            <a:r>
              <a:rPr lang="en-US" altLang="en-US" dirty="0"/>
              <a:t>If you were to compare this to a standard platform program office you would see how lean we are.</a:t>
            </a:r>
          </a:p>
          <a:p>
            <a:pPr>
              <a:spcBef>
                <a:spcPct val="0"/>
              </a:spcBef>
            </a:pPr>
            <a:r>
              <a:rPr lang="en-US" altLang="en-US" dirty="0"/>
              <a:t>Many of our people are covering multiple products or sectors, and often managing non-classic short turnaround efforts which in many ways are harder in the acquisition world than classic programs.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56">
              <a:defRPr sz="2800">
                <a:solidFill>
                  <a:schemeClr val="tx1"/>
                </a:solidFill>
                <a:latin typeface="Times New Roman" pitchFamily="18" charset="0"/>
                <a:ea typeface="MS PGothic" pitchFamily="34" charset="-128"/>
              </a:defRPr>
            </a:lvl1pPr>
            <a:lvl2pPr marL="749245" indent="-287317" defTabSz="923856">
              <a:defRPr sz="2800">
                <a:solidFill>
                  <a:schemeClr val="tx1"/>
                </a:solidFill>
                <a:latin typeface="Times New Roman" pitchFamily="18" charset="0"/>
                <a:ea typeface="MS PGothic" pitchFamily="34" charset="-128"/>
              </a:defRPr>
            </a:lvl2pPr>
            <a:lvl3pPr marL="1152439" indent="-230171" defTabSz="923856">
              <a:defRPr sz="2800">
                <a:solidFill>
                  <a:schemeClr val="tx1"/>
                </a:solidFill>
                <a:latin typeface="Times New Roman" pitchFamily="18" charset="0"/>
                <a:ea typeface="MS PGothic" pitchFamily="34" charset="-128"/>
              </a:defRPr>
            </a:lvl3pPr>
            <a:lvl4pPr marL="1612781" indent="-230171" defTabSz="923856">
              <a:defRPr sz="2800">
                <a:solidFill>
                  <a:schemeClr val="tx1"/>
                </a:solidFill>
                <a:latin typeface="Times New Roman" pitchFamily="18" charset="0"/>
                <a:ea typeface="MS PGothic" pitchFamily="34" charset="-128"/>
              </a:defRPr>
            </a:lvl4pPr>
            <a:lvl5pPr marL="2074709" indent="-230171" defTabSz="923856">
              <a:defRPr sz="2800">
                <a:solidFill>
                  <a:schemeClr val="tx1"/>
                </a:solidFill>
                <a:latin typeface="Times New Roman" pitchFamily="18" charset="0"/>
                <a:ea typeface="MS PGothic" pitchFamily="34" charset="-128"/>
              </a:defRPr>
            </a:lvl5pPr>
            <a:lvl6pPr marL="2531875"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9042"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208"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374"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4</a:t>
            </a:fld>
            <a:endParaRPr lang="en-US" altLang="en-US" sz="1200">
              <a:solidFill>
                <a:srgbClr val="000000"/>
              </a:solidFill>
            </a:endParaRPr>
          </a:p>
        </p:txBody>
      </p:sp>
    </p:spTree>
    <p:extLst>
      <p:ext uri="{BB962C8B-B14F-4D97-AF65-F5344CB8AC3E}">
        <p14:creationId xmlns:p14="http://schemas.microsoft.com/office/powerpoint/2010/main" val="50058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56">
              <a:defRPr sz="2800">
                <a:solidFill>
                  <a:schemeClr val="tx1"/>
                </a:solidFill>
                <a:latin typeface="Times New Roman" pitchFamily="18" charset="0"/>
                <a:ea typeface="MS PGothic" pitchFamily="34" charset="-128"/>
              </a:defRPr>
            </a:lvl1pPr>
            <a:lvl2pPr marL="749245" indent="-287317" defTabSz="923856">
              <a:defRPr sz="2800">
                <a:solidFill>
                  <a:schemeClr val="tx1"/>
                </a:solidFill>
                <a:latin typeface="Times New Roman" pitchFamily="18" charset="0"/>
                <a:ea typeface="MS PGothic" pitchFamily="34" charset="-128"/>
              </a:defRPr>
            </a:lvl2pPr>
            <a:lvl3pPr marL="1152439" indent="-230171" defTabSz="923856">
              <a:defRPr sz="2800">
                <a:solidFill>
                  <a:schemeClr val="tx1"/>
                </a:solidFill>
                <a:latin typeface="Times New Roman" pitchFamily="18" charset="0"/>
                <a:ea typeface="MS PGothic" pitchFamily="34" charset="-128"/>
              </a:defRPr>
            </a:lvl3pPr>
            <a:lvl4pPr marL="1612781" indent="-230171" defTabSz="923856">
              <a:defRPr sz="2800">
                <a:solidFill>
                  <a:schemeClr val="tx1"/>
                </a:solidFill>
                <a:latin typeface="Times New Roman" pitchFamily="18" charset="0"/>
                <a:ea typeface="MS PGothic" pitchFamily="34" charset="-128"/>
              </a:defRPr>
            </a:lvl4pPr>
            <a:lvl5pPr marL="2074709" indent="-230171" defTabSz="923856">
              <a:defRPr sz="2800">
                <a:solidFill>
                  <a:schemeClr val="tx1"/>
                </a:solidFill>
                <a:latin typeface="Times New Roman" pitchFamily="18" charset="0"/>
                <a:ea typeface="MS PGothic" pitchFamily="34" charset="-128"/>
              </a:defRPr>
            </a:lvl5pPr>
            <a:lvl6pPr marL="2531875"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9042"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208"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374"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5</a:t>
            </a:fld>
            <a:endParaRPr lang="en-US"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56">
              <a:defRPr sz="2800">
                <a:solidFill>
                  <a:schemeClr val="tx1"/>
                </a:solidFill>
                <a:latin typeface="Times New Roman" pitchFamily="18" charset="0"/>
                <a:ea typeface="MS PGothic" pitchFamily="34" charset="-128"/>
              </a:defRPr>
            </a:lvl1pPr>
            <a:lvl2pPr marL="749245" indent="-287317" defTabSz="923856">
              <a:defRPr sz="2800">
                <a:solidFill>
                  <a:schemeClr val="tx1"/>
                </a:solidFill>
                <a:latin typeface="Times New Roman" pitchFamily="18" charset="0"/>
                <a:ea typeface="MS PGothic" pitchFamily="34" charset="-128"/>
              </a:defRPr>
            </a:lvl2pPr>
            <a:lvl3pPr marL="1152439" indent="-230171" defTabSz="923856">
              <a:defRPr sz="2800">
                <a:solidFill>
                  <a:schemeClr val="tx1"/>
                </a:solidFill>
                <a:latin typeface="Times New Roman" pitchFamily="18" charset="0"/>
                <a:ea typeface="MS PGothic" pitchFamily="34" charset="-128"/>
              </a:defRPr>
            </a:lvl3pPr>
            <a:lvl4pPr marL="1612781" indent="-230171" defTabSz="923856">
              <a:defRPr sz="2800">
                <a:solidFill>
                  <a:schemeClr val="tx1"/>
                </a:solidFill>
                <a:latin typeface="Times New Roman" pitchFamily="18" charset="0"/>
                <a:ea typeface="MS PGothic" pitchFamily="34" charset="-128"/>
              </a:defRPr>
            </a:lvl4pPr>
            <a:lvl5pPr marL="2074709" indent="-230171" defTabSz="923856">
              <a:defRPr sz="2800">
                <a:solidFill>
                  <a:schemeClr val="tx1"/>
                </a:solidFill>
                <a:latin typeface="Times New Roman" pitchFamily="18" charset="0"/>
                <a:ea typeface="MS PGothic" pitchFamily="34" charset="-128"/>
              </a:defRPr>
            </a:lvl5pPr>
            <a:lvl6pPr marL="2531875"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9042"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208"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374" indent="-230171" algn="ctr" defTabSz="923856"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58871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spcBef>
                <a:spcPts val="600"/>
              </a:spcBef>
            </a:pPr>
            <a:r>
              <a:rPr lang="en-US" altLang="en-US" sz="2200" b="1" kern="1200" dirty="0">
                <a:solidFill>
                  <a:srgbClr val="000066"/>
                </a:solidFill>
                <a:effectLst/>
                <a:latin typeface="Times New Roman" pitchFamily="18" charset="0"/>
                <a:ea typeface="+mn-ea"/>
                <a:cs typeface="+mn-cs"/>
              </a:rPr>
              <a:t>Cranial deficiencies:</a:t>
            </a:r>
          </a:p>
          <a:p>
            <a:pPr marL="568325" lvl="1" indent="-342900" algn="l">
              <a:spcBef>
                <a:spcPts val="600"/>
              </a:spcBef>
              <a:buFont typeface="Wingdings" panose="05000000000000000000" pitchFamily="2" charset="2"/>
              <a:buChar char="v"/>
            </a:pPr>
            <a:r>
              <a:rPr lang="en-US" altLang="en-US" sz="2200" b="1" kern="1200" dirty="0">
                <a:solidFill>
                  <a:srgbClr val="000066"/>
                </a:solidFill>
                <a:effectLst/>
                <a:latin typeface="Times New Roman" pitchFamily="18" charset="0"/>
                <a:ea typeface="+mn-ea"/>
                <a:cs typeface="+mn-cs"/>
              </a:rPr>
              <a:t> </a:t>
            </a:r>
            <a:r>
              <a:rPr lang="en-US" altLang="en-US" sz="2200" kern="1200" dirty="0">
                <a:solidFill>
                  <a:srgbClr val="000066"/>
                </a:solidFill>
                <a:effectLst/>
                <a:latin typeface="Times New Roman" pitchFamily="18" charset="0"/>
                <a:ea typeface="+mn-ea"/>
                <a:cs typeface="+mn-cs"/>
              </a:rPr>
              <a:t>design is &gt; 50 years old</a:t>
            </a:r>
          </a:p>
          <a:p>
            <a:pPr marL="568325" lvl="1" indent="-342900" algn="l">
              <a:spcBef>
                <a:spcPts val="600"/>
              </a:spcBef>
              <a:buFont typeface="Wingdings" panose="05000000000000000000" pitchFamily="2" charset="2"/>
              <a:buChar char="v"/>
            </a:pPr>
            <a:r>
              <a:rPr lang="en-US" altLang="en-US" sz="2200" kern="1200" dirty="0">
                <a:solidFill>
                  <a:srgbClr val="000066"/>
                </a:solidFill>
                <a:effectLst/>
                <a:latin typeface="Times New Roman" pitchFamily="18" charset="0"/>
                <a:ea typeface="+mn-ea"/>
                <a:cs typeface="+mn-cs"/>
              </a:rPr>
              <a:t> prohibits inspection of tight spaces</a:t>
            </a:r>
          </a:p>
          <a:p>
            <a:pPr marL="568325" lvl="1" indent="-342900" algn="l">
              <a:spcBef>
                <a:spcPts val="600"/>
              </a:spcBef>
              <a:buFont typeface="Wingdings" panose="05000000000000000000" pitchFamily="2" charset="2"/>
              <a:buChar char="v"/>
            </a:pPr>
            <a:r>
              <a:rPr lang="en-US" altLang="en-US" sz="2200" kern="1200" dirty="0">
                <a:solidFill>
                  <a:srgbClr val="000066"/>
                </a:solidFill>
                <a:effectLst/>
                <a:latin typeface="Times New Roman" pitchFamily="18" charset="0"/>
                <a:ea typeface="+mn-ea"/>
                <a:cs typeface="+mn-cs"/>
              </a:rPr>
              <a:t> only provides minimal fall and impact protection</a:t>
            </a:r>
          </a:p>
          <a:p>
            <a:pPr marL="568325" lvl="1" indent="-342900" algn="l">
              <a:spcBef>
                <a:spcPts val="600"/>
              </a:spcBef>
              <a:buFont typeface="Wingdings" panose="05000000000000000000" pitchFamily="2" charset="2"/>
              <a:buChar char="v"/>
            </a:pPr>
            <a:r>
              <a:rPr lang="en-US" altLang="en-US" sz="2200" kern="1200" dirty="0">
                <a:solidFill>
                  <a:srgbClr val="000066"/>
                </a:solidFill>
                <a:effectLst/>
                <a:latin typeface="Times New Roman" pitchFamily="18" charset="0"/>
                <a:ea typeface="+mn-ea"/>
                <a:cs typeface="+mn-cs"/>
              </a:rPr>
              <a:t> needs better hearing protection and </a:t>
            </a:r>
            <a:r>
              <a:rPr lang="en-US" altLang="en-US" sz="2200" kern="1200" dirty="0" err="1">
                <a:solidFill>
                  <a:srgbClr val="000066"/>
                </a:solidFill>
                <a:effectLst/>
                <a:latin typeface="Times New Roman" pitchFamily="18" charset="0"/>
                <a:ea typeface="+mn-ea"/>
                <a:cs typeface="+mn-cs"/>
              </a:rPr>
              <a:t>comms</a:t>
            </a:r>
            <a:r>
              <a:rPr lang="en-US" altLang="en-US" sz="2200" kern="1200" dirty="0">
                <a:solidFill>
                  <a:srgbClr val="000066"/>
                </a:solidFill>
                <a:effectLst/>
                <a:latin typeface="Times New Roman" pitchFamily="18" charset="0"/>
                <a:ea typeface="+mn-ea"/>
                <a:cs typeface="+mn-cs"/>
              </a:rPr>
              <a:t> intelligibility</a:t>
            </a:r>
          </a:p>
          <a:p>
            <a:pPr algn="l" eaLnBrk="0" hangingPunct="0">
              <a:spcBef>
                <a:spcPts val="600"/>
              </a:spcBef>
            </a:pPr>
            <a:r>
              <a:rPr lang="en-US" altLang="en-US" sz="2200" b="1" kern="1200" dirty="0">
                <a:solidFill>
                  <a:srgbClr val="000066"/>
                </a:solidFill>
                <a:effectLst/>
                <a:latin typeface="Times New Roman" pitchFamily="18" charset="0"/>
                <a:ea typeface="+mn-ea"/>
                <a:cs typeface="+mn-cs"/>
              </a:rPr>
              <a:t>Desired head protection system attributes:</a:t>
            </a:r>
          </a:p>
          <a:p>
            <a:pPr marL="569913" lvl="1" indent="-349250" algn="l">
              <a:spcBef>
                <a:spcPts val="600"/>
              </a:spcBef>
              <a:buFont typeface="Wingdings" panose="05000000000000000000" pitchFamily="2" charset="2"/>
              <a:buChar char="ü"/>
            </a:pPr>
            <a:r>
              <a:rPr lang="en-US" altLang="en-US" sz="2200" b="1" kern="1200" dirty="0">
                <a:solidFill>
                  <a:srgbClr val="000066"/>
                </a:solidFill>
                <a:effectLst/>
                <a:latin typeface="Times New Roman" pitchFamily="18" charset="0"/>
                <a:ea typeface="+mn-ea"/>
                <a:cs typeface="+mn-cs"/>
              </a:rPr>
              <a:t> </a:t>
            </a:r>
            <a:r>
              <a:rPr lang="en-US" altLang="en-US" sz="2200" kern="1200" dirty="0">
                <a:solidFill>
                  <a:srgbClr val="000066"/>
                </a:solidFill>
                <a:effectLst/>
                <a:latin typeface="Times New Roman" pitchFamily="18" charset="0"/>
                <a:ea typeface="+mn-ea"/>
                <a:cs typeface="+mn-cs"/>
              </a:rPr>
              <a:t>smaller profile, more conformal fit </a:t>
            </a:r>
          </a:p>
          <a:p>
            <a:pPr marL="569913" lvl="1" indent="-349250" algn="l">
              <a:spcBef>
                <a:spcPts val="600"/>
              </a:spcBef>
              <a:buFont typeface="Wingdings" panose="05000000000000000000" pitchFamily="2" charset="2"/>
              <a:buChar char="ü"/>
            </a:pPr>
            <a:r>
              <a:rPr lang="en-US" altLang="en-US" sz="2200" kern="1200" dirty="0">
                <a:solidFill>
                  <a:srgbClr val="000066"/>
                </a:solidFill>
                <a:effectLst/>
                <a:latin typeface="Times New Roman" pitchFamily="18" charset="0"/>
                <a:ea typeface="+mn-ea"/>
                <a:cs typeface="+mn-cs"/>
              </a:rPr>
              <a:t> improved fall and impact protection</a:t>
            </a:r>
          </a:p>
          <a:p>
            <a:pPr marL="569913" lvl="1" indent="-349250" algn="l">
              <a:spcBef>
                <a:spcPts val="600"/>
              </a:spcBef>
              <a:buFont typeface="Wingdings" panose="05000000000000000000" pitchFamily="2" charset="2"/>
              <a:buChar char="ü"/>
            </a:pPr>
            <a:r>
              <a:rPr lang="en-US" altLang="en-US" sz="2200" kern="1200" dirty="0">
                <a:solidFill>
                  <a:srgbClr val="000066"/>
                </a:solidFill>
                <a:effectLst/>
                <a:latin typeface="Times New Roman" pitchFamily="18" charset="0"/>
                <a:ea typeface="+mn-ea"/>
                <a:cs typeface="+mn-cs"/>
              </a:rPr>
              <a:t> light-weight</a:t>
            </a:r>
          </a:p>
          <a:p>
            <a:pPr marL="569913" lvl="1" indent="-349250" algn="l">
              <a:spcBef>
                <a:spcPts val="600"/>
              </a:spcBef>
              <a:buFont typeface="Wingdings" panose="05000000000000000000" pitchFamily="2" charset="2"/>
              <a:buChar char="ü"/>
            </a:pPr>
            <a:r>
              <a:rPr lang="en-US" altLang="en-US" sz="2200" kern="1200" dirty="0">
                <a:solidFill>
                  <a:srgbClr val="000066"/>
                </a:solidFill>
                <a:effectLst/>
                <a:latin typeface="Times New Roman" pitchFamily="18" charset="0"/>
                <a:ea typeface="+mn-ea"/>
                <a:cs typeface="+mn-cs"/>
              </a:rPr>
              <a:t> improved thermal characteristics</a:t>
            </a:r>
          </a:p>
          <a:p>
            <a:pPr marL="569913" lvl="1" indent="-349250" algn="l">
              <a:spcBef>
                <a:spcPts val="600"/>
              </a:spcBef>
              <a:buFont typeface="Wingdings" panose="05000000000000000000" pitchFamily="2" charset="2"/>
              <a:buChar char="ü"/>
            </a:pPr>
            <a:r>
              <a:rPr lang="en-US" altLang="en-US" sz="2200" kern="1200" dirty="0">
                <a:solidFill>
                  <a:srgbClr val="000066"/>
                </a:solidFill>
                <a:effectLst/>
                <a:latin typeface="Times New Roman" pitchFamily="18" charset="0"/>
                <a:ea typeface="+mn-ea"/>
                <a:cs typeface="+mn-cs"/>
              </a:rPr>
              <a:t> improved hearing protection and </a:t>
            </a:r>
            <a:r>
              <a:rPr lang="en-US" altLang="en-US" sz="2200" kern="1200" dirty="0" err="1">
                <a:solidFill>
                  <a:srgbClr val="000066"/>
                </a:solidFill>
                <a:effectLst/>
                <a:latin typeface="Times New Roman" pitchFamily="18" charset="0"/>
                <a:ea typeface="+mn-ea"/>
                <a:cs typeface="+mn-cs"/>
              </a:rPr>
              <a:t>comms</a:t>
            </a:r>
            <a:r>
              <a:rPr lang="en-US" altLang="en-US" sz="2200" kern="1200" dirty="0">
                <a:solidFill>
                  <a:srgbClr val="000066"/>
                </a:solidFill>
                <a:effectLst/>
                <a:latin typeface="Times New Roman" pitchFamily="18" charset="0"/>
                <a:ea typeface="+mn-ea"/>
                <a:cs typeface="+mn-cs"/>
              </a:rPr>
              <a:t> intelligibility</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5">
              <a:defRPr sz="2800">
                <a:solidFill>
                  <a:schemeClr val="tx1"/>
                </a:solidFill>
                <a:latin typeface="Times New Roman" pitchFamily="18" charset="0"/>
                <a:ea typeface="MS PGothic" pitchFamily="34" charset="-128"/>
              </a:defRPr>
            </a:lvl1pPr>
            <a:lvl2pPr marL="749203" indent="-287301" defTabSz="923805">
              <a:defRPr sz="2800">
                <a:solidFill>
                  <a:schemeClr val="tx1"/>
                </a:solidFill>
                <a:latin typeface="Times New Roman" pitchFamily="18" charset="0"/>
                <a:ea typeface="MS PGothic" pitchFamily="34" charset="-128"/>
              </a:defRPr>
            </a:lvl2pPr>
            <a:lvl3pPr marL="1152375" indent="-230158" defTabSz="923805">
              <a:defRPr sz="2800">
                <a:solidFill>
                  <a:schemeClr val="tx1"/>
                </a:solidFill>
                <a:latin typeface="Times New Roman" pitchFamily="18" charset="0"/>
                <a:ea typeface="MS PGothic" pitchFamily="34" charset="-128"/>
              </a:defRPr>
            </a:lvl3pPr>
            <a:lvl4pPr marL="1612692" indent="-230158" defTabSz="923805">
              <a:defRPr sz="2800">
                <a:solidFill>
                  <a:schemeClr val="tx1"/>
                </a:solidFill>
                <a:latin typeface="Times New Roman" pitchFamily="18" charset="0"/>
                <a:ea typeface="MS PGothic" pitchFamily="34" charset="-128"/>
              </a:defRPr>
            </a:lvl4pPr>
            <a:lvl5pPr marL="2074594" indent="-230158" defTabSz="923805">
              <a:defRPr sz="2800">
                <a:solidFill>
                  <a:schemeClr val="tx1"/>
                </a:solidFill>
                <a:latin typeface="Times New Roman" pitchFamily="18" charset="0"/>
                <a:ea typeface="MS PGothic" pitchFamily="34" charset="-128"/>
              </a:defRPr>
            </a:lvl5pPr>
            <a:lvl6pPr marL="2531735"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8877"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01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15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7</a:t>
            </a:fld>
            <a:endParaRPr lang="en-US" altLang="en-US" sz="1200">
              <a:solidFill>
                <a:srgbClr val="000000"/>
              </a:solidFill>
            </a:endParaRPr>
          </a:p>
        </p:txBody>
      </p:sp>
    </p:spTree>
    <p:extLst>
      <p:ext uri="{BB962C8B-B14F-4D97-AF65-F5344CB8AC3E}">
        <p14:creationId xmlns:p14="http://schemas.microsoft.com/office/powerpoint/2010/main" val="384438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Hearing protection: Aircrew and flight line personnel continue to be exposed to hazardous noise environments resulting in permanent hearing loss.  Missed critical radio/ICS calls can put the aircrew and mission at risk.  </a:t>
            </a:r>
          </a:p>
          <a:p>
            <a:pPr>
              <a:spcBef>
                <a:spcPct val="0"/>
              </a:spcBef>
            </a:pPr>
            <a:r>
              <a:rPr lang="en-US" altLang="en-US" dirty="0"/>
              <a:t>Double Hearing Protection program fielded improved protection for          maintainers and flight deck personnel.</a:t>
            </a:r>
          </a:p>
          <a:p>
            <a:pPr>
              <a:spcBef>
                <a:spcPct val="0"/>
              </a:spcBef>
            </a:pPr>
            <a:r>
              <a:rPr lang="en-US" altLang="en-US" dirty="0"/>
              <a:t>Triple Hearing Protection will improve noise attenuation for maintainers, flight deck personnel and Aircrew.</a:t>
            </a:r>
          </a:p>
          <a:p>
            <a:pPr>
              <a:spcBef>
                <a:spcPct val="0"/>
              </a:spcBef>
            </a:pPr>
            <a:endParaRPr lang="en-US" altLang="en-US" dirty="0"/>
          </a:p>
          <a:p>
            <a:pPr>
              <a:spcBef>
                <a:spcPct val="0"/>
              </a:spcBef>
            </a:pPr>
            <a:r>
              <a:rPr lang="en-US" altLang="en-US" dirty="0"/>
              <a:t>Current shortfalls:</a:t>
            </a:r>
          </a:p>
          <a:p>
            <a:pPr>
              <a:spcBef>
                <a:spcPct val="0"/>
              </a:spcBef>
            </a:pPr>
            <a:r>
              <a:rPr lang="en-US" altLang="en-US" dirty="0"/>
              <a:t>Newer aircraft are notably louder: JSF, E-2D, MV-22, CH-53K</a:t>
            </a:r>
          </a:p>
          <a:p>
            <a:pPr>
              <a:spcBef>
                <a:spcPct val="0"/>
              </a:spcBef>
            </a:pPr>
            <a:r>
              <a:rPr lang="en-US" altLang="en-US" dirty="0"/>
              <a:t>Current helmet and noise attenuation technology is inadequate in some environments.</a:t>
            </a:r>
          </a:p>
          <a:p>
            <a:pPr>
              <a:spcBef>
                <a:spcPct val="0"/>
              </a:spcBef>
            </a:pPr>
            <a:r>
              <a:rPr lang="en-US" altLang="en-US" dirty="0"/>
              <a:t>E-2D personnel are suffering significant hearing threshold shifts after one flight.</a:t>
            </a:r>
          </a:p>
          <a:p>
            <a:pPr>
              <a:spcBef>
                <a:spcPct val="0"/>
              </a:spcBef>
            </a:pPr>
            <a:r>
              <a:rPr lang="en-US" altLang="en-US" dirty="0"/>
              <a:t>Requires exploration of alternate technologies and materials.</a:t>
            </a:r>
          </a:p>
          <a:p>
            <a:pPr>
              <a:spcBef>
                <a:spcPct val="0"/>
              </a:spcBef>
            </a:pPr>
            <a:endParaRPr lang="en-US" altLang="en-US" dirty="0"/>
          </a:p>
          <a:p>
            <a:pPr>
              <a:spcBef>
                <a:spcPct val="0"/>
              </a:spcBef>
            </a:pPr>
            <a:r>
              <a:rPr lang="en-US" altLang="en-US" dirty="0"/>
              <a:t>Industry inputs and assistance are welcome!!</a:t>
            </a:r>
          </a:p>
          <a:p>
            <a:pPr>
              <a:spcBef>
                <a:spcPct val="0"/>
              </a:spcBef>
            </a:pP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5">
              <a:defRPr sz="2800">
                <a:solidFill>
                  <a:schemeClr val="tx1"/>
                </a:solidFill>
                <a:latin typeface="Times New Roman" pitchFamily="18" charset="0"/>
                <a:ea typeface="MS PGothic" pitchFamily="34" charset="-128"/>
              </a:defRPr>
            </a:lvl1pPr>
            <a:lvl2pPr marL="749203" indent="-287301" defTabSz="923805">
              <a:defRPr sz="2800">
                <a:solidFill>
                  <a:schemeClr val="tx1"/>
                </a:solidFill>
                <a:latin typeface="Times New Roman" pitchFamily="18" charset="0"/>
                <a:ea typeface="MS PGothic" pitchFamily="34" charset="-128"/>
              </a:defRPr>
            </a:lvl2pPr>
            <a:lvl3pPr marL="1152375" indent="-230158" defTabSz="923805">
              <a:defRPr sz="2800">
                <a:solidFill>
                  <a:schemeClr val="tx1"/>
                </a:solidFill>
                <a:latin typeface="Times New Roman" pitchFamily="18" charset="0"/>
                <a:ea typeface="MS PGothic" pitchFamily="34" charset="-128"/>
              </a:defRPr>
            </a:lvl3pPr>
            <a:lvl4pPr marL="1612692" indent="-230158" defTabSz="923805">
              <a:defRPr sz="2800">
                <a:solidFill>
                  <a:schemeClr val="tx1"/>
                </a:solidFill>
                <a:latin typeface="Times New Roman" pitchFamily="18" charset="0"/>
                <a:ea typeface="MS PGothic" pitchFamily="34" charset="-128"/>
              </a:defRPr>
            </a:lvl4pPr>
            <a:lvl5pPr marL="2074594" indent="-230158" defTabSz="923805">
              <a:defRPr sz="2800">
                <a:solidFill>
                  <a:schemeClr val="tx1"/>
                </a:solidFill>
                <a:latin typeface="Times New Roman" pitchFamily="18" charset="0"/>
                <a:ea typeface="MS PGothic" pitchFamily="34" charset="-128"/>
              </a:defRPr>
            </a:lvl5pPr>
            <a:lvl6pPr marL="2531735"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8877"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01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15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8</a:t>
            </a:fld>
            <a:endParaRPr lang="en-US" altLang="en-US" sz="1200">
              <a:solidFill>
                <a:srgbClr val="000000"/>
              </a:solidFill>
            </a:endParaRPr>
          </a:p>
        </p:txBody>
      </p:sp>
    </p:spTree>
    <p:extLst>
      <p:ext uri="{BB962C8B-B14F-4D97-AF65-F5344CB8AC3E}">
        <p14:creationId xmlns:p14="http://schemas.microsoft.com/office/powerpoint/2010/main" val="318445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600"/>
              </a:spcBef>
            </a:pPr>
            <a:r>
              <a:rPr lang="en-US" sz="1800" b="1" dirty="0">
                <a:solidFill>
                  <a:srgbClr val="002060"/>
                </a:solidFill>
                <a:effectLst/>
                <a:latin typeface="Arial"/>
                <a:cs typeface="Arial" pitchFamily="34" charset="0"/>
              </a:rPr>
              <a:t>Legacy vest (CMU-33 &amp; PRU-70):</a:t>
            </a:r>
            <a:r>
              <a:rPr lang="en-US" sz="1800" dirty="0">
                <a:solidFill>
                  <a:srgbClr val="002060"/>
                </a:solidFill>
                <a:effectLst/>
                <a:latin typeface="Arial"/>
                <a:cs typeface="Arial" pitchFamily="34" charset="0"/>
              </a:rPr>
              <a:t> </a:t>
            </a:r>
            <a:r>
              <a:rPr lang="en-US" sz="1800" b="1" dirty="0">
                <a:solidFill>
                  <a:srgbClr val="002060"/>
                </a:solidFill>
                <a:effectLst/>
                <a:latin typeface="Arial"/>
                <a:cs typeface="Arial" pitchFamily="34" charset="0"/>
              </a:rPr>
              <a:t> </a:t>
            </a:r>
            <a:r>
              <a:rPr lang="en-US" sz="1600" dirty="0">
                <a:solidFill>
                  <a:srgbClr val="002060"/>
                </a:solidFill>
                <a:effectLst/>
                <a:latin typeface="Arial"/>
                <a:cs typeface="Arial" pitchFamily="34" charset="0"/>
              </a:rPr>
              <a:t>Fleet users noted these solutions were heavy, bulky and did not incorporate an integrated rescue hoist harness configuration.</a:t>
            </a:r>
          </a:p>
          <a:p>
            <a:pPr algn="l">
              <a:spcBef>
                <a:spcPts val="1200"/>
              </a:spcBef>
            </a:pPr>
            <a:r>
              <a:rPr lang="en-US" sz="1800" b="1" dirty="0">
                <a:solidFill>
                  <a:srgbClr val="002060"/>
                </a:solidFill>
                <a:effectLst/>
                <a:latin typeface="Arial"/>
                <a:cs typeface="Arial" pitchFamily="34" charset="0"/>
              </a:rPr>
              <a:t>Replacement vest (“Aircrew Endurance” CMU-37 &amp; CMU-38): </a:t>
            </a:r>
            <a:r>
              <a:rPr lang="en-US" sz="1600" dirty="0">
                <a:solidFill>
                  <a:srgbClr val="002060"/>
                </a:solidFill>
                <a:effectLst/>
                <a:latin typeface="Arial"/>
                <a:cs typeface="Arial" pitchFamily="34" charset="0"/>
              </a:rPr>
              <a:t>Designed to address noted deficiencies with legacy vests, but fell short of Fleet’s expectations.</a:t>
            </a:r>
            <a:endParaRPr lang="en-US" sz="1800" b="1" dirty="0">
              <a:solidFill>
                <a:srgbClr val="002060"/>
              </a:solidFill>
              <a:effectLst/>
              <a:latin typeface="Arial"/>
              <a:cs typeface="Arial" pitchFamily="34" charset="0"/>
            </a:endParaRPr>
          </a:p>
          <a:p>
            <a:pPr marL="508000" lvl="2" indent="-285750" algn="l">
              <a:spcBef>
                <a:spcPts val="600"/>
              </a:spcBef>
              <a:buFont typeface="Wingdings" panose="05000000000000000000" pitchFamily="2" charset="2"/>
              <a:buChar char="ü"/>
            </a:pPr>
            <a:r>
              <a:rPr lang="en-US" sz="1600" dirty="0">
                <a:solidFill>
                  <a:srgbClr val="002060"/>
                </a:solidFill>
                <a:effectLst/>
                <a:latin typeface="Arial"/>
                <a:cs typeface="Arial" pitchFamily="34" charset="0"/>
              </a:rPr>
              <a:t>Demonstrated improved fall protection, weight distribution, fatigue reduction, buoyancy and  fragmentation protection (compared to PRU-70 in the same loaded configuration). Also incorporated an integrated rescue hoist harness and load distributing gunner’s harness connection.</a:t>
            </a:r>
          </a:p>
          <a:p>
            <a:pPr marL="508000" lvl="2" indent="-285750" algn="l">
              <a:spcBef>
                <a:spcPts val="600"/>
              </a:spcBef>
              <a:buFont typeface="Wingdings" panose="05000000000000000000" pitchFamily="2" charset="2"/>
              <a:buChar char="Ø"/>
            </a:pPr>
            <a:r>
              <a:rPr lang="en-US" sz="1600" dirty="0">
                <a:solidFill>
                  <a:srgbClr val="002060"/>
                </a:solidFill>
                <a:effectLst/>
                <a:latin typeface="Arial"/>
                <a:cs typeface="Arial" pitchFamily="34" charset="0"/>
              </a:rPr>
              <a:t>Still does not meet Fleet Aircrew needs:</a:t>
            </a:r>
          </a:p>
          <a:p>
            <a:pPr marL="692150" lvl="3" indent="-234950" algn="l">
              <a:spcBef>
                <a:spcPts val="600"/>
              </a:spcBef>
              <a:buFont typeface="Wingdings" panose="05000000000000000000" pitchFamily="2" charset="2"/>
              <a:buChar char="v"/>
            </a:pPr>
            <a:r>
              <a:rPr lang="en-US" sz="1600" dirty="0">
                <a:solidFill>
                  <a:srgbClr val="002060"/>
                </a:solidFill>
                <a:effectLst/>
                <a:latin typeface="Arial"/>
                <a:cs typeface="Arial" pitchFamily="34" charset="0"/>
              </a:rPr>
              <a:t>Still considered too heavy and bulky. Restricts mobility, causes fatigue.</a:t>
            </a:r>
          </a:p>
          <a:p>
            <a:pPr marL="692150" lvl="3" indent="-234950" algn="l">
              <a:spcBef>
                <a:spcPts val="600"/>
              </a:spcBef>
              <a:buFont typeface="Wingdings" panose="05000000000000000000" pitchFamily="2" charset="2"/>
              <a:buChar char="v"/>
            </a:pPr>
            <a:r>
              <a:rPr lang="en-US" sz="1600" dirty="0">
                <a:solidFill>
                  <a:srgbClr val="002060"/>
                </a:solidFill>
                <a:effectLst/>
                <a:latin typeface="Arial"/>
                <a:cs typeface="Arial" pitchFamily="34" charset="0"/>
              </a:rPr>
              <a:t>Interferes with H-1 flight control movements.</a:t>
            </a:r>
          </a:p>
          <a:p>
            <a:pPr marL="692150" lvl="3" indent="-234950" algn="l">
              <a:spcBef>
                <a:spcPts val="600"/>
              </a:spcBef>
              <a:buFont typeface="Wingdings" panose="05000000000000000000" pitchFamily="2" charset="2"/>
              <a:buChar char="v"/>
            </a:pPr>
            <a:r>
              <a:rPr lang="en-US" sz="1600" b="1" dirty="0">
                <a:solidFill>
                  <a:srgbClr val="002060"/>
                </a:solidFill>
                <a:effectLst/>
                <a:latin typeface="Arial"/>
                <a:cs typeface="Arial" pitchFamily="34" charset="0"/>
              </a:rPr>
              <a:t>Additional desired attributes:</a:t>
            </a:r>
            <a:r>
              <a:rPr lang="en-US" sz="1600" dirty="0">
                <a:solidFill>
                  <a:srgbClr val="002060"/>
                </a:solidFill>
                <a:effectLst/>
                <a:latin typeface="Arial"/>
                <a:cs typeface="Arial" pitchFamily="34" charset="0"/>
              </a:rPr>
              <a:t> improved flotation (buoyancy &amp; orientation), </a:t>
            </a:r>
            <a:r>
              <a:rPr lang="en-US" sz="1600" dirty="0" err="1">
                <a:solidFill>
                  <a:srgbClr val="002060"/>
                </a:solidFill>
                <a:effectLst/>
                <a:latin typeface="Arial"/>
                <a:cs typeface="Arial" pitchFamily="34" charset="0"/>
              </a:rPr>
              <a:t>jettisonable</a:t>
            </a:r>
            <a:r>
              <a:rPr lang="en-US" sz="1600" dirty="0">
                <a:solidFill>
                  <a:srgbClr val="002060"/>
                </a:solidFill>
                <a:effectLst/>
                <a:latin typeface="Arial"/>
                <a:cs typeface="Arial" pitchFamily="34" charset="0"/>
              </a:rPr>
              <a:t> body armor, facilitation of easy cabin egress, compatibility with </a:t>
            </a:r>
            <a:r>
              <a:rPr lang="en-US" sz="1600" dirty="0" err="1">
                <a:solidFill>
                  <a:srgbClr val="002060"/>
                </a:solidFill>
                <a:effectLst/>
                <a:latin typeface="Arial"/>
                <a:cs typeface="Arial" pitchFamily="34" charset="0"/>
              </a:rPr>
              <a:t>chem</a:t>
            </a:r>
            <a:r>
              <a:rPr lang="en-US" sz="1600" dirty="0">
                <a:solidFill>
                  <a:srgbClr val="002060"/>
                </a:solidFill>
                <a:effectLst/>
                <a:latin typeface="Arial"/>
                <a:cs typeface="Arial" pitchFamily="34" charset="0"/>
              </a:rPr>
              <a:t> bio ensemble.</a:t>
            </a:r>
            <a:endParaRPr lang="en-US" sz="1600" b="1" dirty="0">
              <a:solidFill>
                <a:srgbClr val="002060"/>
              </a:solidFill>
              <a:effectLst/>
              <a:latin typeface="Arial"/>
              <a:cs typeface="Arial"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05">
              <a:defRPr sz="2800">
                <a:solidFill>
                  <a:schemeClr val="tx1"/>
                </a:solidFill>
                <a:latin typeface="Times New Roman" pitchFamily="18" charset="0"/>
                <a:ea typeface="MS PGothic" pitchFamily="34" charset="-128"/>
              </a:defRPr>
            </a:lvl1pPr>
            <a:lvl2pPr marL="749203" indent="-287301" defTabSz="923805">
              <a:defRPr sz="2800">
                <a:solidFill>
                  <a:schemeClr val="tx1"/>
                </a:solidFill>
                <a:latin typeface="Times New Roman" pitchFamily="18" charset="0"/>
                <a:ea typeface="MS PGothic" pitchFamily="34" charset="-128"/>
              </a:defRPr>
            </a:lvl2pPr>
            <a:lvl3pPr marL="1152375" indent="-230158" defTabSz="923805">
              <a:defRPr sz="2800">
                <a:solidFill>
                  <a:schemeClr val="tx1"/>
                </a:solidFill>
                <a:latin typeface="Times New Roman" pitchFamily="18" charset="0"/>
                <a:ea typeface="MS PGothic" pitchFamily="34" charset="-128"/>
              </a:defRPr>
            </a:lvl3pPr>
            <a:lvl4pPr marL="1612692" indent="-230158" defTabSz="923805">
              <a:defRPr sz="2800">
                <a:solidFill>
                  <a:schemeClr val="tx1"/>
                </a:solidFill>
                <a:latin typeface="Times New Roman" pitchFamily="18" charset="0"/>
                <a:ea typeface="MS PGothic" pitchFamily="34" charset="-128"/>
              </a:defRPr>
            </a:lvl4pPr>
            <a:lvl5pPr marL="2074594" indent="-230158" defTabSz="923805">
              <a:defRPr sz="2800">
                <a:solidFill>
                  <a:schemeClr val="tx1"/>
                </a:solidFill>
                <a:latin typeface="Times New Roman" pitchFamily="18" charset="0"/>
                <a:ea typeface="MS PGothic" pitchFamily="34" charset="-128"/>
              </a:defRPr>
            </a:lvl5pPr>
            <a:lvl6pPr marL="2531735"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88877"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4601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903158" indent="-230158" algn="ctr" defTabSz="923805"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54ED633-FEA0-405B-B659-2229CE13CD3C}" type="slidenum">
              <a:rPr lang="en-US" altLang="en-US" sz="120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3243644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5518150" y="4978400"/>
            <a:ext cx="2235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defRPr/>
            </a:pPr>
            <a:r>
              <a:rPr lang="en-US" altLang="en-US" sz="1100" b="1" i="1" dirty="0">
                <a:solidFill>
                  <a:srgbClr val="1C295B"/>
                </a:solidFill>
                <a:effectLst/>
                <a:latin typeface="Arial Narrow" pitchFamily="34" charset="0"/>
                <a:ea typeface="+mn-ea"/>
              </a:rPr>
              <a:t>Presented to:</a:t>
            </a:r>
            <a:endParaRPr lang="en-US" altLang="en-US" sz="1100" b="1" i="1" dirty="0">
              <a:solidFill>
                <a:srgbClr val="1C295B"/>
              </a:solidFill>
              <a:effectLst/>
              <a:latin typeface="Arial" charset="0"/>
              <a:ea typeface="+mn-ea"/>
            </a:endParaRPr>
          </a:p>
        </p:txBody>
      </p:sp>
      <p:sp>
        <p:nvSpPr>
          <p:cNvPr id="9" name="TextBox 8"/>
          <p:cNvSpPr txBox="1">
            <a:spLocks noChangeArrowheads="1"/>
          </p:cNvSpPr>
          <p:nvPr userDrawn="1"/>
        </p:nvSpPr>
        <p:spPr bwMode="auto">
          <a:xfrm>
            <a:off x="5518150" y="5680075"/>
            <a:ext cx="18478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eaLnBrk="1" hangingPunct="1">
              <a:defRPr/>
            </a:pPr>
            <a:r>
              <a:rPr lang="en-US" altLang="en-US" sz="1100" b="1" i="1" dirty="0">
                <a:solidFill>
                  <a:srgbClr val="1C295B"/>
                </a:solidFill>
                <a:effectLst/>
                <a:latin typeface="Arial Narrow" pitchFamily="34" charset="0"/>
                <a:ea typeface="+mn-ea"/>
              </a:rPr>
              <a:t>Presented by:</a:t>
            </a:r>
          </a:p>
        </p:txBody>
      </p:sp>
      <p:sp>
        <p:nvSpPr>
          <p:cNvPr id="12" name="Line 10"/>
          <p:cNvSpPr>
            <a:spLocks noChangeShapeType="1"/>
          </p:cNvSpPr>
          <p:nvPr userDrawn="1"/>
        </p:nvSpPr>
        <p:spPr bwMode="auto">
          <a:xfrm rot="5400000" flipH="1" flipV="1">
            <a:off x="6985794" y="3455194"/>
            <a:ext cx="0" cy="3017838"/>
          </a:xfrm>
          <a:prstGeom prst="line">
            <a:avLst/>
          </a:prstGeom>
          <a:noFill/>
          <a:ln w="12700">
            <a:solidFill>
              <a:srgbClr val="897F3A"/>
            </a:solidFill>
            <a:round/>
            <a:headEnd type="diamond" w="sm" len="sm"/>
            <a:tailEnd type="diamond" w="sm" len="sm"/>
          </a:ln>
          <a:extLst>
            <a:ext uri="{909E8E84-426E-40DD-AFC4-6F175D3DCCD1}">
              <a14:hiddenFill xmlns:a14="http://schemas.microsoft.com/office/drawing/2010/main">
                <a:noFill/>
              </a14:hiddenFill>
            </a:ext>
          </a:extLst>
        </p:spPr>
        <p:txBody>
          <a:bodyPr wrap="none" anchor="ctr"/>
          <a:lstStyle/>
          <a:p>
            <a:pPr>
              <a:defRPr/>
            </a:pPr>
            <a:endParaRPr lang="en-US" dirty="0">
              <a:ea typeface="+mn-ea"/>
            </a:endParaRPr>
          </a:p>
        </p:txBody>
      </p:sp>
      <p:sp>
        <p:nvSpPr>
          <p:cNvPr id="13" name="Line 9"/>
          <p:cNvSpPr>
            <a:spLocks noChangeShapeType="1"/>
          </p:cNvSpPr>
          <p:nvPr userDrawn="1"/>
        </p:nvSpPr>
        <p:spPr bwMode="auto">
          <a:xfrm rot="5400000" flipH="1" flipV="1">
            <a:off x="6985794" y="4739481"/>
            <a:ext cx="0" cy="3017838"/>
          </a:xfrm>
          <a:prstGeom prst="line">
            <a:avLst/>
          </a:prstGeom>
          <a:noFill/>
          <a:ln w="12700">
            <a:solidFill>
              <a:srgbClr val="897F3A"/>
            </a:solidFill>
            <a:round/>
            <a:headEnd type="diamond" w="sm" len="sm"/>
            <a:tailEnd type="diamond" w="sm" len="sm"/>
          </a:ln>
          <a:extLst>
            <a:ext uri="{909E8E84-426E-40DD-AFC4-6F175D3DCCD1}">
              <a14:hiddenFill xmlns:a14="http://schemas.microsoft.com/office/drawing/2010/main">
                <a:noFill/>
              </a14:hiddenFill>
            </a:ext>
          </a:extLst>
        </p:spPr>
        <p:txBody>
          <a:bodyPr wrap="none" anchor="ctr"/>
          <a:lstStyle/>
          <a:p>
            <a:pPr>
              <a:defRPr/>
            </a:pPr>
            <a:endParaRPr lang="en-US" dirty="0">
              <a:ea typeface="+mn-ea"/>
            </a:endParaRPr>
          </a:p>
        </p:txBody>
      </p:sp>
      <p:pic>
        <p:nvPicPr>
          <p:cNvPr id="14" name="Picture 8" descr="PMA202lo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4050" y="4514850"/>
            <a:ext cx="1860550" cy="17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11" name="Text Placeholder 10"/>
          <p:cNvSpPr>
            <a:spLocks noGrp="1"/>
          </p:cNvSpPr>
          <p:nvPr>
            <p:ph type="body" sz="quarter" idx="14"/>
          </p:nvPr>
        </p:nvSpPr>
        <p:spPr>
          <a:xfrm>
            <a:off x="5517515" y="5130800"/>
            <a:ext cx="2916237" cy="284479"/>
          </a:xfrm>
          <a:prstGeom prst="rect">
            <a:avLst/>
          </a:prstGeom>
        </p:spPr>
        <p:txBody>
          <a:bodyPr/>
          <a:lstStyle>
            <a:lvl1pPr>
              <a:defRPr sz="1400" b="1">
                <a:latin typeface="Arial Narrow" pitchFamily="34" charset="0"/>
              </a:defRPr>
            </a:lvl1pPr>
          </a:lstStyle>
          <a:p>
            <a:pPr lvl="0"/>
            <a:r>
              <a:rPr lang="en-US"/>
              <a:t>Click to edit Master text styles</a:t>
            </a:r>
          </a:p>
        </p:txBody>
      </p:sp>
      <p:sp>
        <p:nvSpPr>
          <p:cNvPr id="10" name="Text Placeholder 10"/>
          <p:cNvSpPr>
            <a:spLocks noGrp="1"/>
          </p:cNvSpPr>
          <p:nvPr>
            <p:ph type="body" sz="quarter" idx="16"/>
          </p:nvPr>
        </p:nvSpPr>
        <p:spPr>
          <a:xfrm>
            <a:off x="5517515" y="5831840"/>
            <a:ext cx="2916237" cy="284479"/>
          </a:xfrm>
          <a:prstGeom prst="rect">
            <a:avLst/>
          </a:prstGeom>
        </p:spPr>
        <p:txBody>
          <a:bodyPr/>
          <a:lstStyle>
            <a:lvl1pPr>
              <a:defRPr sz="1400" b="1">
                <a:latin typeface="Arial Narrow" pitchFamily="34" charset="0"/>
              </a:defRPr>
            </a:lvl1pPr>
          </a:lstStyle>
          <a:p>
            <a:pPr lvl="0"/>
            <a:r>
              <a:rPr lang="en-US"/>
              <a:t>Click to edit Master text styles</a:t>
            </a:r>
          </a:p>
        </p:txBody>
      </p:sp>
      <p:sp>
        <p:nvSpPr>
          <p:cNvPr id="15" name="Text Placeholder 14"/>
          <p:cNvSpPr>
            <a:spLocks noGrp="1"/>
          </p:cNvSpPr>
          <p:nvPr>
            <p:ph type="body" sz="quarter" idx="18"/>
          </p:nvPr>
        </p:nvSpPr>
        <p:spPr>
          <a:xfrm>
            <a:off x="7324725" y="4734559"/>
            <a:ext cx="1250950" cy="223203"/>
          </a:xfrm>
          <a:prstGeom prst="rect">
            <a:avLst/>
          </a:prstGeom>
        </p:spPr>
        <p:txBody>
          <a:bodyPr/>
          <a:lstStyle>
            <a:lvl1pPr>
              <a:defRPr sz="1100" b="1" i="1" baseline="0">
                <a:latin typeface="+mn-lt"/>
              </a:defRPr>
            </a:lvl1pPr>
          </a:lstStyle>
          <a:p>
            <a:pPr lvl="0"/>
            <a:r>
              <a:rPr lang="en-US"/>
              <a:t>Click to edit Master text styles</a:t>
            </a:r>
          </a:p>
        </p:txBody>
      </p:sp>
      <p:sp>
        <p:nvSpPr>
          <p:cNvPr id="17" name="Text Placeholder 16"/>
          <p:cNvSpPr>
            <a:spLocks noGrp="1"/>
          </p:cNvSpPr>
          <p:nvPr>
            <p:ph type="body" sz="quarter" idx="19"/>
          </p:nvPr>
        </p:nvSpPr>
        <p:spPr>
          <a:xfrm>
            <a:off x="5517515" y="5435600"/>
            <a:ext cx="2946400" cy="233363"/>
          </a:xfrm>
          <a:prstGeom prst="rect">
            <a:avLst/>
          </a:prstGeom>
        </p:spPr>
        <p:txBody>
          <a:bodyPr/>
          <a:lstStyle>
            <a:lvl1pPr>
              <a:defRPr sz="900" b="0">
                <a:latin typeface="+mj-lt"/>
              </a:defRPr>
            </a:lvl1pPr>
          </a:lstStyle>
          <a:p>
            <a:pPr lvl="0"/>
            <a:r>
              <a:rPr lang="en-US"/>
              <a:t>Click to edit Master text styles</a:t>
            </a:r>
          </a:p>
        </p:txBody>
      </p:sp>
      <p:sp>
        <p:nvSpPr>
          <p:cNvPr id="18" name="Text Placeholder 16"/>
          <p:cNvSpPr>
            <a:spLocks noGrp="1"/>
          </p:cNvSpPr>
          <p:nvPr>
            <p:ph type="body" sz="quarter" idx="20"/>
          </p:nvPr>
        </p:nvSpPr>
        <p:spPr>
          <a:xfrm>
            <a:off x="5517515" y="6136640"/>
            <a:ext cx="2946400" cy="233363"/>
          </a:xfrm>
          <a:prstGeom prst="rect">
            <a:avLst/>
          </a:prstGeom>
        </p:spPr>
        <p:txBody>
          <a:bodyPr/>
          <a:lstStyle>
            <a:lvl1pPr>
              <a:defRPr sz="900" b="0">
                <a:latin typeface="+mj-lt"/>
              </a:defRPr>
            </a:lvl1pPr>
          </a:lstStyle>
          <a:p>
            <a:pPr lvl="0"/>
            <a:r>
              <a:rPr lang="en-US"/>
              <a:t>Click to edit Master text styles</a:t>
            </a:r>
          </a:p>
        </p:txBody>
      </p:sp>
      <p:sp>
        <p:nvSpPr>
          <p:cNvPr id="20" name="Footer Placeholder 4">
            <a:extLst>
              <a:ext uri="{FF2B5EF4-FFF2-40B4-BE49-F238E27FC236}">
                <a16:creationId xmlns:a16="http://schemas.microsoft.com/office/drawing/2014/main" id="{592DE9C8-0017-4C57-BC36-AF25E14DD64C}"/>
              </a:ext>
            </a:extLst>
          </p:cNvPr>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eaLnBrk="1" hangingPunct="1">
              <a:defRPr sz="800" b="0">
                <a:solidFill>
                  <a:srgbClr val="002060"/>
                </a:solidFill>
                <a:effectLst/>
                <a:latin typeface="Arial Narrow" pitchFamily="34" charset="0"/>
                <a:ea typeface="MS PGothic" pitchFamily="34" charset="-128"/>
              </a:defRPr>
            </a:lvl1pPr>
          </a:lstStyle>
          <a:p>
            <a:pPr>
              <a:defRPr/>
            </a:pPr>
            <a:r>
              <a:rPr lang="en-US" dirty="0"/>
              <a:t>PMA-202 Overview, 2019 industry Day, SPR-2019-###</a:t>
            </a:r>
          </a:p>
        </p:txBody>
      </p:sp>
      <p:sp>
        <p:nvSpPr>
          <p:cNvPr id="21" name="Slide Number Placeholder 5">
            <a:extLst>
              <a:ext uri="{FF2B5EF4-FFF2-40B4-BE49-F238E27FC236}">
                <a16:creationId xmlns:a16="http://schemas.microsoft.com/office/drawing/2014/main" id="{7D5E57B1-E59B-4DD8-859F-E844C0627407}"/>
              </a:ext>
            </a:extLst>
          </p:cNvPr>
          <p:cNvSpPr>
            <a:spLocks noGrp="1"/>
          </p:cNvSpPr>
          <p:nvPr>
            <p:ph type="sldNum" sz="quarter" idx="11"/>
          </p:nvPr>
        </p:nvSpPr>
        <p:spPr>
          <a:xfrm>
            <a:off x="3508375" y="6594475"/>
            <a:ext cx="2133600" cy="263525"/>
          </a:xfrm>
        </p:spPr>
        <p:txBody>
          <a:bodyPr/>
          <a:lstStyle>
            <a:lvl1pPr eaLnBrk="0" hangingPunct="0">
              <a:defRPr b="0">
                <a:solidFill>
                  <a:schemeClr val="tx1">
                    <a:lumMod val="50000"/>
                  </a:schemeClr>
                </a:solidFill>
                <a:effectLst/>
                <a:latin typeface="Times New Roman" pitchFamily="18" charset="0"/>
                <a:ea typeface="+mn-ea"/>
              </a:defRPr>
            </a:lvl1pPr>
          </a:lstStyle>
          <a:p>
            <a:pPr>
              <a:defRPr/>
            </a:pPr>
            <a:fld id="{676DE9F0-2C66-478A-8BE6-4B8B5030D6BD}" type="slidenum">
              <a:rPr lang="en-US" smtClean="0"/>
              <a:pPr>
                <a:defRPr/>
              </a:pPr>
              <a:t>‹#›</a:t>
            </a:fld>
            <a:endParaRPr lang="en-US" dirty="0"/>
          </a:p>
        </p:txBody>
      </p:sp>
    </p:spTree>
    <p:extLst>
      <p:ext uri="{BB962C8B-B14F-4D97-AF65-F5344CB8AC3E}">
        <p14:creationId xmlns:p14="http://schemas.microsoft.com/office/powerpoint/2010/main" val="12000090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36320"/>
            <a:ext cx="8229600" cy="5089843"/>
          </a:xfr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a:xfrm>
            <a:off x="3657600" y="6604000"/>
            <a:ext cx="2133600" cy="254000"/>
          </a:xfrm>
        </p:spPr>
        <p:txBody>
          <a:bodyPr/>
          <a:lstStyle>
            <a:lvl1pPr eaLnBrk="0" hangingPunct="0">
              <a:defRPr b="0">
                <a:effectLst>
                  <a:outerShdw blurRad="38100" dist="38100" dir="2700000" algn="tl">
                    <a:srgbClr val="000000">
                      <a:alpha val="43137"/>
                    </a:srgbClr>
                  </a:outerShdw>
                </a:effectLst>
                <a:latin typeface="Arial" pitchFamily="34" charset="0"/>
                <a:ea typeface="+mn-ea"/>
                <a:cs typeface="Arial" pitchFamily="34" charset="0"/>
              </a:defRPr>
            </a:lvl1pPr>
          </a:lstStyle>
          <a:p>
            <a:pPr>
              <a:defRPr/>
            </a:pPr>
            <a:fld id="{C1CF895E-630F-45B2-BD0E-2BB6167BD7D1}" type="slidenum">
              <a:rPr lang="en-US" smtClean="0"/>
              <a:pPr>
                <a:defRPr/>
              </a:pPr>
              <a:t>‹#›</a:t>
            </a:fld>
            <a:endParaRPr lang="en-US" dirty="0"/>
          </a:p>
        </p:txBody>
      </p:sp>
      <p:sp>
        <p:nvSpPr>
          <p:cNvPr id="8" name="Footer Placeholder 4">
            <a:extLst>
              <a:ext uri="{FF2B5EF4-FFF2-40B4-BE49-F238E27FC236}">
                <a16:creationId xmlns:a16="http://schemas.microsoft.com/office/drawing/2014/main" id="{4763D211-A01E-456C-AA8D-C9D014605255}"/>
              </a:ext>
            </a:extLst>
          </p:cNvPr>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SPR-2019-###</a:t>
            </a:r>
          </a:p>
        </p:txBody>
      </p:sp>
    </p:spTree>
    <p:extLst>
      <p:ext uri="{BB962C8B-B14F-4D97-AF65-F5344CB8AC3E}">
        <p14:creationId xmlns:p14="http://schemas.microsoft.com/office/powerpoint/2010/main" val="145103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75360"/>
            <a:ext cx="4038600" cy="5150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75360"/>
            <a:ext cx="4038600" cy="5150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3657600" y="6604000"/>
            <a:ext cx="2133600" cy="254000"/>
          </a:xfrm>
        </p:spPr>
        <p:txBody>
          <a:bodyPr/>
          <a:lstStyle>
            <a:lvl1pPr algn="ctr" rtl="0" eaLnBrk="0" fontAlgn="base" hangingPunct="0">
              <a:spcBef>
                <a:spcPct val="0"/>
              </a:spcBef>
              <a:spcAft>
                <a:spcPct val="0"/>
              </a:spcAft>
              <a:defRPr lang="en-US" sz="1200" b="0" kern="1200" smtClean="0">
                <a:solidFill>
                  <a:prstClr val="white"/>
                </a:solidFill>
                <a:effectLst>
                  <a:outerShdw blurRad="38100" dist="38100" dir="2700000" algn="tl">
                    <a:srgbClr val="000000">
                      <a:alpha val="43137"/>
                    </a:srgbClr>
                  </a:outerShdw>
                </a:effectLst>
                <a:latin typeface="Arial" pitchFamily="34" charset="0"/>
                <a:ea typeface="+mn-ea"/>
                <a:cs typeface="Arial" pitchFamily="34" charset="0"/>
              </a:defRPr>
            </a:lvl1pPr>
          </a:lstStyle>
          <a:p>
            <a:pPr>
              <a:defRPr/>
            </a:pPr>
            <a:fld id="{0BC9645A-009A-486A-95C7-775C1EDD9E9D}" type="slidenum">
              <a:rPr lang="en-US" smtClean="0"/>
              <a:pPr>
                <a:defRPr/>
              </a:pPr>
              <a:t>‹#›</a:t>
            </a:fld>
            <a:endParaRPr lang="en-US" dirty="0"/>
          </a:p>
        </p:txBody>
      </p:sp>
      <p:sp>
        <p:nvSpPr>
          <p:cNvPr id="8" name="Footer Placeholder 4">
            <a:extLst>
              <a:ext uri="{FF2B5EF4-FFF2-40B4-BE49-F238E27FC236}">
                <a16:creationId xmlns:a16="http://schemas.microsoft.com/office/drawing/2014/main" id="{ED2406AB-A27A-4573-81EC-55682E979318}"/>
              </a:ext>
            </a:extLst>
          </p:cNvPr>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SPR-2019-###</a:t>
            </a:r>
          </a:p>
        </p:txBody>
      </p:sp>
    </p:spTree>
    <p:extLst>
      <p:ext uri="{BB962C8B-B14F-4D97-AF65-F5344CB8AC3E}">
        <p14:creationId xmlns:p14="http://schemas.microsoft.com/office/powerpoint/2010/main" val="1179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372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86560"/>
            <a:ext cx="4040188" cy="44396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372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6560"/>
            <a:ext cx="4041775" cy="44396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3657600" y="6604000"/>
            <a:ext cx="2133600" cy="254000"/>
          </a:xfrm>
        </p:spPr>
        <p:txBody>
          <a:bodyPr/>
          <a:lstStyle>
            <a:lvl1pPr algn="ctr" rtl="0" eaLnBrk="0" fontAlgn="base" hangingPunct="0">
              <a:spcBef>
                <a:spcPct val="0"/>
              </a:spcBef>
              <a:spcAft>
                <a:spcPct val="0"/>
              </a:spcAft>
              <a:defRPr lang="en-US" sz="1200" b="0" kern="1200" smtClean="0">
                <a:solidFill>
                  <a:prstClr val="white"/>
                </a:solidFill>
                <a:effectLst>
                  <a:outerShdw blurRad="38100" dist="38100" dir="2700000" algn="tl">
                    <a:srgbClr val="000000">
                      <a:alpha val="43137"/>
                    </a:srgbClr>
                  </a:outerShdw>
                </a:effectLst>
                <a:latin typeface="Arial" pitchFamily="34" charset="0"/>
                <a:ea typeface="+mn-ea"/>
                <a:cs typeface="Arial" pitchFamily="34" charset="0"/>
              </a:defRPr>
            </a:lvl1pPr>
          </a:lstStyle>
          <a:p>
            <a:pPr>
              <a:defRPr/>
            </a:pPr>
            <a:fld id="{E2410DAA-7659-4ABD-A997-74ECFD3E3EBF}" type="slidenum">
              <a:rPr lang="en-US" smtClean="0"/>
              <a:pPr>
                <a:defRPr/>
              </a:pPr>
              <a:t>‹#›</a:t>
            </a:fld>
            <a:endParaRPr lang="en-US" dirty="0"/>
          </a:p>
        </p:txBody>
      </p:sp>
      <p:sp>
        <p:nvSpPr>
          <p:cNvPr id="10" name="Footer Placeholder 4">
            <a:extLst>
              <a:ext uri="{FF2B5EF4-FFF2-40B4-BE49-F238E27FC236}">
                <a16:creationId xmlns:a16="http://schemas.microsoft.com/office/drawing/2014/main" id="{2EE724AC-3FA5-45D4-BFCF-E5C27074692D}"/>
              </a:ext>
            </a:extLst>
          </p:cNvPr>
          <p:cNvSpPr>
            <a:spLocks noGrp="1"/>
          </p:cNvSpPr>
          <p:nvPr>
            <p:ph type="ftr" sz="quarter" idx="12"/>
          </p:nvPr>
        </p:nvSpPr>
        <p:spPr>
          <a:xfrm>
            <a:off x="0" y="6608763"/>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SPR-2019-###</a:t>
            </a:r>
          </a:p>
        </p:txBody>
      </p:sp>
    </p:spTree>
    <p:extLst>
      <p:ext uri="{BB962C8B-B14F-4D97-AF65-F5344CB8AC3E}">
        <p14:creationId xmlns:p14="http://schemas.microsoft.com/office/powerpoint/2010/main" val="42990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1"/>
          </p:nvPr>
        </p:nvSpPr>
        <p:spPr>
          <a:xfrm>
            <a:off x="3657600" y="6604000"/>
            <a:ext cx="2133600" cy="254000"/>
          </a:xfrm>
        </p:spPr>
        <p:txBody>
          <a:bodyPr/>
          <a:lstStyle>
            <a:lvl1pPr algn="ctr" rtl="0" eaLnBrk="0" fontAlgn="base" hangingPunct="0">
              <a:spcBef>
                <a:spcPct val="0"/>
              </a:spcBef>
              <a:spcAft>
                <a:spcPct val="0"/>
              </a:spcAft>
              <a:defRPr lang="en-US" sz="1200" b="0" kern="1200" smtClean="0">
                <a:solidFill>
                  <a:prstClr val="white"/>
                </a:solidFill>
                <a:effectLst>
                  <a:outerShdw blurRad="38100" dist="38100" dir="2700000" algn="tl">
                    <a:srgbClr val="000000">
                      <a:alpha val="43137"/>
                    </a:srgbClr>
                  </a:outerShdw>
                </a:effectLst>
                <a:latin typeface="Arial" pitchFamily="34" charset="0"/>
                <a:ea typeface="+mn-ea"/>
                <a:cs typeface="Arial" pitchFamily="34" charset="0"/>
              </a:defRPr>
            </a:lvl1pPr>
          </a:lstStyle>
          <a:p>
            <a:pPr>
              <a:defRPr/>
            </a:pPr>
            <a:fld id="{E1B762BF-7E8E-431C-9EC0-E16C7BC93D32}" type="slidenum">
              <a:rPr lang="en-US" smtClean="0"/>
              <a:pPr>
                <a:defRPr/>
              </a:pPr>
              <a:t>‹#›</a:t>
            </a:fld>
            <a:endParaRPr lang="en-US" dirty="0"/>
          </a:p>
        </p:txBody>
      </p:sp>
      <p:sp>
        <p:nvSpPr>
          <p:cNvPr id="6" name="Footer Placeholder 4">
            <a:extLst>
              <a:ext uri="{FF2B5EF4-FFF2-40B4-BE49-F238E27FC236}">
                <a16:creationId xmlns:a16="http://schemas.microsoft.com/office/drawing/2014/main" id="{3A99B65B-0AC7-45AE-B99F-8485FECFAC5F}"/>
              </a:ext>
            </a:extLst>
          </p:cNvPr>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SPR-2019-###</a:t>
            </a:r>
          </a:p>
        </p:txBody>
      </p:sp>
    </p:spTree>
    <p:extLst>
      <p:ext uri="{BB962C8B-B14F-4D97-AF65-F5344CB8AC3E}">
        <p14:creationId xmlns:p14="http://schemas.microsoft.com/office/powerpoint/2010/main" val="230682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3657600" y="6604000"/>
            <a:ext cx="2133600" cy="254000"/>
          </a:xfrm>
        </p:spPr>
        <p:txBody>
          <a:bodyPr/>
          <a:lstStyle>
            <a:lvl1pPr algn="ctr" rtl="0" eaLnBrk="0" fontAlgn="base" hangingPunct="0">
              <a:spcBef>
                <a:spcPct val="0"/>
              </a:spcBef>
              <a:spcAft>
                <a:spcPct val="0"/>
              </a:spcAft>
              <a:defRPr lang="en-US" sz="1200" b="0" kern="1200" smtClean="0">
                <a:solidFill>
                  <a:prstClr val="white"/>
                </a:solidFill>
                <a:effectLst>
                  <a:outerShdw blurRad="38100" dist="38100" dir="2700000" algn="tl">
                    <a:srgbClr val="000000">
                      <a:alpha val="43137"/>
                    </a:srgbClr>
                  </a:outerShdw>
                </a:effectLst>
                <a:latin typeface="Arial" pitchFamily="34" charset="0"/>
                <a:ea typeface="+mn-ea"/>
                <a:cs typeface="Arial" pitchFamily="34" charset="0"/>
              </a:defRPr>
            </a:lvl1pPr>
          </a:lstStyle>
          <a:p>
            <a:pPr>
              <a:defRPr/>
            </a:pPr>
            <a:fld id="{E3B7CEF1-DCE2-4625-8E74-CD4A76AD113A}" type="slidenum">
              <a:rPr lang="en-US" smtClean="0"/>
              <a:pPr>
                <a:defRPr/>
              </a:pPr>
              <a:t>‹#›</a:t>
            </a:fld>
            <a:endParaRPr lang="en-US" dirty="0"/>
          </a:p>
        </p:txBody>
      </p:sp>
      <p:sp>
        <p:nvSpPr>
          <p:cNvPr id="5" name="Footer Placeholder 4">
            <a:extLst>
              <a:ext uri="{FF2B5EF4-FFF2-40B4-BE49-F238E27FC236}">
                <a16:creationId xmlns:a16="http://schemas.microsoft.com/office/drawing/2014/main" id="{07CF2F70-7A70-40E0-A4A9-EEE7063D31BC}"/>
              </a:ext>
            </a:extLst>
          </p:cNvPr>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SPR-2019-###</a:t>
            </a:r>
          </a:p>
        </p:txBody>
      </p:sp>
    </p:spTree>
    <p:extLst>
      <p:ext uri="{BB962C8B-B14F-4D97-AF65-F5344CB8AC3E}">
        <p14:creationId xmlns:p14="http://schemas.microsoft.com/office/powerpoint/2010/main" val="95603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5AACB2-A83F-4D58-B106-A55A11DAA931}" type="datetimeFigureOut">
              <a:rPr lang="en-US"/>
              <a:pPr>
                <a:defRPr/>
              </a:pPr>
              <a:t>7/23/2019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FF3CD4-D0B7-44B9-AF3D-DD73F39BB2C3}" type="slidenum">
              <a:rPr lang="en-US"/>
              <a:pPr>
                <a:defRPr/>
              </a:pPr>
              <a:t>‹#›</a:t>
            </a:fld>
            <a:endParaRPr lang="en-US"/>
          </a:p>
        </p:txBody>
      </p:sp>
    </p:spTree>
    <p:extLst>
      <p:ext uri="{BB962C8B-B14F-4D97-AF65-F5344CB8AC3E}">
        <p14:creationId xmlns:p14="http://schemas.microsoft.com/office/powerpoint/2010/main" val="3554449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11" Type="http://schemas.openxmlformats.org/officeDocument/2006/relationships/image" Target="../media/image8.png"/><Relationship Id="rId5" Type="http://schemas.openxmlformats.org/officeDocument/2006/relationships/slideLayout" Target="../slideLayouts/slideLayout6.xml"/><Relationship Id="rId10"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CA9C8">
                <a:alpha val="64998"/>
              </a:srgbClr>
            </a:gs>
            <a:gs pos="34000">
              <a:schemeClr val="bg1">
                <a:alpha val="0"/>
              </a:schemeClr>
            </a:gs>
          </a:gsLst>
          <a:lin ang="17400000" scaled="0"/>
          <a:tileRect/>
        </a:gradFill>
        <a:effectLst/>
      </p:bgPr>
    </p:bg>
    <p:spTree>
      <p:nvGrpSpPr>
        <p:cNvPr id="1" name=""/>
        <p:cNvGrpSpPr/>
        <p:nvPr/>
      </p:nvGrpSpPr>
      <p:grpSpPr>
        <a:xfrm>
          <a:off x="0" y="0"/>
          <a:ext cx="0" cy="0"/>
          <a:chOff x="0" y="0"/>
          <a:chExt cx="0" cy="0"/>
        </a:xfrm>
      </p:grpSpPr>
      <p:pic>
        <p:nvPicPr>
          <p:cNvPr id="1026" name="Picture 2" descr="Wave_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95969"/>
            <a:ext cx="91440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 descr="Rope_from_illthi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24200"/>
            <a:ext cx="9144000"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Rope_from_illthin.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76726"/>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4"/>
          </p:nvPr>
        </p:nvSpPr>
        <p:spPr bwMode="auto">
          <a:xfrm>
            <a:off x="3508375" y="6594475"/>
            <a:ext cx="2133600" cy="2635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90000"/>
              </a:lnSpc>
              <a:spcBef>
                <a:spcPct val="15000"/>
              </a:spcBef>
              <a:buSzPct val="100000"/>
              <a:defRPr sz="1400" b="1">
                <a:solidFill>
                  <a:srgbClr val="CCD2E2"/>
                </a:solidFill>
                <a:effectLst/>
                <a:latin typeface="Arial" charset="0"/>
                <a:ea typeface="+mn-ea"/>
              </a:defRPr>
            </a:lvl1pPr>
          </a:lstStyle>
          <a:p>
            <a:pPr>
              <a:defRPr/>
            </a:pPr>
            <a:fld id="{9C6B99E6-1D94-4329-A9DF-B7195C2C9331}" type="slidenum">
              <a:rPr lang="en-US"/>
              <a:pPr>
                <a:defRPr/>
              </a:pPr>
              <a:t>‹#›</a:t>
            </a:fld>
            <a:endParaRPr lang="en-US" dirty="0"/>
          </a:p>
        </p:txBody>
      </p:sp>
      <p:sp>
        <p:nvSpPr>
          <p:cNvPr id="1030" name="Rectangle 7"/>
          <p:cNvSpPr>
            <a:spLocks noGrp="1" noChangeArrowheads="1"/>
          </p:cNvSpPr>
          <p:nvPr>
            <p:ph type="title"/>
          </p:nvPr>
        </p:nvSpPr>
        <p:spPr bwMode="auto">
          <a:xfrm>
            <a:off x="460375" y="3311526"/>
            <a:ext cx="8229600" cy="650875"/>
          </a:xfrm>
          <a:prstGeom prst="rect">
            <a:avLst/>
          </a:prstGeom>
          <a:noFill/>
          <a:ln>
            <a:noFill/>
          </a:ln>
          <a:effectLst>
            <a:outerShdw dist="35921" dir="2700000" algn="ctr" rotWithShape="0">
              <a:srgbClr val="1C224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10" descr="NAVAIR_Logo-Blue_depth_1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5750" y="6657975"/>
            <a:ext cx="1238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NAVAIR-Sealw.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179388"/>
            <a:ext cx="2981325"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54B6BCAD-ED81-4C9E-9E7D-270956466E14}"/>
              </a:ext>
            </a:extLst>
          </p:cNvPr>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eaLnBrk="1" hangingPunct="1">
              <a:defRPr sz="800" b="0">
                <a:solidFill>
                  <a:srgbClr val="002060"/>
                </a:solidFill>
                <a:effectLst/>
                <a:latin typeface="Arial Narrow" pitchFamily="34" charset="0"/>
                <a:ea typeface="MS PGothic" pitchFamily="34" charset="-128"/>
              </a:defRPr>
            </a:lvl1pPr>
          </a:lstStyle>
          <a:p>
            <a:pPr>
              <a:defRPr/>
            </a:pPr>
            <a:r>
              <a:rPr lang="en-US" dirty="0"/>
              <a:t>PMA-202 Overview, 2019 industry Day, SPR-2019-###</a:t>
            </a:r>
          </a:p>
        </p:txBody>
      </p:sp>
    </p:spTree>
  </p:cSld>
  <p:clrMap bg1="lt1" tx1="dk1" bg2="lt2" tx2="dk2" accent1="accent1" accent2="accent2" accent3="accent3" accent4="accent4" accent5="accent5" accent6="accent6" hlink="hlink" folHlink="folHlink"/>
  <p:sldLayoutIdLst>
    <p:sldLayoutId id="2147489323" r:id="rId1"/>
  </p:sldLayoutIdLst>
  <p:transition/>
  <p:hf hdr="0" dt="0"/>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Arial" charset="0"/>
          <a:ea typeface="MS PGothic" pitchFamily="34" charset="-128"/>
        </a:defRPr>
      </a:lvl2pPr>
      <a:lvl3pPr algn="ctr" rtl="0" eaLnBrk="0" fontAlgn="base" hangingPunct="0">
        <a:spcBef>
          <a:spcPct val="0"/>
        </a:spcBef>
        <a:spcAft>
          <a:spcPct val="0"/>
        </a:spcAft>
        <a:defRPr sz="4000" b="1">
          <a:solidFill>
            <a:schemeClr val="bg1"/>
          </a:solidFill>
          <a:latin typeface="Arial" charset="0"/>
          <a:ea typeface="MS PGothic" pitchFamily="34" charset="-128"/>
        </a:defRPr>
      </a:lvl3pPr>
      <a:lvl4pPr algn="ctr" rtl="0" eaLnBrk="0" fontAlgn="base" hangingPunct="0">
        <a:spcBef>
          <a:spcPct val="0"/>
        </a:spcBef>
        <a:spcAft>
          <a:spcPct val="0"/>
        </a:spcAft>
        <a:defRPr sz="4000" b="1">
          <a:solidFill>
            <a:schemeClr val="bg1"/>
          </a:solidFill>
          <a:latin typeface="Arial" charset="0"/>
          <a:ea typeface="MS PGothic" pitchFamily="34" charset="-128"/>
        </a:defRPr>
      </a:lvl4pPr>
      <a:lvl5pPr algn="ctr" rtl="0" eaLnBrk="0" fontAlgn="base" hangingPunct="0">
        <a:spcBef>
          <a:spcPct val="0"/>
        </a:spcBef>
        <a:spcAft>
          <a:spcPct val="0"/>
        </a:spcAft>
        <a:defRPr sz="4000" b="1">
          <a:solidFill>
            <a:schemeClr val="bg1"/>
          </a:solidFill>
          <a:latin typeface="Arial" charset="0"/>
          <a:ea typeface="MS PGothic" pitchFamily="34" charset="-128"/>
        </a:defRPr>
      </a:lvl5pPr>
      <a:lvl6pPr marL="457200" algn="ctr" rtl="0" eaLnBrk="1" fontAlgn="base" hangingPunct="1">
        <a:spcBef>
          <a:spcPct val="0"/>
        </a:spcBef>
        <a:spcAft>
          <a:spcPct val="0"/>
        </a:spcAft>
        <a:defRPr sz="4400">
          <a:solidFill>
            <a:schemeClr val="bg1"/>
          </a:solidFill>
          <a:latin typeface="Arial" charset="0"/>
          <a:ea typeface="MS PGothic" pitchFamily="34" charset="-128"/>
        </a:defRPr>
      </a:lvl6pPr>
      <a:lvl7pPr marL="914400" algn="ctr" rtl="0" eaLnBrk="1" fontAlgn="base" hangingPunct="1">
        <a:spcBef>
          <a:spcPct val="0"/>
        </a:spcBef>
        <a:spcAft>
          <a:spcPct val="0"/>
        </a:spcAft>
        <a:defRPr sz="4400">
          <a:solidFill>
            <a:schemeClr val="bg1"/>
          </a:solidFill>
          <a:latin typeface="Arial" charset="0"/>
          <a:ea typeface="MS PGothic" pitchFamily="34" charset="-128"/>
        </a:defRPr>
      </a:lvl7pPr>
      <a:lvl8pPr marL="1371600" algn="ctr" rtl="0" eaLnBrk="1" fontAlgn="base" hangingPunct="1">
        <a:spcBef>
          <a:spcPct val="0"/>
        </a:spcBef>
        <a:spcAft>
          <a:spcPct val="0"/>
        </a:spcAft>
        <a:defRPr sz="4400">
          <a:solidFill>
            <a:schemeClr val="bg1"/>
          </a:solidFill>
          <a:latin typeface="Arial" charset="0"/>
          <a:ea typeface="MS PGothic" pitchFamily="34" charset="-128"/>
        </a:defRPr>
      </a:lvl8pPr>
      <a:lvl9pPr marL="1828800" algn="ctr" rtl="0" eaLnBrk="1" fontAlgn="base" hangingPunct="1">
        <a:spcBef>
          <a:spcPct val="0"/>
        </a:spcBef>
        <a:spcAft>
          <a:spcPct val="0"/>
        </a:spcAft>
        <a:defRPr sz="4400">
          <a:solidFill>
            <a:schemeClr val="bg1"/>
          </a:solidFill>
          <a:latin typeface="Arial" charset="0"/>
          <a:ea typeface="MS PGothic" pitchFamily="34" charset="-128"/>
        </a:defRPr>
      </a:lvl9pPr>
    </p:titleStyle>
    <p:bodyStyle>
      <a:lvl1pPr marL="342900" indent="-342900" algn="l" rtl="0" eaLnBrk="0" fontAlgn="base" hangingPunct="0">
        <a:spcBef>
          <a:spcPct val="20000"/>
        </a:spcBef>
        <a:spcAft>
          <a:spcPct val="0"/>
        </a:spcAft>
        <a:defRPr sz="3200">
          <a:solidFill>
            <a:srgbClr val="1C224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CA9C8">
                <a:alpha val="64998"/>
              </a:srgbClr>
            </a:gs>
            <a:gs pos="51000">
              <a:schemeClr val="bg1">
                <a:alpha val="0"/>
              </a:schemeClr>
            </a:gs>
          </a:gsLst>
          <a:lin ang="17400000" scaled="0"/>
          <a:tileRect/>
        </a:gradFill>
        <a:effectLst/>
      </p:bgPr>
    </p:bg>
    <p:spTree>
      <p:nvGrpSpPr>
        <p:cNvPr id="1" name=""/>
        <p:cNvGrpSpPr/>
        <p:nvPr/>
      </p:nvGrpSpPr>
      <p:grpSpPr>
        <a:xfrm>
          <a:off x="0" y="0"/>
          <a:ext cx="0" cy="0"/>
          <a:chOff x="0" y="0"/>
          <a:chExt cx="0" cy="0"/>
        </a:xfrm>
      </p:grpSpPr>
      <p:pic>
        <p:nvPicPr>
          <p:cNvPr id="2050" name="Picture 2" descr="Wave_Bottom_v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5913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Wave_v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3" descr="Rope_from_illthin.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71513"/>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5" descr="Rope_from_illthin.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51510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descr="NAVAIR_logo_Whit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48600" y="6654800"/>
            <a:ext cx="1171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NAVAIR-Seal.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 y="-28576"/>
            <a:ext cx="914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0"/>
            <a:ext cx="8229600" cy="752475"/>
          </a:xfrm>
          <a:prstGeom prst="rect">
            <a:avLst/>
          </a:prstGeom>
        </p:spPr>
        <p:txBody>
          <a:bodyPr vert="horz" lIns="91440" tIns="45720" rIns="91440" bIns="45720" rtlCol="0" anchor="ctr">
            <a:normAutofit/>
          </a:bodyPr>
          <a:lstStyle/>
          <a:p>
            <a:r>
              <a:rPr lang="en-US" dirty="0"/>
              <a:t>Click to edit title</a:t>
            </a:r>
          </a:p>
        </p:txBody>
      </p:sp>
      <p:sp>
        <p:nvSpPr>
          <p:cNvPr id="2057" name="Text Placeholder 2"/>
          <p:cNvSpPr>
            <a:spLocks noGrp="1"/>
          </p:cNvSpPr>
          <p:nvPr>
            <p:ph type="body" idx="1"/>
          </p:nvPr>
        </p:nvSpPr>
        <p:spPr bwMode="auto">
          <a:xfrm>
            <a:off x="457200" y="985838"/>
            <a:ext cx="8229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Main level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3495675" y="6604000"/>
            <a:ext cx="2133600" cy="254000"/>
          </a:xfrm>
          <a:prstGeom prst="rect">
            <a:avLst/>
          </a:prstGeom>
        </p:spPr>
        <p:txBody>
          <a:bodyPr vert="horz" lIns="91440" tIns="45720" rIns="91440" bIns="45720" rtlCol="0" anchor="ctr"/>
          <a:lstStyle>
            <a:lvl1pPr algn="ctr" eaLnBrk="1" hangingPunct="1">
              <a:defRPr sz="1200" b="0">
                <a:solidFill>
                  <a:prstClr val="white"/>
                </a:solidFill>
                <a:effectLst/>
                <a:latin typeface="Arial" charset="0"/>
                <a:ea typeface="MS PGothic" pitchFamily="34" charset="-128"/>
              </a:defRPr>
            </a:lvl1pPr>
          </a:lstStyle>
          <a:p>
            <a:pPr>
              <a:defRPr/>
            </a:pPr>
            <a:fld id="{7FF4BD9A-807C-40BE-A95B-277A84213116}" type="slidenum">
              <a:rPr lang="en-US" smtClean="0"/>
              <a:pPr>
                <a:defRPr/>
              </a:pPr>
              <a:t>‹#›</a:t>
            </a:fld>
            <a:endParaRPr lang="en-US" dirty="0"/>
          </a:p>
        </p:txBody>
      </p:sp>
      <p:pic>
        <p:nvPicPr>
          <p:cNvPr id="2060" name="Picture 10" descr="PMA202loo"/>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267700" y="-8732"/>
            <a:ext cx="838200" cy="73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DA378639-DE1D-452D-A20F-F2276C3BC523}"/>
              </a:ext>
            </a:extLst>
          </p:cNvPr>
          <p:cNvSpPr>
            <a:spLocks noGrp="1"/>
          </p:cNvSpPr>
          <p:nvPr>
            <p:ph type="ftr" sz="quarter" idx="3"/>
          </p:nvPr>
        </p:nvSpPr>
        <p:spPr>
          <a:xfrm>
            <a:off x="0" y="6608763"/>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SPR-2019-###</a:t>
            </a:r>
          </a:p>
        </p:txBody>
      </p:sp>
    </p:spTree>
  </p:cSld>
  <p:clrMap bg1="lt1" tx1="dk1" bg2="lt2" tx2="dk2" accent1="accent1" accent2="accent2" accent3="accent3" accent4="accent4" accent5="accent5" accent6="accent6" hlink="hlink" folHlink="folHlink"/>
  <p:sldLayoutIdLst>
    <p:sldLayoutId id="2147489325" r:id="rId1"/>
    <p:sldLayoutId id="2147489326" r:id="rId2"/>
    <p:sldLayoutId id="2147489327" r:id="rId3"/>
    <p:sldLayoutId id="2147489328" r:id="rId4"/>
    <p:sldLayoutId id="2147489329" r:id="rId5"/>
  </p:sldLayoutIdLst>
  <p:hf hdr="0" dt="0"/>
  <p:txStyles>
    <p:titleStyle>
      <a:lvl1pPr algn="ctr" rtl="0" eaLnBrk="0" fontAlgn="base" hangingPunct="0">
        <a:spcBef>
          <a:spcPct val="0"/>
        </a:spcBef>
        <a:spcAft>
          <a:spcPct val="0"/>
        </a:spcAft>
        <a:defRPr sz="3600" b="1" kern="1200">
          <a:solidFill>
            <a:schemeClr val="bg1"/>
          </a:solidFill>
          <a:effectLst>
            <a:outerShdw blurRad="50800" dist="38100" dir="5400000" algn="t" rotWithShape="0">
              <a:prstClr val="black">
                <a:alpha val="40000"/>
              </a:prstClr>
            </a:outerShdw>
          </a:effectLst>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11DFA44-F14C-4A59-8510-6C510D23D65E}" type="datetimeFigureOut">
              <a:rPr lang="en-US"/>
              <a:pPr>
                <a:defRPr/>
              </a:pPr>
              <a:t>7/23/2019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lumMod val="50000"/>
                  </a:schemeClr>
                </a:solidFill>
                <a:effectLst/>
                <a:latin typeface="+mn-lt"/>
                <a:cs typeface="+mn-cs"/>
              </a:defRPr>
            </a:lvl1pPr>
          </a:lstStyle>
          <a:p>
            <a:pPr>
              <a:defRPr/>
            </a:pPr>
            <a:fld id="{1DB7F99F-94A3-4A16-89DC-8DC99D600BDB}" type="slidenum">
              <a:rPr lang="en-US" smtClean="0"/>
              <a:pPr>
                <a:defRPr/>
              </a:pPr>
              <a:t>‹#›</a:t>
            </a:fld>
            <a:endParaRPr lang="en-US"/>
          </a:p>
        </p:txBody>
      </p:sp>
    </p:spTree>
    <p:extLst>
      <p:ext uri="{BB962C8B-B14F-4D97-AF65-F5344CB8AC3E}">
        <p14:creationId xmlns:p14="http://schemas.microsoft.com/office/powerpoint/2010/main" val="1617540990"/>
      </p:ext>
    </p:extLst>
  </p:cSld>
  <p:clrMap bg1="lt1" tx1="dk1" bg2="lt2" tx2="dk2" accent1="accent1" accent2="accent2" accent3="accent3" accent4="accent4" accent5="accent5" accent6="accent6" hlink="hlink" folHlink="folHlink"/>
  <p:sldLayoutIdLst>
    <p:sldLayoutId id="214748940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350" y="3352800"/>
            <a:ext cx="9144000" cy="833438"/>
          </a:xfrm>
        </p:spPr>
        <p:txBody>
          <a:bodyPr/>
          <a:lstStyle/>
          <a:p>
            <a:pPr eaLnBrk="1" hangingPunct="1"/>
            <a:r>
              <a:rPr lang="en-US" altLang="en-US" sz="2800"/>
              <a:t>Aircrew </a:t>
            </a:r>
            <a:r>
              <a:rPr lang="en-US" altLang="en-US" sz="2800" dirty="0"/>
              <a:t>Systems PMA202 Overview</a:t>
            </a:r>
          </a:p>
        </p:txBody>
      </p:sp>
      <p:sp>
        <p:nvSpPr>
          <p:cNvPr id="31748" name="Text Placeholder 3"/>
          <p:cNvSpPr>
            <a:spLocks noGrp="1"/>
          </p:cNvSpPr>
          <p:nvPr>
            <p:ph type="body" sz="quarter" idx="14"/>
          </p:nvPr>
        </p:nvSpPr>
        <p:spPr bwMode="auto">
          <a:xfrm>
            <a:off x="5518150" y="5130800"/>
            <a:ext cx="3397250"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1800" dirty="0"/>
              <a:t>Aircrew Systems Industry Partners</a:t>
            </a:r>
          </a:p>
        </p:txBody>
      </p:sp>
      <p:sp>
        <p:nvSpPr>
          <p:cNvPr id="31749" name="Text Placeholder 4"/>
          <p:cNvSpPr>
            <a:spLocks noGrp="1"/>
          </p:cNvSpPr>
          <p:nvPr>
            <p:ph type="body" sz="quarter" idx="16"/>
          </p:nvPr>
        </p:nvSpPr>
        <p:spPr bwMode="auto">
          <a:xfrm>
            <a:off x="5518150" y="5832475"/>
            <a:ext cx="2916238"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1800" dirty="0"/>
              <a:t>CAPT Tom Heck, PMA-202</a:t>
            </a:r>
          </a:p>
        </p:txBody>
      </p:sp>
      <p:sp>
        <p:nvSpPr>
          <p:cNvPr id="31750" name="Text Placeholder 5"/>
          <p:cNvSpPr>
            <a:spLocks noGrp="1"/>
          </p:cNvSpPr>
          <p:nvPr>
            <p:ph type="body" sz="quarter" idx="18"/>
          </p:nvPr>
        </p:nvSpPr>
        <p:spPr bwMode="auto">
          <a:xfrm>
            <a:off x="7086600" y="4733925"/>
            <a:ext cx="1489075" cy="21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r>
              <a:rPr lang="en-US" altLang="en-US" sz="1400" dirty="0"/>
              <a:t>24 July 2019</a:t>
            </a:r>
          </a:p>
        </p:txBody>
      </p:sp>
      <p:sp>
        <p:nvSpPr>
          <p:cNvPr id="7" name="TextBox 6"/>
          <p:cNvSpPr txBox="1"/>
          <p:nvPr/>
        </p:nvSpPr>
        <p:spPr>
          <a:xfrm>
            <a:off x="399866" y="6252706"/>
            <a:ext cx="2343334" cy="605294"/>
          </a:xfrm>
          <a:prstGeom prst="rect">
            <a:avLst/>
          </a:prstGeom>
          <a:noFill/>
        </p:spPr>
        <p:txBody>
          <a:bodyPr wrap="none" rtlCol="0">
            <a:spAutoFit/>
          </a:bodyPr>
          <a:lstStyle/>
          <a:p>
            <a:pPr>
              <a:lnSpc>
                <a:spcPts val="2000"/>
              </a:lnSpc>
            </a:pPr>
            <a:r>
              <a:rPr lang="en-US" sz="1800" b="1" dirty="0">
                <a:effectLst/>
                <a:latin typeface="Arial" pitchFamily="34" charset="0"/>
                <a:cs typeface="Arial" pitchFamily="34" charset="0"/>
              </a:rPr>
              <a:t>Warfighter focused </a:t>
            </a:r>
          </a:p>
          <a:p>
            <a:pPr>
              <a:lnSpc>
                <a:spcPts val="2000"/>
              </a:lnSpc>
            </a:pPr>
            <a:r>
              <a:rPr lang="en-US" sz="1800" b="1" dirty="0">
                <a:effectLst/>
                <a:latin typeface="Arial" pitchFamily="34" charset="0"/>
                <a:cs typeface="Arial" pitchFamily="34" charset="0"/>
              </a:rPr>
              <a:t>&amp; Cost Conscious</a:t>
            </a:r>
          </a:p>
        </p:txBody>
      </p:sp>
      <p:sp>
        <p:nvSpPr>
          <p:cNvPr id="8" name="TextBox 9"/>
          <p:cNvSpPr txBox="1">
            <a:spLocks noChangeArrowheads="1"/>
          </p:cNvSpPr>
          <p:nvPr/>
        </p:nvSpPr>
        <p:spPr bwMode="auto">
          <a:xfrm>
            <a:off x="2900363" y="6374658"/>
            <a:ext cx="4110037" cy="430887"/>
          </a:xfrm>
          <a:prstGeom prst="rect">
            <a:avLst/>
          </a:prstGeom>
          <a:noFill/>
          <a:ln w="9525">
            <a:noFill/>
            <a:miter lim="800000"/>
            <a:headEnd/>
            <a:tailEnd/>
          </a:ln>
        </p:spPr>
        <p:txBody>
          <a:bodyPr wrap="square">
            <a:spAutoFit/>
          </a:bodyPr>
          <a:lstStyle/>
          <a:p>
            <a:r>
              <a:rPr lang="en-US" sz="1100" dirty="0">
                <a:solidFill>
                  <a:srgbClr val="FF0000"/>
                </a:solidFill>
                <a:effectLst/>
              </a:rPr>
              <a:t>NAVAIR Public Release 2016-820 Distribution Statement A – </a:t>
            </a:r>
          </a:p>
          <a:p>
            <a:r>
              <a:rPr lang="en-US" sz="1100" dirty="0">
                <a:solidFill>
                  <a:srgbClr val="FF0000"/>
                </a:solidFill>
                <a:effectLst/>
              </a:rPr>
              <a:t>“Approved for public release; distribution is unlimited”</a:t>
            </a:r>
            <a:endParaRPr lang="en-US" sz="1100" b="0" dirty="0">
              <a:solidFill>
                <a:srgbClr val="FF0000"/>
              </a:solidFill>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a:rPr>
              <a:pPr>
                <a:defRPr/>
              </a:pPr>
              <a:t>10</a:t>
            </a:fld>
            <a:endParaRPr lang="en-US" dirty="0">
              <a:latin typeface="Arial"/>
            </a:endParaRPr>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a:t>Thermal Regulation</a:t>
            </a:r>
          </a:p>
        </p:txBody>
      </p:sp>
      <p:sp>
        <p:nvSpPr>
          <p:cNvPr id="14" name="Footer Placeholder 4">
            <a:extLst>
              <a:ext uri="{FF2B5EF4-FFF2-40B4-BE49-F238E27FC236}">
                <a16:creationId xmlns:a16="http://schemas.microsoft.com/office/drawing/2014/main" id="{F2E1CD04-F244-49A8-9C96-D544E0FD79F8}"/>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cxnSp>
        <p:nvCxnSpPr>
          <p:cNvPr id="5" name="Straight Connector 4"/>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 y="37338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3767316"/>
            <a:ext cx="4419600" cy="1831271"/>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Fleet usage issues:</a:t>
            </a: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Deficiencies:</a:t>
            </a:r>
          </a:p>
          <a:p>
            <a:pPr marL="404813" lvl="1" indent="-18097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Increased body temperature has led to reduced mission endurance</a:t>
            </a:r>
          </a:p>
          <a:p>
            <a:pPr marL="404813" lvl="1" indent="-18097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Reduced body temperature has led to difficulty in performing mission sets</a:t>
            </a:r>
          </a:p>
        </p:txBody>
      </p:sp>
      <p:sp>
        <p:nvSpPr>
          <p:cNvPr id="8" name="TextBox 7"/>
          <p:cNvSpPr txBox="1"/>
          <p:nvPr/>
        </p:nvSpPr>
        <p:spPr>
          <a:xfrm>
            <a:off x="4683860" y="871896"/>
            <a:ext cx="4307740" cy="2077492"/>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Program of Record: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Qualified Multi-Climate Protection clothing ensembles</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Qualified cooling vests for H-53 crews</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Continuous exploration/evaluation of COTS and Non-Developmental passive and active thermal regulation products</a:t>
            </a:r>
          </a:p>
        </p:txBody>
      </p:sp>
      <p:sp>
        <p:nvSpPr>
          <p:cNvPr id="9" name="TextBox 8"/>
          <p:cNvSpPr txBox="1"/>
          <p:nvPr/>
        </p:nvSpPr>
        <p:spPr>
          <a:xfrm>
            <a:off x="4688840" y="3767316"/>
            <a:ext cx="4226560" cy="2323713"/>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Industry help needed: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Exploration of technologies and materials</a:t>
            </a:r>
          </a:p>
          <a:p>
            <a:pPr marL="404813" indent="-176213"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Durable, light-weight, breathable yet affordable materials</a:t>
            </a:r>
          </a:p>
          <a:p>
            <a:pPr marL="404813" indent="-176213"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Portable, compact, non-restrictive, light-weight thermal regulation systems that last throughout extended missions and utilize mainstream power sources</a:t>
            </a:r>
          </a:p>
        </p:txBody>
      </p:sp>
      <p:sp>
        <p:nvSpPr>
          <p:cNvPr id="10" name="TextBox 9">
            <a:extLst>
              <a:ext uri="{FF2B5EF4-FFF2-40B4-BE49-F238E27FC236}">
                <a16:creationId xmlns:a16="http://schemas.microsoft.com/office/drawing/2014/main" id="{B2B10B8F-4C91-44F6-AA8C-6B69FB9F6E4E}"/>
              </a:ext>
            </a:extLst>
          </p:cNvPr>
          <p:cNvSpPr txBox="1"/>
          <p:nvPr/>
        </p:nvSpPr>
        <p:spPr>
          <a:xfrm>
            <a:off x="76200" y="894308"/>
            <a:ext cx="4475479" cy="2400657"/>
          </a:xfrm>
          <a:prstGeom prst="rect">
            <a:avLst/>
          </a:prstGeom>
          <a:noFill/>
        </p:spPr>
        <p:txBody>
          <a:bodyPr wrap="square" rtlCol="0">
            <a:spAutoFit/>
          </a:bodyPr>
          <a:lstStyle/>
          <a:p>
            <a:pPr algn="l"/>
            <a:r>
              <a:rPr lang="en-US" sz="1800" b="1" dirty="0">
                <a:solidFill>
                  <a:srgbClr val="002060"/>
                </a:solidFill>
                <a:effectLst/>
                <a:latin typeface="Arial" pitchFamily="34" charset="0"/>
                <a:cs typeface="Arial" pitchFamily="34" charset="0"/>
              </a:rPr>
              <a:t>Operational Requirement:</a:t>
            </a:r>
          </a:p>
          <a:p>
            <a:pPr marL="234950"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Regulation of Aircrew and Maintainer body temperature during operations in hot and cold environments</a:t>
            </a:r>
          </a:p>
          <a:p>
            <a:pPr marL="503238" lvl="1" indent="-285750"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Prevent over-exposure </a:t>
            </a:r>
          </a:p>
          <a:p>
            <a:pPr marL="503238" lvl="1" indent="-285750"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Minimize fatigue</a:t>
            </a:r>
          </a:p>
          <a:p>
            <a:pPr marL="503238" lvl="1" indent="-285750"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Maintain mobility and dexterity to perform required flight and maintenance functions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670178"/>
            <a:ext cx="1246005" cy="828593"/>
          </a:xfrm>
          <a:prstGeom prst="rect">
            <a:avLst/>
          </a:prstGeom>
        </p:spPr>
      </p:pic>
    </p:spTree>
    <p:extLst>
      <p:ext uri="{BB962C8B-B14F-4D97-AF65-F5344CB8AC3E}">
        <p14:creationId xmlns:p14="http://schemas.microsoft.com/office/powerpoint/2010/main" val="42587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a:rPr>
              <a:pPr>
                <a:defRPr/>
              </a:pPr>
              <a:t>11</a:t>
            </a:fld>
            <a:endParaRPr lang="en-US" dirty="0">
              <a:latin typeface="Arial"/>
            </a:endParaRPr>
          </a:p>
        </p:txBody>
      </p:sp>
      <p:cxnSp>
        <p:nvCxnSpPr>
          <p:cNvPr id="9" name="Straight Connector 8"/>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7338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3767316"/>
            <a:ext cx="4419600" cy="2154436"/>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Fleet usage issues:</a:t>
            </a: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Deficiencies:</a:t>
            </a:r>
          </a:p>
          <a:p>
            <a:pPr marL="398463" lvl="1" indent="-122238" algn="l">
              <a:spcBef>
                <a:spcPts val="600"/>
              </a:spcBef>
              <a:buFont typeface="Arial" pitchFamily="34" charset="0"/>
              <a:buChar char="•"/>
            </a:pPr>
            <a:r>
              <a:rPr lang="en-US" sz="1600" dirty="0">
                <a:solidFill>
                  <a:srgbClr val="002060"/>
                </a:solidFill>
                <a:effectLst/>
                <a:latin typeface="Arial"/>
                <a:cs typeface="Arial" pitchFamily="34" charset="0"/>
              </a:rPr>
              <a:t>Incapacitated aircrew cannot transmit location.</a:t>
            </a:r>
          </a:p>
          <a:p>
            <a:pPr marL="398463" lvl="1" indent="-122238" algn="l">
              <a:spcBef>
                <a:spcPts val="600"/>
              </a:spcBef>
              <a:buFont typeface="Arial" pitchFamily="34" charset="0"/>
              <a:buChar char="•"/>
            </a:pPr>
            <a:r>
              <a:rPr lang="en-US" sz="1600" dirty="0">
                <a:solidFill>
                  <a:srgbClr val="002060"/>
                </a:solidFill>
                <a:effectLst/>
                <a:latin typeface="Arial"/>
                <a:cs typeface="Arial" pitchFamily="34" charset="0"/>
              </a:rPr>
              <a:t>Antenna</a:t>
            </a:r>
          </a:p>
          <a:p>
            <a:pPr marL="398463" lvl="1" indent="-122238" algn="l">
              <a:spcBef>
                <a:spcPts val="600"/>
              </a:spcBef>
              <a:buFont typeface="Arial" pitchFamily="34" charset="0"/>
              <a:buChar char="•"/>
            </a:pPr>
            <a:r>
              <a:rPr lang="en-US" sz="1600" dirty="0">
                <a:solidFill>
                  <a:srgbClr val="002060"/>
                </a:solidFill>
                <a:effectLst/>
                <a:latin typeface="Arial"/>
                <a:cs typeface="Arial" pitchFamily="34" charset="0"/>
              </a:rPr>
              <a:t>Inadequate light signal, sea dye marker</a:t>
            </a:r>
          </a:p>
          <a:p>
            <a:pPr marL="233363" indent="-122238" algn="l">
              <a:buFont typeface="Arial" pitchFamily="34" charset="0"/>
              <a:buChar char="•"/>
            </a:pPr>
            <a:endParaRPr lang="en-US" sz="1600" b="1" dirty="0">
              <a:solidFill>
                <a:srgbClr val="002060"/>
              </a:solidFill>
              <a:effectLst/>
              <a:latin typeface="Arial"/>
              <a:cs typeface="Arial" pitchFamily="34" charset="0"/>
            </a:endParaRPr>
          </a:p>
        </p:txBody>
      </p:sp>
      <p:sp>
        <p:nvSpPr>
          <p:cNvPr id="14" name="TextBox 13"/>
          <p:cNvSpPr txBox="1"/>
          <p:nvPr/>
        </p:nvSpPr>
        <p:spPr>
          <a:xfrm>
            <a:off x="4683860" y="871896"/>
            <a:ext cx="4307740" cy="1585049"/>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Program of Record: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URT-140</a:t>
            </a:r>
            <a:endParaRPr lang="en-US" sz="1600" dirty="0">
              <a:solidFill>
                <a:srgbClr val="FF0000"/>
              </a:solidFill>
              <a:effectLst/>
              <a:latin typeface="Arial"/>
              <a:cs typeface="Arial" pitchFamily="34" charset="0"/>
            </a:endParaRP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Non-combat survival radio</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Combat Survivor Evader Locator radio</a:t>
            </a:r>
          </a:p>
          <a:p>
            <a:pPr marL="233363" indent="-122238" algn="l">
              <a:buFont typeface="Arial" pitchFamily="34" charset="0"/>
              <a:buChar char="•"/>
            </a:pPr>
            <a:endParaRPr lang="en-US" sz="1600" b="1" dirty="0">
              <a:solidFill>
                <a:srgbClr val="002060"/>
              </a:solidFill>
              <a:effectLst/>
              <a:latin typeface="Arial"/>
              <a:cs typeface="Arial" pitchFamily="34" charset="0"/>
            </a:endParaRPr>
          </a:p>
        </p:txBody>
      </p:sp>
      <p:sp>
        <p:nvSpPr>
          <p:cNvPr id="16" name="TextBox 15"/>
          <p:cNvSpPr txBox="1"/>
          <p:nvPr/>
        </p:nvSpPr>
        <p:spPr>
          <a:xfrm>
            <a:off x="4688840" y="3767316"/>
            <a:ext cx="4226560" cy="2785378"/>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Industry help needed: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Alternative signaling solutions</a:t>
            </a: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Desired attributes:</a:t>
            </a:r>
          </a:p>
          <a:p>
            <a:pPr marL="404813" indent="-187325"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Self-activated: g-force/ejection/water</a:t>
            </a:r>
          </a:p>
          <a:p>
            <a:pPr marL="404813" indent="-187325"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Accurate OTH distress and geo-location</a:t>
            </a:r>
          </a:p>
          <a:p>
            <a:pPr marL="404813" indent="-187325"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Auto-activation and continued operation for incapacitated survivor</a:t>
            </a:r>
          </a:p>
          <a:p>
            <a:pPr marL="404813" indent="-187325"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Can be manually turned on and off</a:t>
            </a:r>
          </a:p>
          <a:p>
            <a:pPr marL="404813" indent="-187325"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Covert, LPD/LPI</a:t>
            </a:r>
          </a:p>
          <a:p>
            <a:pPr marL="404813" indent="-187325"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Direct LOS comms to </a:t>
            </a:r>
            <a:r>
              <a:rPr lang="en-US" sz="1600" dirty="0">
                <a:solidFill>
                  <a:srgbClr val="002060"/>
                </a:solidFill>
                <a:effectLst/>
                <a:latin typeface="Arial"/>
                <a:cs typeface="Arial" pitchFamily="34" charset="0"/>
              </a:rPr>
              <a:t>rescue vehicle</a:t>
            </a:r>
          </a:p>
        </p:txBody>
      </p:sp>
      <p:sp>
        <p:nvSpPr>
          <p:cNvPr id="12" name="Footer Placeholder 4">
            <a:extLst>
              <a:ext uri="{FF2B5EF4-FFF2-40B4-BE49-F238E27FC236}">
                <a16:creationId xmlns:a16="http://schemas.microsoft.com/office/drawing/2014/main" id="{3179484E-981A-4232-AC54-D212DAB16E84}"/>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15" name="Title 1">
            <a:extLst>
              <a:ext uri="{FF2B5EF4-FFF2-40B4-BE49-F238E27FC236}">
                <a16:creationId xmlns:a16="http://schemas.microsoft.com/office/drawing/2014/main" id="{183CD740-B165-4320-A6D5-674043C694B2}"/>
              </a:ext>
            </a:extLst>
          </p:cNvPr>
          <p:cNvSpPr>
            <a:spLocks noGrp="1"/>
          </p:cNvSpPr>
          <p:nvPr>
            <p:ph type="title"/>
          </p:nvPr>
        </p:nvSpPr>
        <p:spPr>
          <a:xfrm>
            <a:off x="457200" y="0"/>
            <a:ext cx="8229600" cy="752475"/>
          </a:xfrm>
        </p:spPr>
        <p:txBody>
          <a:bodyPr>
            <a:normAutofit/>
          </a:bodyPr>
          <a:lstStyle/>
          <a:p>
            <a:pPr eaLnBrk="1" fontAlgn="auto" hangingPunct="1">
              <a:spcAft>
                <a:spcPts val="0"/>
              </a:spcAft>
              <a:defRPr/>
            </a:pPr>
            <a:r>
              <a:rPr lang="en-US" sz="2800" dirty="0">
                <a:effectLst/>
              </a:rPr>
              <a:t>Survivor Signaling</a:t>
            </a:r>
            <a:endParaRPr lang="en-US" sz="2800" dirty="0"/>
          </a:p>
        </p:txBody>
      </p:sp>
      <p:pic>
        <p:nvPicPr>
          <p:cNvPr id="17" name="Picture 16">
            <a:extLst>
              <a:ext uri="{FF2B5EF4-FFF2-40B4-BE49-F238E27FC236}">
                <a16:creationId xmlns:a16="http://schemas.microsoft.com/office/drawing/2014/main" id="{A7AF87BB-4BD7-450E-AE54-0137D06D5557}"/>
              </a:ext>
            </a:extLst>
          </p:cNvPr>
          <p:cNvPicPr>
            <a:picLocks noChangeAspect="1"/>
          </p:cNvPicPr>
          <p:nvPr/>
        </p:nvPicPr>
        <p:blipFill>
          <a:blip r:embed="rId3"/>
          <a:stretch>
            <a:fillRect/>
          </a:stretch>
        </p:blipFill>
        <p:spPr>
          <a:xfrm>
            <a:off x="7587795" y="2309233"/>
            <a:ext cx="773127" cy="1256950"/>
          </a:xfrm>
          <a:prstGeom prst="rect">
            <a:avLst/>
          </a:prstGeom>
        </p:spPr>
      </p:pic>
      <p:pic>
        <p:nvPicPr>
          <p:cNvPr id="19" name="Picture 18">
            <a:extLst>
              <a:ext uri="{FF2B5EF4-FFF2-40B4-BE49-F238E27FC236}">
                <a16:creationId xmlns:a16="http://schemas.microsoft.com/office/drawing/2014/main" id="{C05427BB-18A1-4B92-9CFF-597C38E708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09233"/>
            <a:ext cx="1838189" cy="125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0D5BABB2-D5E2-41CE-8127-2E29519B3920}"/>
              </a:ext>
            </a:extLst>
          </p:cNvPr>
          <p:cNvSpPr txBox="1"/>
          <p:nvPr/>
        </p:nvSpPr>
        <p:spPr>
          <a:xfrm>
            <a:off x="76200" y="894308"/>
            <a:ext cx="4475479" cy="2723823"/>
          </a:xfrm>
          <a:prstGeom prst="rect">
            <a:avLst/>
          </a:prstGeom>
          <a:noFill/>
        </p:spPr>
        <p:txBody>
          <a:bodyPr wrap="square" rtlCol="0">
            <a:spAutoFit/>
          </a:bodyPr>
          <a:lstStyle/>
          <a:p>
            <a:pPr algn="l"/>
            <a:r>
              <a:rPr lang="en-US" sz="1600" b="1" dirty="0">
                <a:solidFill>
                  <a:srgbClr val="002060"/>
                </a:solidFill>
                <a:effectLst/>
                <a:latin typeface="Arial" pitchFamily="34" charset="0"/>
                <a:cs typeface="Arial" pitchFamily="34" charset="0"/>
              </a:rPr>
              <a:t>Operational Requirement:</a:t>
            </a:r>
          </a:p>
          <a:p>
            <a:pPr marL="287338" indent="-176213" algn="l">
              <a:spcBef>
                <a:spcPts val="600"/>
              </a:spcBef>
              <a:buFont typeface="Arial" pitchFamily="34" charset="0"/>
              <a:buChar char="•"/>
            </a:pPr>
            <a:r>
              <a:rPr lang="en-US" sz="1400" b="1" dirty="0">
                <a:solidFill>
                  <a:srgbClr val="002060"/>
                </a:solidFill>
                <a:effectLst/>
                <a:latin typeface="Arial" pitchFamily="34" charset="0"/>
                <a:cs typeface="Arial" pitchFamily="34" charset="0"/>
              </a:rPr>
              <a:t>Downed Aircrew must be recovered quickly before overexposure or capture.</a:t>
            </a:r>
          </a:p>
          <a:p>
            <a:pPr marL="287338" indent="-182563" algn="l">
              <a:spcBef>
                <a:spcPts val="300"/>
              </a:spcBef>
              <a:buFont typeface="Arial" pitchFamily="34" charset="0"/>
              <a:buChar char="•"/>
            </a:pPr>
            <a:r>
              <a:rPr lang="en-US" sz="1400" dirty="0">
                <a:solidFill>
                  <a:srgbClr val="002060"/>
                </a:solidFill>
                <a:effectLst/>
                <a:latin typeface="Arial" pitchFamily="34" charset="0"/>
                <a:cs typeface="Arial" pitchFamily="34" charset="0"/>
              </a:rPr>
              <a:t>Over the Horizon distress &amp; location broadcast </a:t>
            </a:r>
          </a:p>
          <a:p>
            <a:pPr marL="287338" indent="-182563" algn="l">
              <a:spcBef>
                <a:spcPts val="300"/>
              </a:spcBef>
              <a:buFont typeface="Arial" pitchFamily="34" charset="0"/>
              <a:buChar char="•"/>
            </a:pPr>
            <a:r>
              <a:rPr lang="en-US" sz="1400" dirty="0">
                <a:solidFill>
                  <a:srgbClr val="002060"/>
                </a:solidFill>
                <a:effectLst/>
                <a:latin typeface="Arial" pitchFamily="34" charset="0"/>
                <a:cs typeface="Arial" pitchFamily="34" charset="0"/>
              </a:rPr>
              <a:t>Encrypted Low Probability of Detection and Low Probability of Intercept signal (LPD/LPI)</a:t>
            </a:r>
          </a:p>
          <a:p>
            <a:pPr marL="287338" indent="-182563" algn="l">
              <a:spcBef>
                <a:spcPts val="300"/>
              </a:spcBef>
              <a:buFont typeface="Arial" pitchFamily="34" charset="0"/>
              <a:buChar char="•"/>
            </a:pPr>
            <a:r>
              <a:rPr lang="en-US" sz="1400" dirty="0">
                <a:solidFill>
                  <a:srgbClr val="002060"/>
                </a:solidFill>
                <a:effectLst/>
                <a:latin typeface="Arial" pitchFamily="34" charset="0"/>
                <a:cs typeface="Arial" pitchFamily="34" charset="0"/>
              </a:rPr>
              <a:t>Line of Sight survivor to rescue platform voice communications</a:t>
            </a:r>
          </a:p>
          <a:p>
            <a:pPr marL="287338" indent="-182563" algn="l">
              <a:spcBef>
                <a:spcPts val="300"/>
              </a:spcBef>
              <a:buFont typeface="Arial" pitchFamily="34" charset="0"/>
              <a:buChar char="•"/>
            </a:pPr>
            <a:r>
              <a:rPr lang="en-US" sz="1400" dirty="0">
                <a:solidFill>
                  <a:srgbClr val="002060"/>
                </a:solidFill>
                <a:effectLst/>
                <a:latin typeface="Arial" pitchFamily="34" charset="0"/>
                <a:cs typeface="Arial" pitchFamily="34" charset="0"/>
              </a:rPr>
              <a:t>Passive capability for incapacitated survivor – automatic g-force/ejection/water activation that continues when the survivor is in the water</a:t>
            </a:r>
          </a:p>
        </p:txBody>
      </p:sp>
    </p:spTree>
    <p:extLst>
      <p:ext uri="{BB962C8B-B14F-4D97-AF65-F5344CB8AC3E}">
        <p14:creationId xmlns:p14="http://schemas.microsoft.com/office/powerpoint/2010/main" val="362372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a:rPr>
              <a:pPr>
                <a:defRPr/>
              </a:pPr>
              <a:t>12</a:t>
            </a:fld>
            <a:endParaRPr lang="en-US" dirty="0">
              <a:latin typeface="Arial"/>
            </a:endParaRPr>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a:t>Laser Eye Protection</a:t>
            </a:r>
          </a:p>
        </p:txBody>
      </p:sp>
      <p:cxnSp>
        <p:nvCxnSpPr>
          <p:cNvPr id="9" name="Straight Connector 8"/>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7338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3767316"/>
            <a:ext cx="4419600" cy="2569934"/>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Fleet usage issues:</a:t>
            </a: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Deficiencies: </a:t>
            </a:r>
          </a:p>
          <a:p>
            <a:pPr marL="404813" indent="-18097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Aircrew are at risk of eye damage from both friendly and enemy lasers operating in unprotected frequencies </a:t>
            </a:r>
          </a:p>
          <a:p>
            <a:pPr marL="404813" indent="-18097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Current systems have fit &amp; transmittance issues that drive aircrew to decide not to wear them</a:t>
            </a:r>
          </a:p>
          <a:p>
            <a:pPr marL="111125" algn="l"/>
            <a:endParaRPr lang="en-US" sz="1600" b="1" dirty="0">
              <a:solidFill>
                <a:srgbClr val="002060"/>
              </a:solidFill>
              <a:effectLst/>
              <a:latin typeface="Arial"/>
              <a:cs typeface="Arial" pitchFamily="34" charset="0"/>
            </a:endParaRPr>
          </a:p>
        </p:txBody>
      </p:sp>
      <p:sp>
        <p:nvSpPr>
          <p:cNvPr id="14" name="TextBox 13"/>
          <p:cNvSpPr txBox="1"/>
          <p:nvPr/>
        </p:nvSpPr>
        <p:spPr>
          <a:xfrm>
            <a:off x="4683860" y="894308"/>
            <a:ext cx="4307740" cy="2077492"/>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Program of Record: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Started vendor competition. Currently in source selection.</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Solution expected to include goggles and step-in visors</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Inventory objective = 3500 units.</a:t>
            </a:r>
          </a:p>
          <a:p>
            <a:pPr marL="233363" indent="-122238" algn="l">
              <a:buFont typeface="Arial" pitchFamily="34" charset="0"/>
              <a:buChar char="•"/>
            </a:pPr>
            <a:endParaRPr lang="en-US" sz="1600" b="1" dirty="0">
              <a:solidFill>
                <a:srgbClr val="002060"/>
              </a:solidFill>
              <a:effectLst/>
              <a:latin typeface="Arial"/>
              <a:cs typeface="Arial" pitchFamily="34" charset="0"/>
            </a:endParaRPr>
          </a:p>
        </p:txBody>
      </p:sp>
      <p:sp>
        <p:nvSpPr>
          <p:cNvPr id="16" name="TextBox 15"/>
          <p:cNvSpPr txBox="1"/>
          <p:nvPr/>
        </p:nvSpPr>
        <p:spPr>
          <a:xfrm>
            <a:off x="4688840" y="3767316"/>
            <a:ext cx="4226560" cy="2646878"/>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Industry help needed: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Exploration of technologies and materials </a:t>
            </a:r>
          </a:p>
          <a:p>
            <a:pPr marL="404813" indent="-18732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Laser usage detection, characterization and event recording</a:t>
            </a:r>
          </a:p>
          <a:p>
            <a:pPr marL="404813" indent="-18732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Develop a system solution that can detect and instantly tune, filter or block damaging laser energy</a:t>
            </a:r>
          </a:p>
          <a:p>
            <a:pPr marL="404813" indent="-18732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System should integrate effectively with helmet and other Life Supt Equipment</a:t>
            </a:r>
          </a:p>
        </p:txBody>
      </p:sp>
      <p:pic>
        <p:nvPicPr>
          <p:cNvPr id="11" name="Picture 2" descr="C:\Users\sharon.BAKER\Pictures\untitled.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2514600"/>
            <a:ext cx="1971600" cy="1435693"/>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3179484E-981A-4232-AC54-D212DAB16E84}"/>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18" name="TextBox 17">
            <a:extLst>
              <a:ext uri="{FF2B5EF4-FFF2-40B4-BE49-F238E27FC236}">
                <a16:creationId xmlns:a16="http://schemas.microsoft.com/office/drawing/2014/main" id="{B2B10B8F-4C91-44F6-AA8C-6B69FB9F6E4E}"/>
              </a:ext>
            </a:extLst>
          </p:cNvPr>
          <p:cNvSpPr txBox="1"/>
          <p:nvPr/>
        </p:nvSpPr>
        <p:spPr>
          <a:xfrm>
            <a:off x="76200" y="894308"/>
            <a:ext cx="4572000" cy="2246769"/>
          </a:xfrm>
          <a:prstGeom prst="rect">
            <a:avLst/>
          </a:prstGeom>
          <a:noFill/>
        </p:spPr>
        <p:txBody>
          <a:bodyPr wrap="square" rtlCol="0">
            <a:spAutoFit/>
          </a:bodyPr>
          <a:lstStyle/>
          <a:p>
            <a:pPr algn="l"/>
            <a:r>
              <a:rPr lang="en-US" sz="1800" b="1" dirty="0">
                <a:solidFill>
                  <a:srgbClr val="002060"/>
                </a:solidFill>
                <a:effectLst/>
                <a:latin typeface="Arial" pitchFamily="34" charset="0"/>
                <a:cs typeface="Arial" pitchFamily="34" charset="0"/>
              </a:rPr>
              <a:t>Operational Requirement:</a:t>
            </a:r>
          </a:p>
          <a:p>
            <a:pPr marL="233363"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Naval Aviation Aircrew must be able to continue operations in environments where both visible and invisible friendly and hostile lasers are employed</a:t>
            </a:r>
          </a:p>
          <a:p>
            <a:pPr marL="233363"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Friendly sources include range-finders, targeting sensors, night vision environment illuminators</a:t>
            </a:r>
          </a:p>
        </p:txBody>
      </p:sp>
    </p:spTree>
    <p:extLst>
      <p:ext uri="{BB962C8B-B14F-4D97-AF65-F5344CB8AC3E}">
        <p14:creationId xmlns:p14="http://schemas.microsoft.com/office/powerpoint/2010/main" val="145308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a:rPr>
              <a:pPr>
                <a:defRPr/>
              </a:pPr>
              <a:t>13</a:t>
            </a:fld>
            <a:endParaRPr lang="en-US" dirty="0">
              <a:latin typeface="Arial"/>
            </a:endParaRPr>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a:t>Mission Endurance</a:t>
            </a:r>
          </a:p>
        </p:txBody>
      </p:sp>
      <p:sp>
        <p:nvSpPr>
          <p:cNvPr id="14" name="Footer Placeholder 4">
            <a:extLst>
              <a:ext uri="{FF2B5EF4-FFF2-40B4-BE49-F238E27FC236}">
                <a16:creationId xmlns:a16="http://schemas.microsoft.com/office/drawing/2014/main" id="{F2E1CD04-F244-49A8-9C96-D544E0FD79F8}"/>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cxnSp>
        <p:nvCxnSpPr>
          <p:cNvPr id="5" name="Straight Connector 4">
            <a:extLst>
              <a:ext uri="{FF2B5EF4-FFF2-40B4-BE49-F238E27FC236}">
                <a16:creationId xmlns:a16="http://schemas.microsoft.com/office/drawing/2014/main" id="{EEF33EFD-CBE2-4E42-9BB3-DD2A8D7BF1A9}"/>
              </a:ext>
            </a:extLst>
          </p:cNvPr>
          <p:cNvCxnSpPr/>
          <p:nvPr/>
        </p:nvCxnSpPr>
        <p:spPr>
          <a:xfrm>
            <a:off x="152400" y="37338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CC3CFB-0DB0-48E0-9E87-4FB5DF4F3222}"/>
              </a:ext>
            </a:extLst>
          </p:cNvPr>
          <p:cNvSpPr txBox="1"/>
          <p:nvPr/>
        </p:nvSpPr>
        <p:spPr>
          <a:xfrm>
            <a:off x="152400" y="3767316"/>
            <a:ext cx="4419600" cy="1908215"/>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Fleet usage issues:</a:t>
            </a: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Deficiencies:</a:t>
            </a:r>
          </a:p>
          <a:p>
            <a:pPr marL="398463" lvl="1" indent="-122238" algn="l">
              <a:spcBef>
                <a:spcPts val="600"/>
              </a:spcBef>
              <a:buFont typeface="Arial" pitchFamily="34" charset="0"/>
              <a:buChar char="•"/>
            </a:pPr>
            <a:r>
              <a:rPr lang="en-US" sz="1600" dirty="0">
                <a:solidFill>
                  <a:srgbClr val="002060"/>
                </a:solidFill>
                <a:effectLst/>
                <a:latin typeface="Arial"/>
                <a:cs typeface="Arial" pitchFamily="34" charset="0"/>
              </a:rPr>
              <a:t>Aircrew ensemble is bulky &amp; restrictive</a:t>
            </a:r>
          </a:p>
          <a:p>
            <a:pPr marL="398463" lvl="1" indent="-122238" algn="l">
              <a:spcBef>
                <a:spcPts val="600"/>
              </a:spcBef>
              <a:buFont typeface="Arial" pitchFamily="34" charset="0"/>
              <a:buChar char="•"/>
            </a:pPr>
            <a:r>
              <a:rPr lang="en-US" sz="1600" dirty="0">
                <a:solidFill>
                  <a:srgbClr val="002060"/>
                </a:solidFill>
                <a:effectLst/>
                <a:latin typeface="Arial"/>
                <a:cs typeface="Arial" pitchFamily="34" charset="0"/>
              </a:rPr>
              <a:t>Seating systems need ergonomic upgrades</a:t>
            </a:r>
          </a:p>
          <a:p>
            <a:pPr marL="398463" lvl="1" indent="-122238" algn="l">
              <a:spcBef>
                <a:spcPts val="600"/>
              </a:spcBef>
              <a:buFont typeface="Arial" pitchFamily="34" charset="0"/>
              <a:buChar char="•"/>
            </a:pPr>
            <a:endParaRPr lang="en-US" sz="1600" dirty="0">
              <a:solidFill>
                <a:srgbClr val="002060"/>
              </a:solidFill>
              <a:effectLst/>
              <a:latin typeface="Arial"/>
              <a:cs typeface="Arial" pitchFamily="34" charset="0"/>
            </a:endParaRPr>
          </a:p>
        </p:txBody>
      </p:sp>
      <p:sp>
        <p:nvSpPr>
          <p:cNvPr id="7" name="TextBox 6">
            <a:extLst>
              <a:ext uri="{FF2B5EF4-FFF2-40B4-BE49-F238E27FC236}">
                <a16:creationId xmlns:a16="http://schemas.microsoft.com/office/drawing/2014/main" id="{FBEA7959-288D-478A-BDBA-D88B02578896}"/>
              </a:ext>
            </a:extLst>
          </p:cNvPr>
          <p:cNvSpPr txBox="1"/>
          <p:nvPr/>
        </p:nvSpPr>
        <p:spPr>
          <a:xfrm>
            <a:off x="4683860" y="871896"/>
            <a:ext cx="4307740" cy="1985159"/>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Program of Record: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MH-60S Gunner Seat Replacement</a:t>
            </a:r>
            <a:endParaRPr lang="en-US" sz="1600" b="1" dirty="0">
              <a:solidFill>
                <a:srgbClr val="002060"/>
              </a:solidFill>
              <a:effectLst/>
              <a:latin typeface="Arial"/>
              <a:cs typeface="Arial" pitchFamily="34" charset="0"/>
            </a:endParaRPr>
          </a:p>
          <a:p>
            <a:pPr marL="233363" indent="-122238" algn="l">
              <a:spcBef>
                <a:spcPts val="600"/>
              </a:spcBef>
              <a:buFont typeface="Arial" pitchFamily="34" charset="0"/>
              <a:buChar char="•"/>
            </a:pPr>
            <a:endParaRPr lang="en-US" sz="1600" b="1" dirty="0">
              <a:solidFill>
                <a:srgbClr val="002060"/>
              </a:solidFill>
              <a:effectLst/>
              <a:latin typeface="Arial"/>
              <a:cs typeface="Arial" pitchFamily="34" charset="0"/>
            </a:endParaRPr>
          </a:p>
          <a:p>
            <a:pPr marL="233363" indent="-122238" algn="l">
              <a:spcBef>
                <a:spcPts val="600"/>
              </a:spcBef>
              <a:buFont typeface="Arial" pitchFamily="34" charset="0"/>
              <a:buChar char="•"/>
            </a:pPr>
            <a:endParaRPr lang="en-US" sz="1600" b="1" dirty="0">
              <a:solidFill>
                <a:srgbClr val="002060"/>
              </a:solidFill>
              <a:effectLst/>
              <a:latin typeface="Arial"/>
              <a:cs typeface="Arial" pitchFamily="34" charset="0"/>
            </a:endParaRPr>
          </a:p>
          <a:p>
            <a:pPr marL="233363" indent="-122238" algn="l">
              <a:spcBef>
                <a:spcPts val="600"/>
              </a:spcBef>
              <a:buFont typeface="Arial" pitchFamily="34" charset="0"/>
              <a:buChar char="•"/>
            </a:pPr>
            <a:endParaRPr lang="en-US" sz="1600" b="1" dirty="0">
              <a:solidFill>
                <a:srgbClr val="002060"/>
              </a:solidFill>
              <a:effectLst/>
              <a:latin typeface="Arial"/>
              <a:cs typeface="Arial" pitchFamily="34" charset="0"/>
            </a:endParaRPr>
          </a:p>
          <a:p>
            <a:pPr marL="111125" algn="l">
              <a:spcBef>
                <a:spcPts val="600"/>
              </a:spcBef>
            </a:pPr>
            <a:endParaRPr lang="en-US" sz="1600" dirty="0">
              <a:solidFill>
                <a:srgbClr val="002060"/>
              </a:solidFill>
              <a:effectLst/>
              <a:latin typeface="Arial"/>
              <a:cs typeface="Arial" pitchFamily="34" charset="0"/>
            </a:endParaRPr>
          </a:p>
        </p:txBody>
      </p:sp>
      <p:sp>
        <p:nvSpPr>
          <p:cNvPr id="8" name="TextBox 7">
            <a:extLst>
              <a:ext uri="{FF2B5EF4-FFF2-40B4-BE49-F238E27FC236}">
                <a16:creationId xmlns:a16="http://schemas.microsoft.com/office/drawing/2014/main" id="{0F803820-90D0-419F-B116-0EEADB03B92E}"/>
              </a:ext>
            </a:extLst>
          </p:cNvPr>
          <p:cNvSpPr txBox="1"/>
          <p:nvPr/>
        </p:nvSpPr>
        <p:spPr>
          <a:xfrm>
            <a:off x="4648205" y="3767316"/>
            <a:ext cx="4419595" cy="2569934"/>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Industry help needed: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Exploration of technologies and materials</a:t>
            </a:r>
          </a:p>
          <a:p>
            <a:pPr marL="404813" lvl="1" indent="-187325" algn="l">
              <a:spcBef>
                <a:spcPts val="3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Ergonomically optimized seating systems: cushions, lumbar support</a:t>
            </a:r>
          </a:p>
          <a:p>
            <a:pPr marL="404813" lvl="1" indent="-187325" algn="l">
              <a:spcBef>
                <a:spcPts val="3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Reduced vibrations: seats, mounts, platform structural dampening/tuning</a:t>
            </a:r>
          </a:p>
          <a:p>
            <a:pPr marL="404813" lvl="1" indent="-187325" algn="l">
              <a:spcBef>
                <a:spcPts val="3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Reduced helmet/head system weight and/or improved center of gravity</a:t>
            </a:r>
          </a:p>
          <a:p>
            <a:pPr marL="404813" lvl="1" indent="-187325" algn="l">
              <a:spcBef>
                <a:spcPts val="3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Knee protection, cabin mobility </a:t>
            </a:r>
          </a:p>
        </p:txBody>
      </p:sp>
      <p:sp>
        <p:nvSpPr>
          <p:cNvPr id="9" name="TextBox 8">
            <a:extLst>
              <a:ext uri="{FF2B5EF4-FFF2-40B4-BE49-F238E27FC236}">
                <a16:creationId xmlns:a16="http://schemas.microsoft.com/office/drawing/2014/main" id="{A07F0A9E-0905-4B07-B684-C01703422022}"/>
              </a:ext>
            </a:extLst>
          </p:cNvPr>
          <p:cNvSpPr txBox="1"/>
          <p:nvPr/>
        </p:nvSpPr>
        <p:spPr>
          <a:xfrm>
            <a:off x="76200" y="894308"/>
            <a:ext cx="4475479" cy="2323713"/>
          </a:xfrm>
          <a:prstGeom prst="rect">
            <a:avLst/>
          </a:prstGeom>
          <a:noFill/>
        </p:spPr>
        <p:txBody>
          <a:bodyPr wrap="square" rtlCol="0">
            <a:spAutoFit/>
          </a:bodyPr>
          <a:lstStyle/>
          <a:p>
            <a:pPr algn="l"/>
            <a:r>
              <a:rPr lang="en-US" sz="1800" b="1" dirty="0">
                <a:solidFill>
                  <a:srgbClr val="002060"/>
                </a:solidFill>
                <a:effectLst/>
                <a:latin typeface="Arial" pitchFamily="34" charset="0"/>
                <a:cs typeface="Arial" pitchFamily="34" charset="0"/>
              </a:rPr>
              <a:t>Operational Requirement:</a:t>
            </a:r>
          </a:p>
          <a:p>
            <a:pPr marL="234950"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Flight equipment and seating that support Aircrew and Maintainer ability to conduct extended missions</a:t>
            </a:r>
          </a:p>
          <a:p>
            <a:pPr marL="404813" lvl="1" indent="-187325"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(Thermal aspects addressed earlier)</a:t>
            </a:r>
          </a:p>
          <a:p>
            <a:pPr marL="404813" lvl="1" indent="-187325"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Focus on other aspects – vibrations, seat configurations and components, neck and back load reduction, knee injury avoidance</a:t>
            </a:r>
          </a:p>
        </p:txBody>
      </p:sp>
      <p:pic>
        <p:nvPicPr>
          <p:cNvPr id="10" name="Picture 9">
            <a:extLst>
              <a:ext uri="{FF2B5EF4-FFF2-40B4-BE49-F238E27FC236}">
                <a16:creationId xmlns:a16="http://schemas.microsoft.com/office/drawing/2014/main" id="{E696947D-73C1-4A2F-8264-9C6FB82DC845}"/>
              </a:ext>
            </a:extLst>
          </p:cNvPr>
          <p:cNvPicPr>
            <a:picLocks noChangeAspect="1"/>
          </p:cNvPicPr>
          <p:nvPr/>
        </p:nvPicPr>
        <p:blipFill>
          <a:blip r:embed="rId3"/>
          <a:stretch>
            <a:fillRect/>
          </a:stretch>
        </p:blipFill>
        <p:spPr>
          <a:xfrm flipH="1">
            <a:off x="7315198" y="1618190"/>
            <a:ext cx="1295402" cy="1940687"/>
          </a:xfrm>
          <a:prstGeom prst="rect">
            <a:avLst/>
          </a:prstGeom>
        </p:spPr>
      </p:pic>
      <p:cxnSp>
        <p:nvCxnSpPr>
          <p:cNvPr id="11" name="Straight Connector 10">
            <a:extLst>
              <a:ext uri="{FF2B5EF4-FFF2-40B4-BE49-F238E27FC236}">
                <a16:creationId xmlns:a16="http://schemas.microsoft.com/office/drawing/2014/main" id="{91AB5F12-63E4-4C2A-B147-9098E3416D31}"/>
              </a:ext>
            </a:extLst>
          </p:cNvPr>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4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mn-lt"/>
              </a:rPr>
              <a:pPr>
                <a:defRPr/>
              </a:pPr>
              <a:t>14</a:t>
            </a:fld>
            <a:endParaRPr lang="en-US" dirty="0">
              <a:latin typeface="+mn-lt"/>
            </a:endParaRPr>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err="1"/>
              <a:t>Chem</a:t>
            </a:r>
            <a:r>
              <a:rPr lang="en-US" sz="2800" dirty="0"/>
              <a:t> Bio Equipment</a:t>
            </a:r>
          </a:p>
        </p:txBody>
      </p:sp>
      <p:cxnSp>
        <p:nvCxnSpPr>
          <p:cNvPr id="9" name="Straight Connector 8"/>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8862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631" y="3988135"/>
            <a:ext cx="4343400" cy="1831271"/>
          </a:xfrm>
          <a:prstGeom prst="rect">
            <a:avLst/>
          </a:prstGeom>
          <a:noFill/>
        </p:spPr>
        <p:txBody>
          <a:bodyPr wrap="square" rtlCol="0">
            <a:spAutoFit/>
          </a:bodyPr>
          <a:lstStyle/>
          <a:p>
            <a:pPr algn="l"/>
            <a:r>
              <a:rPr lang="en-US" sz="1800" b="1" dirty="0">
                <a:solidFill>
                  <a:srgbClr val="002060"/>
                </a:solidFill>
                <a:effectLst/>
                <a:latin typeface="Arial" pitchFamily="34" charset="0"/>
                <a:cs typeface="Arial" pitchFamily="34" charset="0"/>
              </a:rPr>
              <a:t>Fleet usage issues:</a:t>
            </a:r>
          </a:p>
          <a:p>
            <a:pPr marL="233363" indent="-122238" algn="l">
              <a:spcBef>
                <a:spcPts val="600"/>
              </a:spcBef>
              <a:buFont typeface="Arial" pitchFamily="34" charset="0"/>
              <a:buChar char="•"/>
            </a:pPr>
            <a:r>
              <a:rPr lang="en-US" sz="1400" b="1" dirty="0">
                <a:solidFill>
                  <a:srgbClr val="002060"/>
                </a:solidFill>
                <a:effectLst/>
                <a:latin typeface="Arial" pitchFamily="34" charset="0"/>
                <a:cs typeface="Arial" pitchFamily="34" charset="0"/>
              </a:rPr>
              <a:t>Deficiencies:</a:t>
            </a:r>
          </a:p>
          <a:p>
            <a:pPr marL="461963" lvl="1" indent="-227013" algn="l">
              <a:spcBef>
                <a:spcPts val="600"/>
              </a:spcBef>
              <a:buFont typeface="Courier New" panose="02070309020205020404" pitchFamily="49" charset="0"/>
              <a:buChar char="o"/>
            </a:pPr>
            <a:r>
              <a:rPr lang="en-US" sz="1400" dirty="0">
                <a:solidFill>
                  <a:srgbClr val="002060"/>
                </a:solidFill>
                <a:effectLst/>
                <a:latin typeface="Arial" pitchFamily="34" charset="0"/>
                <a:cs typeface="Arial" pitchFamily="34" charset="0"/>
              </a:rPr>
              <a:t>Thermal burden</a:t>
            </a:r>
          </a:p>
          <a:p>
            <a:pPr marL="461963" lvl="1" indent="-227013" algn="l">
              <a:spcBef>
                <a:spcPts val="600"/>
              </a:spcBef>
              <a:buFont typeface="Courier New" panose="02070309020205020404" pitchFamily="49" charset="0"/>
              <a:buChar char="o"/>
            </a:pPr>
            <a:r>
              <a:rPr lang="en-US" sz="1400" dirty="0">
                <a:solidFill>
                  <a:srgbClr val="002060"/>
                </a:solidFill>
                <a:effectLst/>
                <a:latin typeface="Arial" pitchFamily="34" charset="0"/>
                <a:cs typeface="Arial" pitchFamily="34" charset="0"/>
              </a:rPr>
              <a:t>Mobility restriction – fatiguing</a:t>
            </a:r>
          </a:p>
          <a:p>
            <a:pPr marL="461963" lvl="1" indent="-227013" algn="l">
              <a:spcBef>
                <a:spcPts val="600"/>
              </a:spcBef>
              <a:buFont typeface="Courier New" panose="02070309020205020404" pitchFamily="49" charset="0"/>
              <a:buChar char="o"/>
            </a:pPr>
            <a:r>
              <a:rPr lang="en-US" sz="1400" dirty="0">
                <a:solidFill>
                  <a:srgbClr val="002060"/>
                </a:solidFill>
                <a:effectLst/>
                <a:latin typeface="Arial" pitchFamily="34" charset="0"/>
                <a:cs typeface="Arial" pitchFamily="34" charset="0"/>
              </a:rPr>
              <a:t>Incompatibility with other Aircrew Life Supt Sys</a:t>
            </a:r>
          </a:p>
          <a:p>
            <a:pPr marL="461963" lvl="1" indent="-227013" algn="l">
              <a:spcBef>
                <a:spcPts val="600"/>
              </a:spcBef>
              <a:buFont typeface="Courier New" panose="02070309020205020404" pitchFamily="49" charset="0"/>
              <a:buChar char="o"/>
            </a:pPr>
            <a:endParaRPr lang="en-US" sz="1400" dirty="0">
              <a:solidFill>
                <a:srgbClr val="002060"/>
              </a:solidFill>
              <a:effectLst/>
              <a:latin typeface="Arial" pitchFamily="34" charset="0"/>
              <a:cs typeface="Arial" pitchFamily="34" charset="0"/>
            </a:endParaRPr>
          </a:p>
        </p:txBody>
      </p:sp>
      <p:sp>
        <p:nvSpPr>
          <p:cNvPr id="14" name="TextBox 13"/>
          <p:cNvSpPr txBox="1"/>
          <p:nvPr/>
        </p:nvSpPr>
        <p:spPr>
          <a:xfrm>
            <a:off x="4592321" y="879475"/>
            <a:ext cx="4572000" cy="1392689"/>
          </a:xfrm>
          <a:prstGeom prst="rect">
            <a:avLst/>
          </a:prstGeom>
          <a:noFill/>
        </p:spPr>
        <p:txBody>
          <a:bodyPr wrap="square" rtlCol="0">
            <a:spAutoFit/>
          </a:bodyPr>
          <a:lstStyle/>
          <a:p>
            <a:pPr algn="l"/>
            <a:r>
              <a:rPr lang="en-US" sz="1600" b="1" dirty="0">
                <a:solidFill>
                  <a:srgbClr val="002060"/>
                </a:solidFill>
                <a:effectLst/>
                <a:latin typeface="Arial" pitchFamily="34" charset="0"/>
                <a:cs typeface="Arial" pitchFamily="34" charset="0"/>
              </a:rPr>
              <a:t>Program of Record:</a:t>
            </a:r>
          </a:p>
          <a:p>
            <a:pPr marL="233363" indent="-122238" algn="l">
              <a:spcBef>
                <a:spcPts val="600"/>
              </a:spcBef>
              <a:buFont typeface="Arial" pitchFamily="34" charset="0"/>
              <a:buChar char="•"/>
            </a:pPr>
            <a:r>
              <a:rPr lang="en-US" sz="1400" dirty="0">
                <a:solidFill>
                  <a:srgbClr val="002060"/>
                </a:solidFill>
                <a:effectLst/>
                <a:latin typeface="Arial" pitchFamily="34" charset="0"/>
                <a:cs typeface="Arial" pitchFamily="34" charset="0"/>
              </a:rPr>
              <a:t>Navy is currently following Army Joint Program </a:t>
            </a:r>
            <a:endParaRPr lang="en-US" sz="1400" dirty="0">
              <a:solidFill>
                <a:srgbClr val="FF0000"/>
              </a:solidFill>
              <a:effectLst/>
              <a:latin typeface="Arial" pitchFamily="34" charset="0"/>
              <a:cs typeface="Arial" pitchFamily="34" charset="0"/>
            </a:endParaRPr>
          </a:p>
          <a:p>
            <a:pPr marL="403225" indent="-185738" algn="l">
              <a:spcBef>
                <a:spcPts val="300"/>
              </a:spcBef>
              <a:buFont typeface="Courier New" pitchFamily="49" charset="0"/>
              <a:buChar char="o"/>
            </a:pPr>
            <a:r>
              <a:rPr lang="en-US" sz="1400" dirty="0">
                <a:solidFill>
                  <a:srgbClr val="002060"/>
                </a:solidFill>
                <a:effectLst/>
                <a:latin typeface="Arial" pitchFamily="34" charset="0"/>
                <a:cs typeface="Arial" pitchFamily="34" charset="0"/>
              </a:rPr>
              <a:t>JSAM Rotary ~ 2018</a:t>
            </a:r>
          </a:p>
          <a:p>
            <a:pPr marL="403225" indent="-185738" algn="l">
              <a:spcBef>
                <a:spcPts val="300"/>
              </a:spcBef>
              <a:buFont typeface="Courier New" pitchFamily="49" charset="0"/>
              <a:buChar char="o"/>
            </a:pPr>
            <a:r>
              <a:rPr lang="en-US" sz="1400" dirty="0">
                <a:solidFill>
                  <a:srgbClr val="002060"/>
                </a:solidFill>
                <a:effectLst/>
                <a:latin typeface="Arial" pitchFamily="34" charset="0"/>
                <a:cs typeface="Arial" pitchFamily="34" charset="0"/>
              </a:rPr>
              <a:t>JSAM Strategic ~ 2018</a:t>
            </a:r>
          </a:p>
          <a:p>
            <a:pPr marL="403225" indent="-185738" algn="l">
              <a:spcBef>
                <a:spcPts val="300"/>
              </a:spcBef>
              <a:buFont typeface="Courier New" pitchFamily="49" charset="0"/>
              <a:buChar char="o"/>
            </a:pPr>
            <a:r>
              <a:rPr lang="en-US" sz="1400" dirty="0">
                <a:solidFill>
                  <a:srgbClr val="002060"/>
                </a:solidFill>
                <a:effectLst/>
                <a:latin typeface="Arial" pitchFamily="34" charset="0"/>
                <a:cs typeface="Arial" pitchFamily="34" charset="0"/>
              </a:rPr>
              <a:t>JSAM Tactical ~ 2020</a:t>
            </a:r>
          </a:p>
        </p:txBody>
      </p:sp>
      <p:pic>
        <p:nvPicPr>
          <p:cNvPr id="145409" name="Picture 1"/>
          <p:cNvPicPr>
            <a:picLocks noChangeAspect="1" noChangeArrowheads="1"/>
          </p:cNvPicPr>
          <p:nvPr/>
        </p:nvPicPr>
        <p:blipFill>
          <a:blip r:embed="rId3" cstate="print"/>
          <a:srcRect/>
          <a:stretch>
            <a:fillRect/>
          </a:stretch>
        </p:blipFill>
        <p:spPr bwMode="auto">
          <a:xfrm>
            <a:off x="6284197" y="2319146"/>
            <a:ext cx="889734" cy="1214436"/>
          </a:xfrm>
          <a:prstGeom prst="rect">
            <a:avLst/>
          </a:prstGeom>
          <a:noFill/>
          <a:ln w="9525">
            <a:noFill/>
            <a:miter lim="800000"/>
            <a:headEnd/>
            <a:tailEnd/>
          </a:ln>
          <a:effectLst/>
        </p:spPr>
      </p:pic>
      <p:pic>
        <p:nvPicPr>
          <p:cNvPr id="145410" name="Picture 2"/>
          <p:cNvPicPr>
            <a:picLocks noChangeAspect="1" noChangeArrowheads="1"/>
          </p:cNvPicPr>
          <p:nvPr/>
        </p:nvPicPr>
        <p:blipFill>
          <a:blip r:embed="rId4" cstate="print"/>
          <a:srcRect/>
          <a:stretch>
            <a:fillRect/>
          </a:stretch>
        </p:blipFill>
        <p:spPr bwMode="auto">
          <a:xfrm>
            <a:off x="7741566" y="2324298"/>
            <a:ext cx="916335" cy="1209280"/>
          </a:xfrm>
          <a:prstGeom prst="rect">
            <a:avLst/>
          </a:prstGeom>
          <a:noFill/>
          <a:ln w="9525">
            <a:noFill/>
            <a:miter lim="800000"/>
            <a:headEnd/>
            <a:tailEnd/>
          </a:ln>
          <a:effectLst/>
        </p:spPr>
      </p:pic>
      <p:pic>
        <p:nvPicPr>
          <p:cNvPr id="145411" name="Picture 3"/>
          <p:cNvPicPr>
            <a:picLocks noChangeAspect="1" noChangeArrowheads="1"/>
          </p:cNvPicPr>
          <p:nvPr/>
        </p:nvPicPr>
        <p:blipFill>
          <a:blip r:embed="rId5" cstate="print"/>
          <a:srcRect/>
          <a:stretch>
            <a:fillRect/>
          </a:stretch>
        </p:blipFill>
        <p:spPr bwMode="auto">
          <a:xfrm>
            <a:off x="5046267" y="2314381"/>
            <a:ext cx="698327" cy="1219200"/>
          </a:xfrm>
          <a:prstGeom prst="rect">
            <a:avLst/>
          </a:prstGeom>
          <a:noFill/>
          <a:ln w="9525">
            <a:noFill/>
            <a:miter lim="800000"/>
            <a:headEnd/>
            <a:tailEnd/>
          </a:ln>
          <a:effectLst/>
        </p:spPr>
      </p:pic>
      <p:sp>
        <p:nvSpPr>
          <p:cNvPr id="17" name="TextBox 16"/>
          <p:cNvSpPr txBox="1"/>
          <p:nvPr/>
        </p:nvSpPr>
        <p:spPr>
          <a:xfrm>
            <a:off x="6076616" y="3508775"/>
            <a:ext cx="1420582" cy="307777"/>
          </a:xfrm>
          <a:prstGeom prst="rect">
            <a:avLst/>
          </a:prstGeom>
          <a:noFill/>
        </p:spPr>
        <p:txBody>
          <a:bodyPr wrap="none" rtlCol="0">
            <a:spAutoFit/>
          </a:bodyPr>
          <a:lstStyle/>
          <a:p>
            <a:pPr algn="l"/>
            <a:r>
              <a:rPr lang="en-US" sz="1400" dirty="0">
                <a:solidFill>
                  <a:srgbClr val="000000"/>
                </a:solidFill>
                <a:effectLst/>
                <a:latin typeface="Arial" pitchFamily="34" charset="0"/>
                <a:cs typeface="Arial" pitchFamily="34" charset="0"/>
              </a:rPr>
              <a:t>JSAM Strategic</a:t>
            </a:r>
          </a:p>
        </p:txBody>
      </p:sp>
      <p:sp>
        <p:nvSpPr>
          <p:cNvPr id="18" name="TextBox 17"/>
          <p:cNvSpPr txBox="1"/>
          <p:nvPr/>
        </p:nvSpPr>
        <p:spPr>
          <a:xfrm>
            <a:off x="7561132" y="3508775"/>
            <a:ext cx="1307666" cy="307777"/>
          </a:xfrm>
          <a:prstGeom prst="rect">
            <a:avLst/>
          </a:prstGeom>
          <a:noFill/>
        </p:spPr>
        <p:txBody>
          <a:bodyPr wrap="none" rtlCol="0">
            <a:spAutoFit/>
          </a:bodyPr>
          <a:lstStyle/>
          <a:p>
            <a:pPr algn="l"/>
            <a:r>
              <a:rPr lang="en-US" sz="1400" dirty="0">
                <a:solidFill>
                  <a:srgbClr val="000000"/>
                </a:solidFill>
                <a:effectLst/>
                <a:latin typeface="Arial" pitchFamily="34" charset="0"/>
                <a:cs typeface="Arial" pitchFamily="34" charset="0"/>
              </a:rPr>
              <a:t>JSAM Tactical</a:t>
            </a:r>
          </a:p>
        </p:txBody>
      </p:sp>
      <p:sp>
        <p:nvSpPr>
          <p:cNvPr id="19" name="TextBox 18"/>
          <p:cNvSpPr txBox="1"/>
          <p:nvPr/>
        </p:nvSpPr>
        <p:spPr>
          <a:xfrm>
            <a:off x="4771016" y="3498142"/>
            <a:ext cx="1241045" cy="307777"/>
          </a:xfrm>
          <a:prstGeom prst="rect">
            <a:avLst/>
          </a:prstGeom>
          <a:noFill/>
        </p:spPr>
        <p:txBody>
          <a:bodyPr wrap="none" rtlCol="0">
            <a:spAutoFit/>
          </a:bodyPr>
          <a:lstStyle/>
          <a:p>
            <a:pPr algn="l"/>
            <a:r>
              <a:rPr lang="en-US" sz="1400" dirty="0">
                <a:solidFill>
                  <a:srgbClr val="000000"/>
                </a:solidFill>
                <a:effectLst/>
                <a:latin typeface="Arial" pitchFamily="34" charset="0"/>
                <a:cs typeface="Arial" pitchFamily="34" charset="0"/>
              </a:rPr>
              <a:t>JSAM Rotary</a:t>
            </a:r>
          </a:p>
        </p:txBody>
      </p:sp>
      <p:sp>
        <p:nvSpPr>
          <p:cNvPr id="21" name="Footer Placeholder 4">
            <a:extLst>
              <a:ext uri="{FF2B5EF4-FFF2-40B4-BE49-F238E27FC236}">
                <a16:creationId xmlns:a16="http://schemas.microsoft.com/office/drawing/2014/main" id="{E74A0F13-D917-4A01-84CC-9986C0AFF452}"/>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22" name="TextBox 21">
            <a:extLst>
              <a:ext uri="{FF2B5EF4-FFF2-40B4-BE49-F238E27FC236}">
                <a16:creationId xmlns:a16="http://schemas.microsoft.com/office/drawing/2014/main" id="{8DBA8CFA-E3E7-4A38-B662-CDD68B68C5D9}"/>
              </a:ext>
            </a:extLst>
          </p:cNvPr>
          <p:cNvSpPr txBox="1"/>
          <p:nvPr/>
        </p:nvSpPr>
        <p:spPr>
          <a:xfrm>
            <a:off x="4648201" y="3959929"/>
            <a:ext cx="4343399" cy="1985159"/>
          </a:xfrm>
          <a:prstGeom prst="rect">
            <a:avLst/>
          </a:prstGeom>
          <a:noFill/>
        </p:spPr>
        <p:txBody>
          <a:bodyPr wrap="square" rtlCol="0">
            <a:spAutoFit/>
          </a:bodyPr>
          <a:lstStyle/>
          <a:p>
            <a:pPr algn="l"/>
            <a:r>
              <a:rPr lang="en-US" sz="1800" b="1" dirty="0">
                <a:solidFill>
                  <a:srgbClr val="002060"/>
                </a:solidFill>
                <a:effectLst/>
                <a:latin typeface="Arial" pitchFamily="34" charset="0"/>
                <a:cs typeface="Arial" pitchFamily="34" charset="0"/>
              </a:rPr>
              <a:t>Industry help needed:</a:t>
            </a:r>
          </a:p>
          <a:p>
            <a:pPr marL="233363"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Improved materials</a:t>
            </a:r>
          </a:p>
          <a:p>
            <a:pPr marL="461963" lvl="1" indent="-227013"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Better protection</a:t>
            </a:r>
          </a:p>
          <a:p>
            <a:pPr marL="461963" lvl="1" indent="-227013"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Lighter, thinner, more durable</a:t>
            </a:r>
          </a:p>
          <a:p>
            <a:pPr marL="461963" lvl="1" indent="-227013"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Thermal regulation – breathable?</a:t>
            </a:r>
          </a:p>
          <a:p>
            <a:pPr marL="461963" lvl="1" indent="-227013"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Longer shelf life</a:t>
            </a:r>
          </a:p>
        </p:txBody>
      </p:sp>
      <p:sp>
        <p:nvSpPr>
          <p:cNvPr id="23" name="TextBox 22">
            <a:extLst>
              <a:ext uri="{FF2B5EF4-FFF2-40B4-BE49-F238E27FC236}">
                <a16:creationId xmlns:a16="http://schemas.microsoft.com/office/drawing/2014/main" id="{8C93044E-5872-48AA-A278-8DD8F1EA5DB2}"/>
              </a:ext>
            </a:extLst>
          </p:cNvPr>
          <p:cNvSpPr txBox="1"/>
          <p:nvPr/>
        </p:nvSpPr>
        <p:spPr>
          <a:xfrm>
            <a:off x="39147" y="885790"/>
            <a:ext cx="4572000" cy="2446824"/>
          </a:xfrm>
          <a:prstGeom prst="rect">
            <a:avLst/>
          </a:prstGeom>
          <a:noFill/>
        </p:spPr>
        <p:txBody>
          <a:bodyPr wrap="square" rtlCol="0">
            <a:spAutoFit/>
          </a:bodyPr>
          <a:lstStyle/>
          <a:p>
            <a:pPr algn="l"/>
            <a:r>
              <a:rPr lang="en-US" sz="1600" b="1" dirty="0">
                <a:solidFill>
                  <a:srgbClr val="002060"/>
                </a:solidFill>
                <a:effectLst/>
                <a:latin typeface="Arial" pitchFamily="34" charset="0"/>
                <a:cs typeface="Arial" pitchFamily="34" charset="0"/>
              </a:rPr>
              <a:t>Operational Requirement:</a:t>
            </a:r>
          </a:p>
          <a:p>
            <a:pPr marL="233363" indent="-122238" algn="l">
              <a:spcBef>
                <a:spcPts val="600"/>
              </a:spcBef>
              <a:buFont typeface="Arial" pitchFamily="34" charset="0"/>
              <a:buChar char="•"/>
            </a:pPr>
            <a:r>
              <a:rPr lang="en-US" sz="1400" dirty="0">
                <a:solidFill>
                  <a:srgbClr val="002060"/>
                </a:solidFill>
                <a:effectLst/>
                <a:latin typeface="Arial" pitchFamily="34" charset="0"/>
                <a:cs typeface="Arial" pitchFamily="34" charset="0"/>
              </a:rPr>
              <a:t>Naval Aviation Aircrew must be able to perform extended tactical operations in a Chemical Biological contaminated environment.</a:t>
            </a:r>
          </a:p>
          <a:p>
            <a:pPr marL="233363" indent="-122238" algn="l">
              <a:spcBef>
                <a:spcPts val="600"/>
              </a:spcBef>
              <a:buFont typeface="Arial" pitchFamily="34" charset="0"/>
              <a:buChar char="•"/>
            </a:pPr>
            <a:r>
              <a:rPr lang="en-US" sz="1400" dirty="0">
                <a:solidFill>
                  <a:srgbClr val="002060"/>
                </a:solidFill>
                <a:effectLst/>
                <a:latin typeface="Arial" pitchFamily="34" charset="0"/>
                <a:cs typeface="Arial" pitchFamily="34" charset="0"/>
              </a:rPr>
              <a:t>Different configurations are required for different platforms and Life Support Equipment interfaces</a:t>
            </a:r>
          </a:p>
          <a:p>
            <a:pPr marL="508000" lvl="1" indent="-285750" algn="l">
              <a:spcBef>
                <a:spcPts val="600"/>
              </a:spcBef>
              <a:buFont typeface="Wingdings" panose="05000000000000000000" pitchFamily="2" charset="2"/>
              <a:buChar char="Ø"/>
            </a:pPr>
            <a:r>
              <a:rPr lang="en-US" sz="1400" dirty="0">
                <a:solidFill>
                  <a:srgbClr val="002060"/>
                </a:solidFill>
                <a:effectLst/>
                <a:latin typeface="Arial" pitchFamily="34" charset="0"/>
                <a:cs typeface="Arial" pitchFamily="34" charset="0"/>
              </a:rPr>
              <a:t>Skin protection</a:t>
            </a:r>
          </a:p>
          <a:p>
            <a:pPr marL="508000" lvl="1" indent="-285750" algn="l">
              <a:spcBef>
                <a:spcPts val="600"/>
              </a:spcBef>
              <a:buFont typeface="Wingdings" panose="05000000000000000000" pitchFamily="2" charset="2"/>
              <a:buChar char="Ø"/>
            </a:pPr>
            <a:r>
              <a:rPr lang="en-US" sz="1400" dirty="0">
                <a:solidFill>
                  <a:srgbClr val="002060"/>
                </a:solidFill>
                <a:effectLst/>
                <a:latin typeface="Arial" pitchFamily="34" charset="0"/>
                <a:cs typeface="Arial" pitchFamily="34" charset="0"/>
              </a:rPr>
              <a:t>Respiratory protection</a:t>
            </a:r>
          </a:p>
          <a:p>
            <a:pPr marL="508000" lvl="1" indent="-285750" algn="l">
              <a:spcBef>
                <a:spcPts val="600"/>
              </a:spcBef>
              <a:buFont typeface="Wingdings" panose="05000000000000000000" pitchFamily="2" charset="2"/>
              <a:buChar char="Ø"/>
            </a:pPr>
            <a:r>
              <a:rPr lang="en-US" sz="1400" dirty="0">
                <a:solidFill>
                  <a:srgbClr val="002060"/>
                </a:solidFill>
                <a:effectLst/>
                <a:latin typeface="Arial" pitchFamily="34" charset="0"/>
                <a:cs typeface="Arial" pitchFamily="34" charset="0"/>
              </a:rPr>
              <a:t>Extended mission endurance</a:t>
            </a:r>
          </a:p>
        </p:txBody>
      </p:sp>
    </p:spTree>
    <p:extLst>
      <p:ext uri="{BB962C8B-B14F-4D97-AF65-F5344CB8AC3E}">
        <p14:creationId xmlns:p14="http://schemas.microsoft.com/office/powerpoint/2010/main" val="20040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Coordinating the ACS Path Forward</a:t>
            </a:r>
          </a:p>
        </p:txBody>
      </p:sp>
      <p:sp>
        <p:nvSpPr>
          <p:cNvPr id="7" name="Slide Number Placeholder 6"/>
          <p:cNvSpPr>
            <a:spLocks noGrp="1"/>
          </p:cNvSpPr>
          <p:nvPr>
            <p:ph type="sldNum" sz="quarter" idx="11"/>
          </p:nvPr>
        </p:nvSpPr>
        <p:spPr>
          <a:xfrm>
            <a:off x="3581400" y="6604000"/>
            <a:ext cx="2133600" cy="254000"/>
          </a:xfrm>
        </p:spPr>
        <p:txBody>
          <a:bodyPr/>
          <a:lstStyle/>
          <a:p>
            <a:pPr>
              <a:defRPr/>
            </a:pPr>
            <a:fld id="{E2410DAA-7659-4ABD-A997-74ECFD3E3EBF}" type="slidenum">
              <a:rPr lang="en-US" smtClean="0"/>
              <a:pPr>
                <a:defRPr/>
              </a:pPr>
              <a:t>15</a:t>
            </a:fld>
            <a:endParaRPr lang="en-US" dirty="0"/>
          </a:p>
        </p:txBody>
      </p:sp>
      <p:sp>
        <p:nvSpPr>
          <p:cNvPr id="3" name="TextBox 2"/>
          <p:cNvSpPr txBox="1"/>
          <p:nvPr/>
        </p:nvSpPr>
        <p:spPr>
          <a:xfrm>
            <a:off x="1080256" y="986135"/>
            <a:ext cx="6771405" cy="461665"/>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002060"/>
                </a:solidFill>
                <a:effectLst/>
                <a:latin typeface="Arial" pitchFamily="34" charset="0"/>
                <a:cs typeface="Arial" pitchFamily="34" charset="0"/>
              </a:rPr>
              <a:t>Aircrew Systems Roadmaps and Master Plan</a:t>
            </a:r>
          </a:p>
        </p:txBody>
      </p:sp>
      <p:sp>
        <p:nvSpPr>
          <p:cNvPr id="5" name="TextBox 4"/>
          <p:cNvSpPr txBox="1"/>
          <p:nvPr/>
        </p:nvSpPr>
        <p:spPr>
          <a:xfrm>
            <a:off x="3962400" y="1699260"/>
            <a:ext cx="5105400" cy="3939540"/>
          </a:xfrm>
          <a:prstGeom prst="rect">
            <a:avLst/>
          </a:prstGeom>
          <a:noFill/>
        </p:spPr>
        <p:txBody>
          <a:bodyPr wrap="square" rtlCol="0">
            <a:spAutoFit/>
          </a:bodyPr>
          <a:lstStyle/>
          <a:p>
            <a:pPr marL="234950" indent="-234950" algn="l" eaLnBrk="0" fontAlgn="base" hangingPunct="0">
              <a:spcBef>
                <a:spcPts val="600"/>
              </a:spcBef>
              <a:spcAft>
                <a:spcPct val="0"/>
              </a:spcAft>
              <a:buFont typeface="Arial" panose="020B0604020202020204" pitchFamily="34" charset="0"/>
              <a:buChar char="•"/>
            </a:pPr>
            <a:r>
              <a:rPr lang="en-US" sz="2000" b="1" dirty="0">
                <a:solidFill>
                  <a:srgbClr val="002060"/>
                </a:solidFill>
                <a:effectLst/>
                <a:latin typeface="Arial" pitchFamily="34" charset="0"/>
                <a:cs typeface="Arial" pitchFamily="34" charset="0"/>
              </a:rPr>
              <a:t>Introduction / Overview</a:t>
            </a:r>
          </a:p>
          <a:p>
            <a:pPr marL="234950" indent="-234950" algn="l" eaLnBrk="0" fontAlgn="base" hangingPunct="0">
              <a:spcBef>
                <a:spcPts val="600"/>
              </a:spcBef>
              <a:spcAft>
                <a:spcPct val="0"/>
              </a:spcAft>
              <a:buFont typeface="Arial" panose="020B0604020202020204" pitchFamily="34" charset="0"/>
              <a:buChar char="•"/>
            </a:pPr>
            <a:r>
              <a:rPr lang="en-US" sz="2000" b="1" dirty="0">
                <a:solidFill>
                  <a:srgbClr val="002060"/>
                </a:solidFill>
                <a:effectLst/>
                <a:latin typeface="Arial" pitchFamily="34" charset="0"/>
                <a:cs typeface="Arial" pitchFamily="34" charset="0"/>
              </a:rPr>
              <a:t>Personnel Protection &amp;   Performance Sustainment</a:t>
            </a:r>
          </a:p>
          <a:p>
            <a:pPr marL="234950" indent="-234950" algn="l" eaLnBrk="0" fontAlgn="base" hangingPunct="0">
              <a:spcBef>
                <a:spcPts val="600"/>
              </a:spcBef>
              <a:spcAft>
                <a:spcPct val="0"/>
              </a:spcAft>
              <a:buFont typeface="Arial" panose="020B0604020202020204" pitchFamily="34" charset="0"/>
              <a:buChar char="•"/>
            </a:pPr>
            <a:r>
              <a:rPr lang="en-US" sz="2000" b="1" dirty="0">
                <a:solidFill>
                  <a:srgbClr val="002060"/>
                </a:solidFill>
                <a:effectLst/>
                <a:latin typeface="Arial" pitchFamily="34" charset="0"/>
                <a:cs typeface="Arial" pitchFamily="34" charset="0"/>
              </a:rPr>
              <a:t>Combat Operations Survivability &amp; Perseverance</a:t>
            </a:r>
          </a:p>
          <a:p>
            <a:pPr marL="234950" indent="-234950" algn="l" eaLnBrk="0" fontAlgn="base" hangingPunct="0">
              <a:spcBef>
                <a:spcPts val="600"/>
              </a:spcBef>
              <a:spcAft>
                <a:spcPct val="0"/>
              </a:spcAft>
              <a:buFont typeface="Arial" panose="020B0604020202020204" pitchFamily="34" charset="0"/>
              <a:buChar char="•"/>
            </a:pPr>
            <a:r>
              <a:rPr lang="en-US" sz="2000" b="1" dirty="0">
                <a:solidFill>
                  <a:srgbClr val="002060"/>
                </a:solidFill>
                <a:effectLst/>
                <a:latin typeface="Arial" pitchFamily="34" charset="0"/>
                <a:cs typeface="Arial" pitchFamily="34" charset="0"/>
              </a:rPr>
              <a:t>Physiological Episode Protection</a:t>
            </a:r>
          </a:p>
          <a:p>
            <a:pPr marL="234950" indent="-234950" algn="l" eaLnBrk="0" fontAlgn="base" hangingPunct="0">
              <a:spcBef>
                <a:spcPts val="600"/>
              </a:spcBef>
              <a:spcAft>
                <a:spcPct val="0"/>
              </a:spcAft>
              <a:buFont typeface="Arial" panose="020B0604020202020204" pitchFamily="34" charset="0"/>
              <a:buChar char="•"/>
            </a:pPr>
            <a:r>
              <a:rPr lang="en-US" sz="2000" b="1" dirty="0">
                <a:solidFill>
                  <a:srgbClr val="002060"/>
                </a:solidFill>
                <a:effectLst/>
                <a:latin typeface="Arial" pitchFamily="34" charset="0"/>
                <a:cs typeface="Arial" pitchFamily="34" charset="0"/>
              </a:rPr>
              <a:t>Visual Situational Awareness </a:t>
            </a:r>
          </a:p>
          <a:p>
            <a:pPr marL="234950" indent="-234950" algn="l" eaLnBrk="0" fontAlgn="base" hangingPunct="0">
              <a:spcBef>
                <a:spcPts val="600"/>
              </a:spcBef>
              <a:spcAft>
                <a:spcPct val="0"/>
              </a:spcAft>
              <a:buFont typeface="Arial" panose="020B0604020202020204" pitchFamily="34" charset="0"/>
              <a:buChar char="•"/>
            </a:pPr>
            <a:r>
              <a:rPr lang="en-US" sz="2000" b="1" dirty="0">
                <a:solidFill>
                  <a:srgbClr val="002060"/>
                </a:solidFill>
                <a:effectLst/>
                <a:latin typeface="Arial" pitchFamily="34" charset="0"/>
                <a:cs typeface="Arial" pitchFamily="34" charset="0"/>
              </a:rPr>
              <a:t>Chem Bio Defense Exposure Protection &amp; Perseverance</a:t>
            </a:r>
          </a:p>
          <a:p>
            <a:pPr marL="234950" indent="-234950" algn="l" eaLnBrk="0" fontAlgn="base" hangingPunct="0">
              <a:spcBef>
                <a:spcPts val="600"/>
              </a:spcBef>
              <a:spcAft>
                <a:spcPct val="0"/>
              </a:spcAft>
              <a:buFont typeface="Arial" panose="020B0604020202020204" pitchFamily="34" charset="0"/>
              <a:buChar char="•"/>
            </a:pPr>
            <a:r>
              <a:rPr lang="en-US" sz="2000" b="1" dirty="0">
                <a:solidFill>
                  <a:srgbClr val="002060"/>
                </a:solidFill>
                <a:effectLst/>
                <a:latin typeface="Arial" pitchFamily="34" charset="0"/>
                <a:cs typeface="Arial" pitchFamily="34" charset="0"/>
              </a:rPr>
              <a:t>Ejection, Crash Survivability &amp; Egress; Survival, Evasion &amp; Recovery</a:t>
            </a:r>
          </a:p>
        </p:txBody>
      </p:sp>
      <p:sp>
        <p:nvSpPr>
          <p:cNvPr id="10" name="Footer Placeholder 4">
            <a:extLst>
              <a:ext uri="{FF2B5EF4-FFF2-40B4-BE49-F238E27FC236}">
                <a16:creationId xmlns:a16="http://schemas.microsoft.com/office/drawing/2014/main" id="{D49419CE-8440-450A-ACD4-90A6A08BA53A}"/>
              </a:ext>
            </a:extLst>
          </p:cNvPr>
          <p:cNvSpPr txBox="1">
            <a:spLocks/>
          </p:cNvSpPr>
          <p:nvPr/>
        </p:nvSpPr>
        <p:spPr bwMode="auto">
          <a:xfrm>
            <a:off x="0" y="6629400"/>
            <a:ext cx="28956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marL="0" indent="0" algn="l" rtl="0" eaLnBrk="1" fontAlgn="base" hangingPunct="1">
              <a:spcBef>
                <a:spcPct val="20000"/>
              </a:spcBef>
              <a:spcAft>
                <a:spcPct val="0"/>
              </a:spcAft>
              <a:buFont typeface="Arial" charset="0"/>
              <a:buNone/>
              <a:defRPr sz="800" b="0" kern="1200">
                <a:solidFill>
                  <a:prstClr val="white"/>
                </a:solidFill>
                <a:effectLst/>
                <a:latin typeface="Arial Narrow" pitchFamily="34" charset="0"/>
                <a:ea typeface="MS PGothic" pitchFamily="34" charset="-128"/>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a:t>PMA-202 Overview, 2019 Industry Day Conference, SPR 2019-###</a:t>
            </a:r>
            <a:endParaRPr lang="en-US" dirty="0"/>
          </a:p>
        </p:txBody>
      </p:sp>
      <p:pic>
        <p:nvPicPr>
          <p:cNvPr id="11" name="Picture 10">
            <a:extLst>
              <a:ext uri="{FF2B5EF4-FFF2-40B4-BE49-F238E27FC236}">
                <a16:creationId xmlns:a16="http://schemas.microsoft.com/office/drawing/2014/main" id="{0451311B-56EA-4BAB-8B14-2884DA00C6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64914"/>
            <a:ext cx="2926038" cy="3939541"/>
          </a:xfrm>
          <a:prstGeom prst="rect">
            <a:avLst/>
          </a:prstGeom>
          <a:noFill/>
          <a:ln>
            <a:solidFill>
              <a:schemeClr val="accent1"/>
            </a:solidFill>
          </a:ln>
        </p:spPr>
      </p:pic>
      <p:sp>
        <p:nvSpPr>
          <p:cNvPr id="4" name="TextBox 3">
            <a:extLst>
              <a:ext uri="{FF2B5EF4-FFF2-40B4-BE49-F238E27FC236}">
                <a16:creationId xmlns:a16="http://schemas.microsoft.com/office/drawing/2014/main" id="{AD231D88-9FCC-4AF5-9A07-BAAC1B0D4BF2}"/>
              </a:ext>
            </a:extLst>
          </p:cNvPr>
          <p:cNvSpPr txBox="1"/>
          <p:nvPr/>
        </p:nvSpPr>
        <p:spPr>
          <a:xfrm>
            <a:off x="228600" y="5908674"/>
            <a:ext cx="8839200" cy="646331"/>
          </a:xfrm>
          <a:prstGeom prst="rect">
            <a:avLst/>
          </a:prstGeom>
          <a:noFill/>
        </p:spPr>
        <p:txBody>
          <a:bodyPr wrap="square" rtlCol="0">
            <a:spAutoFit/>
          </a:bodyPr>
          <a:lstStyle/>
          <a:p>
            <a:pPr algn="l"/>
            <a:r>
              <a:rPr lang="en-US" sz="900" dirty="0">
                <a:effectLst/>
              </a:rPr>
              <a:t>Distribution statement D. Distribution authorized to Department of Defense and U.S. DoD contractors only, administrative use or operational, 28Feb2019. Other requests shall be referred to the Assistant Commander for Acquisition (AIR 1.0), PMA-202, Naval Air Systems Command, 47123 Buse Road, Patuxent River, Maryland, 20670. WARNING – This document contains technical data whose export is restricted by the Arms Export Control Act (Title 22, U.S.C., Section 2751 et seq.) or the Export Administration Act of 1979, as amended, Title 50, U.S.C., App. 2401 et. seq. Violation of these export laws are subject to severe criminal penalties. Disseminate in accordance with provisions of OPNAVINST 5510.161.</a:t>
            </a:r>
            <a:endParaRPr lang="en-US" sz="1600" b="1" dirty="0">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110846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Coordinating the ACS Path Forward</a:t>
            </a:r>
          </a:p>
        </p:txBody>
      </p:sp>
      <p:sp>
        <p:nvSpPr>
          <p:cNvPr id="7" name="Slide Number Placeholder 6"/>
          <p:cNvSpPr>
            <a:spLocks noGrp="1"/>
          </p:cNvSpPr>
          <p:nvPr>
            <p:ph type="sldNum" sz="quarter" idx="11"/>
          </p:nvPr>
        </p:nvSpPr>
        <p:spPr>
          <a:xfrm>
            <a:off x="3581400" y="6604000"/>
            <a:ext cx="2133600" cy="254000"/>
          </a:xfrm>
        </p:spPr>
        <p:txBody>
          <a:bodyPr/>
          <a:lstStyle/>
          <a:p>
            <a:pPr>
              <a:defRPr/>
            </a:pPr>
            <a:fld id="{E2410DAA-7659-4ABD-A997-74ECFD3E3EBF}" type="slidenum">
              <a:rPr lang="en-US" smtClean="0"/>
              <a:pPr>
                <a:defRPr/>
              </a:pPr>
              <a:t>16</a:t>
            </a:fld>
            <a:endParaRPr lang="en-US" dirty="0"/>
          </a:p>
        </p:txBody>
      </p:sp>
      <p:sp>
        <p:nvSpPr>
          <p:cNvPr id="9" name="Footer Placeholder 4">
            <a:extLst>
              <a:ext uri="{FF2B5EF4-FFF2-40B4-BE49-F238E27FC236}">
                <a16:creationId xmlns:a16="http://schemas.microsoft.com/office/drawing/2014/main" id="{C912263D-16B4-4845-9510-222E998FD330}"/>
              </a:ext>
            </a:extLst>
          </p:cNvPr>
          <p:cNvSpPr txBox="1">
            <a:spLocks/>
          </p:cNvSpPr>
          <p:nvPr/>
        </p:nvSpPr>
        <p:spPr bwMode="auto">
          <a:xfrm>
            <a:off x="0" y="6629400"/>
            <a:ext cx="28956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marL="0" indent="0" algn="l" rtl="0" eaLnBrk="1" fontAlgn="base" hangingPunct="1">
              <a:spcBef>
                <a:spcPct val="20000"/>
              </a:spcBef>
              <a:spcAft>
                <a:spcPct val="0"/>
              </a:spcAft>
              <a:buFont typeface="Arial" charset="0"/>
              <a:buNone/>
              <a:defRPr sz="800" b="0" kern="1200">
                <a:solidFill>
                  <a:prstClr val="white"/>
                </a:solidFill>
                <a:effectLst/>
                <a:latin typeface="Arial Narrow" pitchFamily="34" charset="0"/>
                <a:ea typeface="MS PGothic" pitchFamily="34" charset="-128"/>
                <a:cs typeface="+mn-cs"/>
              </a:defRPr>
            </a:lvl1pPr>
            <a:lvl2pPr marL="457200" indent="0" algn="l" rtl="0" eaLnBrk="0" fontAlgn="base" hangingPunct="0">
              <a:spcBef>
                <a:spcPct val="20000"/>
              </a:spcBef>
              <a:spcAft>
                <a:spcPct val="0"/>
              </a:spcAft>
              <a:buFont typeface="Arial"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defRPr/>
            </a:pPr>
            <a:r>
              <a:rPr lang="en-US"/>
              <a:t>PMA-202 Overview, 2019 Industry Day Conference, SPR 2019-###</a:t>
            </a:r>
            <a:endParaRPr lang="en-US" dirty="0"/>
          </a:p>
        </p:txBody>
      </p:sp>
      <p:pic>
        <p:nvPicPr>
          <p:cNvPr id="3" name="Picture 2">
            <a:extLst>
              <a:ext uri="{FF2B5EF4-FFF2-40B4-BE49-F238E27FC236}">
                <a16:creationId xmlns:a16="http://schemas.microsoft.com/office/drawing/2014/main" id="{7B8A4591-2248-4D51-ACB1-5869A366963B}"/>
              </a:ext>
            </a:extLst>
          </p:cNvPr>
          <p:cNvPicPr>
            <a:picLocks noChangeAspect="1"/>
          </p:cNvPicPr>
          <p:nvPr/>
        </p:nvPicPr>
        <p:blipFill>
          <a:blip r:embed="rId3"/>
          <a:stretch>
            <a:fillRect/>
          </a:stretch>
        </p:blipFill>
        <p:spPr>
          <a:xfrm>
            <a:off x="659028" y="1837451"/>
            <a:ext cx="7772400" cy="4080748"/>
          </a:xfrm>
          <a:prstGeom prst="rect">
            <a:avLst/>
          </a:prstGeom>
        </p:spPr>
      </p:pic>
      <p:sp>
        <p:nvSpPr>
          <p:cNvPr id="26" name="Oval 162">
            <a:extLst>
              <a:ext uri="{FF2B5EF4-FFF2-40B4-BE49-F238E27FC236}">
                <a16:creationId xmlns:a16="http://schemas.microsoft.com/office/drawing/2014/main" id="{13A2D618-8704-40CE-9AD2-7DC6E05E9051}"/>
              </a:ext>
            </a:extLst>
          </p:cNvPr>
          <p:cNvSpPr>
            <a:spLocks noChangeArrowheads="1"/>
          </p:cNvSpPr>
          <p:nvPr/>
        </p:nvSpPr>
        <p:spPr bwMode="auto">
          <a:xfrm>
            <a:off x="609600" y="1944687"/>
            <a:ext cx="838200" cy="3429000"/>
          </a:xfrm>
          <a:prstGeom prst="ellipse">
            <a:avLst/>
          </a:prstGeom>
          <a:noFill/>
          <a:ln w="25400">
            <a:solidFill>
              <a:srgbClr val="C0504D"/>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27" name="Oval 136">
            <a:extLst>
              <a:ext uri="{FF2B5EF4-FFF2-40B4-BE49-F238E27FC236}">
                <a16:creationId xmlns:a16="http://schemas.microsoft.com/office/drawing/2014/main" id="{5DB154EA-B749-455A-BE8D-E45C1FC3E233}"/>
              </a:ext>
            </a:extLst>
          </p:cNvPr>
          <p:cNvSpPr>
            <a:spLocks noChangeArrowheads="1"/>
          </p:cNvSpPr>
          <p:nvPr/>
        </p:nvSpPr>
        <p:spPr bwMode="auto">
          <a:xfrm>
            <a:off x="8001000" y="2209799"/>
            <a:ext cx="457200" cy="3581401"/>
          </a:xfrm>
          <a:prstGeom prst="ellipse">
            <a:avLst/>
          </a:prstGeom>
          <a:noFill/>
          <a:ln w="25400">
            <a:solidFill>
              <a:srgbClr val="C0504D"/>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28" name="Line 137">
            <a:extLst>
              <a:ext uri="{FF2B5EF4-FFF2-40B4-BE49-F238E27FC236}">
                <a16:creationId xmlns:a16="http://schemas.microsoft.com/office/drawing/2014/main" id="{78DA8D36-0E7D-4876-B6E7-0420BDBC5CF1}"/>
              </a:ext>
            </a:extLst>
          </p:cNvPr>
          <p:cNvSpPr>
            <a:spLocks noChangeShapeType="1"/>
          </p:cNvSpPr>
          <p:nvPr/>
        </p:nvSpPr>
        <p:spPr bwMode="auto">
          <a:xfrm flipV="1">
            <a:off x="7772399" y="5486400"/>
            <a:ext cx="307267" cy="801687"/>
          </a:xfrm>
          <a:prstGeom prst="line">
            <a:avLst/>
          </a:prstGeom>
          <a:noFill/>
          <a:ln w="25400">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29" name="Line 164">
            <a:extLst>
              <a:ext uri="{FF2B5EF4-FFF2-40B4-BE49-F238E27FC236}">
                <a16:creationId xmlns:a16="http://schemas.microsoft.com/office/drawing/2014/main" id="{7FD41410-BB93-4188-AF59-BFF7C88476B1}"/>
              </a:ext>
            </a:extLst>
          </p:cNvPr>
          <p:cNvSpPr>
            <a:spLocks noChangeShapeType="1"/>
          </p:cNvSpPr>
          <p:nvPr/>
        </p:nvSpPr>
        <p:spPr bwMode="auto">
          <a:xfrm>
            <a:off x="1828800" y="1649115"/>
            <a:ext cx="0" cy="789285"/>
          </a:xfrm>
          <a:prstGeom prst="line">
            <a:avLst/>
          </a:prstGeom>
          <a:noFill/>
          <a:ln w="25400">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30" name="Line 164">
            <a:extLst>
              <a:ext uri="{FF2B5EF4-FFF2-40B4-BE49-F238E27FC236}">
                <a16:creationId xmlns:a16="http://schemas.microsoft.com/office/drawing/2014/main" id="{9C76918C-FDB3-4E41-84E8-D3EE722D4A54}"/>
              </a:ext>
            </a:extLst>
          </p:cNvPr>
          <p:cNvSpPr>
            <a:spLocks noChangeShapeType="1"/>
          </p:cNvSpPr>
          <p:nvPr/>
        </p:nvSpPr>
        <p:spPr bwMode="auto">
          <a:xfrm flipH="1">
            <a:off x="4495635" y="1553064"/>
            <a:ext cx="2213135" cy="1723536"/>
          </a:xfrm>
          <a:prstGeom prst="line">
            <a:avLst/>
          </a:prstGeom>
          <a:noFill/>
          <a:ln w="25400">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31" name="Line 164">
            <a:extLst>
              <a:ext uri="{FF2B5EF4-FFF2-40B4-BE49-F238E27FC236}">
                <a16:creationId xmlns:a16="http://schemas.microsoft.com/office/drawing/2014/main" id="{0DFD40FA-2E94-448B-80D7-4A83843B78AB}"/>
              </a:ext>
            </a:extLst>
          </p:cNvPr>
          <p:cNvSpPr>
            <a:spLocks noChangeShapeType="1"/>
          </p:cNvSpPr>
          <p:nvPr/>
        </p:nvSpPr>
        <p:spPr bwMode="auto">
          <a:xfrm flipV="1">
            <a:off x="6256127" y="4361576"/>
            <a:ext cx="68473" cy="1926510"/>
          </a:xfrm>
          <a:prstGeom prst="line">
            <a:avLst/>
          </a:prstGeom>
          <a:noFill/>
          <a:ln w="25400">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32" name="Line 137">
            <a:extLst>
              <a:ext uri="{FF2B5EF4-FFF2-40B4-BE49-F238E27FC236}">
                <a16:creationId xmlns:a16="http://schemas.microsoft.com/office/drawing/2014/main" id="{A725268F-3868-4B5E-8EE9-4D5E1F399389}"/>
              </a:ext>
            </a:extLst>
          </p:cNvPr>
          <p:cNvSpPr>
            <a:spLocks noChangeShapeType="1"/>
          </p:cNvSpPr>
          <p:nvPr/>
        </p:nvSpPr>
        <p:spPr bwMode="auto">
          <a:xfrm flipH="1" flipV="1">
            <a:off x="1219200" y="5145087"/>
            <a:ext cx="228600" cy="1143000"/>
          </a:xfrm>
          <a:prstGeom prst="line">
            <a:avLst/>
          </a:prstGeom>
          <a:noFill/>
          <a:ln w="25400">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34" name="Rectangle 145">
            <a:extLst>
              <a:ext uri="{FF2B5EF4-FFF2-40B4-BE49-F238E27FC236}">
                <a16:creationId xmlns:a16="http://schemas.microsoft.com/office/drawing/2014/main" id="{CB554527-5D1A-43DC-8385-105767CACDCE}"/>
              </a:ext>
            </a:extLst>
          </p:cNvPr>
          <p:cNvSpPr>
            <a:spLocks noChangeArrowheads="1"/>
          </p:cNvSpPr>
          <p:nvPr/>
        </p:nvSpPr>
        <p:spPr bwMode="auto">
          <a:xfrm>
            <a:off x="4495636" y="6019800"/>
            <a:ext cx="2291803" cy="369332"/>
          </a:xfrm>
          <a:prstGeom prst="rect">
            <a:avLst/>
          </a:prstGeom>
          <a:solidFill>
            <a:sysClr val="window" lastClr="FFFFFF"/>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alibri"/>
                <a:ea typeface="+mn-ea"/>
              </a:rPr>
              <a:t>Red dotted lines with italic red font show unfunded recommended capability pursuits</a:t>
            </a:r>
          </a:p>
        </p:txBody>
      </p:sp>
      <p:sp>
        <p:nvSpPr>
          <p:cNvPr id="35" name="Rectangle 155">
            <a:extLst>
              <a:ext uri="{FF2B5EF4-FFF2-40B4-BE49-F238E27FC236}">
                <a16:creationId xmlns:a16="http://schemas.microsoft.com/office/drawing/2014/main" id="{0F42AC53-AE4A-43AC-8BEB-AA9556036E3E}"/>
              </a:ext>
            </a:extLst>
          </p:cNvPr>
          <p:cNvSpPr>
            <a:spLocks noChangeArrowheads="1"/>
          </p:cNvSpPr>
          <p:nvPr/>
        </p:nvSpPr>
        <p:spPr bwMode="auto">
          <a:xfrm>
            <a:off x="1143000" y="1244600"/>
            <a:ext cx="1371600" cy="508000"/>
          </a:xfrm>
          <a:prstGeom prst="rect">
            <a:avLst/>
          </a:prstGeom>
          <a:solidFill>
            <a:sysClr val="window" lastClr="FFFFFF"/>
          </a:solidFill>
          <a:ln w="9525">
            <a:solidFill>
              <a:sysClr val="windowText" lastClr="000000"/>
            </a:solid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alibri"/>
                <a:ea typeface="+mn-ea"/>
              </a:rPr>
              <a:t>Bold green font entries represent current baseline states</a:t>
            </a:r>
          </a:p>
        </p:txBody>
      </p:sp>
      <p:sp>
        <p:nvSpPr>
          <p:cNvPr id="36" name="Rectangle 143">
            <a:extLst>
              <a:ext uri="{FF2B5EF4-FFF2-40B4-BE49-F238E27FC236}">
                <a16:creationId xmlns:a16="http://schemas.microsoft.com/office/drawing/2014/main" id="{4A225E37-CA25-426A-AD8B-CD15D9CEEAB4}"/>
              </a:ext>
            </a:extLst>
          </p:cNvPr>
          <p:cNvSpPr>
            <a:spLocks noChangeArrowheads="1"/>
          </p:cNvSpPr>
          <p:nvPr/>
        </p:nvSpPr>
        <p:spPr bwMode="auto">
          <a:xfrm>
            <a:off x="6164262" y="1244600"/>
            <a:ext cx="1608138" cy="508000"/>
          </a:xfrm>
          <a:prstGeom prst="rect">
            <a:avLst/>
          </a:prstGeom>
          <a:solidFill>
            <a:sysClr val="window" lastClr="FFFFFF"/>
          </a:solidFill>
          <a:ln w="9525">
            <a:solidFill>
              <a:sysClr val="windowText" lastClr="000000"/>
            </a:solid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alibri"/>
                <a:ea typeface="+mn-ea"/>
              </a:rPr>
              <a:t>Solid lines and blue font represent funded capability enhancements</a:t>
            </a:r>
          </a:p>
        </p:txBody>
      </p:sp>
      <p:sp>
        <p:nvSpPr>
          <p:cNvPr id="37" name="Text Box 165">
            <a:extLst>
              <a:ext uri="{FF2B5EF4-FFF2-40B4-BE49-F238E27FC236}">
                <a16:creationId xmlns:a16="http://schemas.microsoft.com/office/drawing/2014/main" id="{8F514635-9F3E-431C-8C9A-A9756A907373}"/>
              </a:ext>
            </a:extLst>
          </p:cNvPr>
          <p:cNvSpPr txBox="1">
            <a:spLocks noChangeArrowheads="1"/>
          </p:cNvSpPr>
          <p:nvPr/>
        </p:nvSpPr>
        <p:spPr bwMode="auto">
          <a:xfrm>
            <a:off x="685800" y="6019800"/>
            <a:ext cx="1616075" cy="369888"/>
          </a:xfrm>
          <a:prstGeom prst="rect">
            <a:avLst/>
          </a:prstGeom>
          <a:solidFill>
            <a:sysClr val="window" lastClr="FFFFFF"/>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alibri"/>
                <a:ea typeface="+mn-ea"/>
              </a:rPr>
              <a:t>Capability Area Elements - attributes or functionalities</a:t>
            </a:r>
          </a:p>
        </p:txBody>
      </p:sp>
      <p:sp>
        <p:nvSpPr>
          <p:cNvPr id="38" name="Text Box 135">
            <a:extLst>
              <a:ext uri="{FF2B5EF4-FFF2-40B4-BE49-F238E27FC236}">
                <a16:creationId xmlns:a16="http://schemas.microsoft.com/office/drawing/2014/main" id="{69652665-968A-4D47-9A0F-A5E5884364AC}"/>
              </a:ext>
            </a:extLst>
          </p:cNvPr>
          <p:cNvSpPr txBox="1">
            <a:spLocks noChangeArrowheads="1"/>
          </p:cNvSpPr>
          <p:nvPr/>
        </p:nvSpPr>
        <p:spPr bwMode="auto">
          <a:xfrm>
            <a:off x="6907213" y="6019800"/>
            <a:ext cx="1262062" cy="369888"/>
          </a:xfrm>
          <a:prstGeom prst="rect">
            <a:avLst/>
          </a:prstGeom>
          <a:solidFill>
            <a:sysClr val="window" lastClr="FFFFFF"/>
          </a:solidFill>
          <a:ln w="9525">
            <a:solidFill>
              <a:sysClr val="windowText" lastClr="000000"/>
            </a:solid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alibri"/>
                <a:ea typeface="+mn-ea"/>
              </a:rPr>
              <a:t>Desired future capability state </a:t>
            </a:r>
          </a:p>
        </p:txBody>
      </p:sp>
      <p:sp>
        <p:nvSpPr>
          <p:cNvPr id="40" name="Line 164">
            <a:extLst>
              <a:ext uri="{FF2B5EF4-FFF2-40B4-BE49-F238E27FC236}">
                <a16:creationId xmlns:a16="http://schemas.microsoft.com/office/drawing/2014/main" id="{34A246AD-587B-40EA-BFD7-5F604050E1C7}"/>
              </a:ext>
            </a:extLst>
          </p:cNvPr>
          <p:cNvSpPr>
            <a:spLocks noChangeShapeType="1"/>
          </p:cNvSpPr>
          <p:nvPr/>
        </p:nvSpPr>
        <p:spPr bwMode="auto">
          <a:xfrm flipH="1">
            <a:off x="2852740" y="1708990"/>
            <a:ext cx="838201" cy="1034210"/>
          </a:xfrm>
          <a:prstGeom prst="line">
            <a:avLst/>
          </a:prstGeom>
          <a:noFill/>
          <a:ln w="25400">
            <a:solidFill>
              <a:sysClr val="windowText" lastClr="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ea typeface="+mn-ea"/>
            </a:endParaRPr>
          </a:p>
        </p:txBody>
      </p:sp>
      <p:sp>
        <p:nvSpPr>
          <p:cNvPr id="41" name="Text Box 167">
            <a:extLst>
              <a:ext uri="{FF2B5EF4-FFF2-40B4-BE49-F238E27FC236}">
                <a16:creationId xmlns:a16="http://schemas.microsoft.com/office/drawing/2014/main" id="{D850B930-9026-4908-8005-2B169D9AA711}"/>
              </a:ext>
            </a:extLst>
          </p:cNvPr>
          <p:cNvSpPr txBox="1">
            <a:spLocks noChangeArrowheads="1"/>
          </p:cNvSpPr>
          <p:nvPr/>
        </p:nvSpPr>
        <p:spPr bwMode="auto">
          <a:xfrm>
            <a:off x="2743200" y="1244600"/>
            <a:ext cx="3200400" cy="507831"/>
          </a:xfrm>
          <a:prstGeom prst="rect">
            <a:avLst/>
          </a:prstGeom>
          <a:solidFill>
            <a:sysClr val="window" lastClr="FFFFFF"/>
          </a:solidFill>
          <a:ln w="9525">
            <a:solidFill>
              <a:sysClr val="windowText" lastClr="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alibri"/>
                <a:ea typeface="+mn-ea"/>
              </a:rPr>
              <a:t>Black dashed lines with regular black font show funded advanced research &amp; technology development activities.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Calibri"/>
                <a:ea typeface="+mn-ea"/>
              </a:rPr>
              <a:t> (Gray dotted lines are unfunded recommended initiatives.)</a:t>
            </a:r>
          </a:p>
        </p:txBody>
      </p:sp>
    </p:spTree>
    <p:extLst>
      <p:ext uri="{BB962C8B-B14F-4D97-AF65-F5344CB8AC3E}">
        <p14:creationId xmlns:p14="http://schemas.microsoft.com/office/powerpoint/2010/main" val="408198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73000"/>
                    </a14:imgEffect>
                  </a14:imgLayer>
                </a14:imgProps>
              </a:ext>
              <a:ext uri="{28A0092B-C50C-407E-A947-70E740481C1C}">
                <a14:useLocalDpi xmlns:a14="http://schemas.microsoft.com/office/drawing/2010/main" val="0"/>
              </a:ext>
            </a:extLst>
          </a:blip>
          <a:srcRect l="23936" r="24444"/>
          <a:stretch/>
        </p:blipFill>
        <p:spPr>
          <a:xfrm rot="5400000">
            <a:off x="1418686" y="-656686"/>
            <a:ext cx="6306628" cy="9144000"/>
          </a:xfrm>
          <a:prstGeom prst="rect">
            <a:avLst/>
          </a:prstGeom>
        </p:spPr>
      </p:pic>
      <p:sp>
        <p:nvSpPr>
          <p:cNvPr id="55298" name="Rectangle 2"/>
          <p:cNvSpPr>
            <a:spLocks noGrp="1" noChangeArrowheads="1"/>
          </p:cNvSpPr>
          <p:nvPr>
            <p:ph type="title"/>
          </p:nvPr>
        </p:nvSpPr>
        <p:spPr bwMode="auto">
          <a:xfrm>
            <a:off x="0" y="31892"/>
            <a:ext cx="9144000" cy="606056"/>
          </a:xfrm>
          <a:ln>
            <a:miter lim="800000"/>
            <a:headEnd/>
            <a:tailEnd/>
          </a:ln>
        </p:spPr>
        <p:txBody>
          <a:bodyPr wrap="square" numCol="1" anchor="b" anchorCtr="0" compatLnSpc="1">
            <a:prstTxWarp prst="textNoShape">
              <a:avLst/>
            </a:prstTxWarp>
            <a:noAutofit/>
          </a:bodyPr>
          <a:lstStyle/>
          <a:p>
            <a:pPr eaLnBrk="1" hangingPunct="1">
              <a:defRPr/>
            </a:pPr>
            <a:r>
              <a:rPr lang="en-US" sz="2800" dirty="0">
                <a:ea typeface="Tahoma" panose="020B0604030504040204" pitchFamily="34" charset="0"/>
                <a:cs typeface="Tahoma" panose="020B0604030504040204" pitchFamily="34" charset="0"/>
              </a:rPr>
              <a:t>Industry Partner Take-aways</a:t>
            </a:r>
          </a:p>
        </p:txBody>
      </p:sp>
      <p:sp>
        <p:nvSpPr>
          <p:cNvPr id="32771" name="Rectangle 3"/>
          <p:cNvSpPr>
            <a:spLocks noGrp="1" noChangeArrowheads="1"/>
          </p:cNvSpPr>
          <p:nvPr>
            <p:ph type="body" idx="1"/>
          </p:nvPr>
        </p:nvSpPr>
        <p:spPr>
          <a:xfrm>
            <a:off x="228600" y="1066800"/>
            <a:ext cx="8763000" cy="3581400"/>
          </a:xfrm>
        </p:spPr>
        <p:txBody>
          <a:bodyPr/>
          <a:lstStyle/>
          <a:p>
            <a:pPr eaLnBrk="1" hangingPunct="1">
              <a:spcBef>
                <a:spcPts val="1200"/>
              </a:spcBef>
              <a:buFont typeface="Wingdings" panose="05000000000000000000" pitchFamily="2" charset="2"/>
              <a:buChar char="Ø"/>
            </a:pPr>
            <a:r>
              <a:rPr lang="en-US" sz="2000" dirty="0" smtClean="0"/>
              <a:t>What challenges does PMA202 face?</a:t>
            </a:r>
            <a:endParaRPr lang="en-US" sz="2000" dirty="0"/>
          </a:p>
          <a:p>
            <a:pPr eaLnBrk="1" hangingPunct="1">
              <a:spcBef>
                <a:spcPts val="1200"/>
              </a:spcBef>
              <a:buFont typeface="Wingdings" panose="05000000000000000000" pitchFamily="2" charset="2"/>
              <a:buChar char="Ø"/>
            </a:pPr>
            <a:r>
              <a:rPr lang="en-US" sz="2000" dirty="0" smtClean="0"/>
              <a:t>What solutions could I and my company offer to help and how do they fit into the “system”?</a:t>
            </a:r>
            <a:endParaRPr lang="en-US" sz="2000" dirty="0"/>
          </a:p>
          <a:p>
            <a:pPr eaLnBrk="1" hangingPunct="1">
              <a:spcBef>
                <a:spcPts val="1200"/>
              </a:spcBef>
              <a:buFont typeface="Wingdings" panose="05000000000000000000" pitchFamily="2" charset="2"/>
              <a:buChar char="Ø"/>
            </a:pPr>
            <a:r>
              <a:rPr lang="en-US" sz="2000" dirty="0" smtClean="0"/>
              <a:t>What issues have the best chance of being put forth to the resource sponsor?</a:t>
            </a:r>
            <a:endParaRPr lang="en-US" sz="2000" dirty="0"/>
          </a:p>
          <a:p>
            <a:pPr eaLnBrk="1" hangingPunct="1">
              <a:spcBef>
                <a:spcPts val="1200"/>
              </a:spcBef>
              <a:buFont typeface="Wingdings" panose="05000000000000000000" pitchFamily="2" charset="2"/>
              <a:buChar char="Ø"/>
            </a:pPr>
            <a:r>
              <a:rPr lang="en-US" sz="2000" dirty="0" smtClean="0"/>
              <a:t>Which of those issues have the best chance of getting funded?</a:t>
            </a:r>
          </a:p>
          <a:p>
            <a:pPr eaLnBrk="1" hangingPunct="1">
              <a:spcBef>
                <a:spcPts val="1200"/>
              </a:spcBef>
              <a:buFont typeface="Wingdings" panose="05000000000000000000" pitchFamily="2" charset="2"/>
              <a:buChar char="Ø"/>
            </a:pPr>
            <a:endParaRPr lang="en-US" sz="2000" dirty="0"/>
          </a:p>
          <a:p>
            <a:pPr eaLnBrk="1" hangingPunct="1">
              <a:spcBef>
                <a:spcPts val="1200"/>
              </a:spcBef>
              <a:buFont typeface="Wingdings" panose="05000000000000000000" pitchFamily="2" charset="2"/>
              <a:buChar char="Ø"/>
            </a:pPr>
            <a:endParaRPr lang="en-US" sz="2000" dirty="0" smtClean="0"/>
          </a:p>
          <a:p>
            <a:pPr eaLnBrk="1" hangingPunct="1">
              <a:spcBef>
                <a:spcPts val="1200"/>
              </a:spcBef>
              <a:buFont typeface="Wingdings" panose="05000000000000000000" pitchFamily="2" charset="2"/>
              <a:buChar char="Ø"/>
            </a:pPr>
            <a:endParaRPr lang="en-US" sz="2000" dirty="0"/>
          </a:p>
          <a:p>
            <a:pPr eaLnBrk="1" hangingPunct="1">
              <a:spcBef>
                <a:spcPts val="1200"/>
              </a:spcBef>
              <a:buFont typeface="Wingdings" panose="05000000000000000000" pitchFamily="2" charset="2"/>
              <a:buChar char="Ø"/>
            </a:pPr>
            <a:r>
              <a:rPr lang="en-US" sz="2000" dirty="0" smtClean="0"/>
              <a:t>Where do I focus my efforts to improve the mission effectiveness of Naval Aviators / Aviation Maintainers and help my company grow?</a:t>
            </a:r>
          </a:p>
          <a:p>
            <a:pPr eaLnBrk="1" hangingPunct="1">
              <a:spcBef>
                <a:spcPts val="1200"/>
              </a:spcBef>
              <a:buFont typeface="Wingdings" panose="05000000000000000000" pitchFamily="2" charset="2"/>
              <a:buChar char="Ø"/>
            </a:pPr>
            <a:r>
              <a:rPr lang="en-US" sz="2000" dirty="0" smtClean="0"/>
              <a:t>Side bars are encouraged – now is the time to get input and feedback</a:t>
            </a:r>
            <a:endParaRPr lang="en-US" sz="2000" dirty="0"/>
          </a:p>
        </p:txBody>
      </p:sp>
      <p:sp>
        <p:nvSpPr>
          <p:cNvPr id="4" name="Rectangle 8"/>
          <p:cNvSpPr>
            <a:spLocks noGrp="1" noChangeArrowheads="1"/>
          </p:cNvSpPr>
          <p:nvPr>
            <p:ph type="sldNum" sz="quarter" idx="11"/>
          </p:nvPr>
        </p:nvSpPr>
        <p:spPr bwMode="auto">
          <a:xfrm>
            <a:off x="3581400" y="6604000"/>
            <a:ext cx="2133600" cy="254000"/>
          </a:xfrm>
          <a:noFill/>
          <a:ln>
            <a:miter lim="800000"/>
            <a:headEnd/>
            <a:tailEnd/>
          </a:ln>
        </p:spPr>
        <p:txBody>
          <a:bodyPr wrap="square" numCol="1" anchorCtr="0" compatLnSpc="1">
            <a:prstTxWarp prst="textNoShape">
              <a:avLst/>
            </a:prstTxWarp>
          </a:bodyPr>
          <a:lstStyle/>
          <a:p>
            <a:fld id="{1199AB5D-4362-4CBE-A877-1E9D09357220}" type="slidenum">
              <a:rPr lang="en-US" b="0" smtClean="0">
                <a:latin typeface="+mj-lt"/>
              </a:rPr>
              <a:pPr/>
              <a:t>17</a:t>
            </a:fld>
            <a:endParaRPr lang="en-US" b="0" dirty="0">
              <a:latin typeface="+mj-lt"/>
            </a:endParaRPr>
          </a:p>
        </p:txBody>
      </p:sp>
      <p:sp>
        <p:nvSpPr>
          <p:cNvPr id="8" name="Footer Placeholder 4">
            <a:extLst>
              <a:ext uri="{FF2B5EF4-FFF2-40B4-BE49-F238E27FC236}">
                <a16:creationId xmlns:a16="http://schemas.microsoft.com/office/drawing/2014/main" id="{B1232635-21D1-4C36-A638-58154485E29E}"/>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9" name="TextBox 8"/>
          <p:cNvSpPr txBox="1"/>
          <p:nvPr/>
        </p:nvSpPr>
        <p:spPr>
          <a:xfrm>
            <a:off x="419100" y="6523185"/>
            <a:ext cx="8305800" cy="461665"/>
          </a:xfrm>
          <a:prstGeom prst="rect">
            <a:avLst/>
          </a:prstGeom>
          <a:solidFill>
            <a:srgbClr val="FFFF00"/>
          </a:solidFill>
        </p:spPr>
        <p:txBody>
          <a:bodyPr wrap="square" rtlCol="0">
            <a:spAutoFit/>
          </a:bodyPr>
          <a:lstStyle/>
          <a:p>
            <a:r>
              <a:rPr lang="en-US" sz="2400" dirty="0" smtClean="0"/>
              <a:t>We need </a:t>
            </a:r>
            <a:r>
              <a:rPr lang="en-US" sz="2400" i="1" dirty="0" smtClean="0"/>
              <a:t>Industry</a:t>
            </a:r>
            <a:r>
              <a:rPr lang="en-US" sz="2400" dirty="0" smtClean="0"/>
              <a:t> informed requirements and solutions</a:t>
            </a:r>
            <a:endParaRPr lang="en-US" sz="2400" b="1" dirty="0">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4998909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2800" dirty="0"/>
              <a:t>PMA202 POCs</a:t>
            </a:r>
          </a:p>
        </p:txBody>
      </p:sp>
      <p:sp>
        <p:nvSpPr>
          <p:cNvPr id="17413" name="Slide Number Placeholder 4"/>
          <p:cNvSpPr>
            <a:spLocks noGrp="1"/>
          </p:cNvSpPr>
          <p:nvPr>
            <p:ph type="sldNum" sz="quarter" idx="11"/>
          </p:nvPr>
        </p:nvSpPr>
        <p:spPr bwMode="auto">
          <a:xfrm>
            <a:off x="3581400" y="6604000"/>
            <a:ext cx="2133600" cy="254000"/>
          </a:xfrm>
          <a:ln>
            <a:miter lim="800000"/>
            <a:headEnd/>
            <a:tailEnd/>
          </a:ln>
        </p:spPr>
        <p:txBody>
          <a:bodyPr wrap="square" numCol="1" anchorCtr="0" compatLnSpc="1">
            <a:prstTxWarp prst="textNoShape">
              <a:avLst/>
            </a:prstTxWarp>
          </a:bodyPr>
          <a:lstStyle/>
          <a:p>
            <a:pPr>
              <a:defRPr/>
            </a:pPr>
            <a:fld id="{2A031106-950B-4658-820F-AD9AA3962ED9}" type="slidenum">
              <a:rPr lang="en-US" smtClean="0"/>
              <a:pPr>
                <a:defRPr/>
              </a:pPr>
              <a:t>18</a:t>
            </a:fld>
            <a:endParaRPr lang="en-US" dirty="0"/>
          </a:p>
        </p:txBody>
      </p:sp>
      <p:sp>
        <p:nvSpPr>
          <p:cNvPr id="46085" name="Content Placeholder 2"/>
          <p:cNvSpPr>
            <a:spLocks noGrp="1"/>
          </p:cNvSpPr>
          <p:nvPr>
            <p:ph idx="1"/>
          </p:nvPr>
        </p:nvSpPr>
        <p:spPr>
          <a:xfrm>
            <a:off x="654803" y="1143000"/>
            <a:ext cx="7834393" cy="4791075"/>
          </a:xfrm>
        </p:spPr>
        <p:txBody>
          <a:bodyPr/>
          <a:lstStyle/>
          <a:p>
            <a:pPr>
              <a:spcBef>
                <a:spcPts val="2400"/>
              </a:spcBef>
            </a:pPr>
            <a:r>
              <a:rPr lang="en-US" altLang="en-US" sz="2200" b="1" dirty="0">
                <a:solidFill>
                  <a:srgbClr val="002060"/>
                </a:solidFill>
              </a:rPr>
              <a:t>Program Manager</a:t>
            </a:r>
            <a:r>
              <a:rPr lang="en-US" altLang="en-US" sz="2200" dirty="0">
                <a:solidFill>
                  <a:srgbClr val="002060"/>
                </a:solidFill>
              </a:rPr>
              <a:t> – (301) 866-5420</a:t>
            </a:r>
          </a:p>
          <a:p>
            <a:pPr>
              <a:spcBef>
                <a:spcPts val="2400"/>
              </a:spcBef>
            </a:pPr>
            <a:r>
              <a:rPr lang="en-US" altLang="en-US" sz="2200" b="1" dirty="0">
                <a:solidFill>
                  <a:srgbClr val="002060"/>
                </a:solidFill>
              </a:rPr>
              <a:t>Principal Deputy Program Manager</a:t>
            </a:r>
            <a:r>
              <a:rPr lang="en-US" altLang="en-US" sz="2200" dirty="0">
                <a:solidFill>
                  <a:srgbClr val="002060"/>
                </a:solidFill>
              </a:rPr>
              <a:t> – (301) 866-2437</a:t>
            </a:r>
            <a:endParaRPr lang="en-US" altLang="en-US" sz="2200" b="1" dirty="0">
              <a:solidFill>
                <a:srgbClr val="002060"/>
              </a:solidFill>
            </a:endParaRPr>
          </a:p>
          <a:p>
            <a:pPr>
              <a:spcBef>
                <a:spcPts val="2400"/>
              </a:spcBef>
            </a:pPr>
            <a:r>
              <a:rPr lang="en-US" altLang="en-US" sz="2200" b="1" dirty="0">
                <a:solidFill>
                  <a:srgbClr val="002060"/>
                </a:solidFill>
              </a:rPr>
              <a:t>Aircraft Devices </a:t>
            </a:r>
            <a:r>
              <a:rPr lang="en-US" altLang="en-US" sz="2200" dirty="0">
                <a:solidFill>
                  <a:srgbClr val="002060"/>
                </a:solidFill>
              </a:rPr>
              <a:t>– (301) 866-4434</a:t>
            </a:r>
          </a:p>
          <a:p>
            <a:pPr>
              <a:spcBef>
                <a:spcPts val="2400"/>
              </a:spcBef>
            </a:pPr>
            <a:r>
              <a:rPr lang="en-US" altLang="en-US" sz="2200" b="1" dirty="0">
                <a:solidFill>
                  <a:srgbClr val="002060"/>
                </a:solidFill>
              </a:rPr>
              <a:t>Vision Systems </a:t>
            </a:r>
            <a:r>
              <a:rPr lang="en-US" altLang="en-US" sz="2200" dirty="0">
                <a:solidFill>
                  <a:srgbClr val="002060"/>
                </a:solidFill>
              </a:rPr>
              <a:t>– </a:t>
            </a:r>
            <a:r>
              <a:rPr lang="en-US" altLang="en-US" sz="2200" dirty="0"/>
              <a:t>(301) 866-5424</a:t>
            </a:r>
          </a:p>
          <a:p>
            <a:pPr>
              <a:spcBef>
                <a:spcPts val="2400"/>
              </a:spcBef>
            </a:pPr>
            <a:r>
              <a:rPr lang="en-US" altLang="en-US" sz="2200" b="1" dirty="0">
                <a:solidFill>
                  <a:srgbClr val="002060"/>
                </a:solidFill>
              </a:rPr>
              <a:t>In-Service Support Center </a:t>
            </a:r>
            <a:r>
              <a:rPr lang="en-US" altLang="en-US" sz="2200" dirty="0">
                <a:solidFill>
                  <a:srgbClr val="002060"/>
                </a:solidFill>
              </a:rPr>
              <a:t>– (301) 866-2424</a:t>
            </a:r>
          </a:p>
          <a:p>
            <a:pPr>
              <a:spcBef>
                <a:spcPts val="2400"/>
              </a:spcBef>
            </a:pPr>
            <a:r>
              <a:rPr lang="en-US" altLang="en-US" sz="2200" b="1" dirty="0">
                <a:solidFill>
                  <a:srgbClr val="002060"/>
                </a:solidFill>
              </a:rPr>
              <a:t>Personnel Protective Equipment </a:t>
            </a:r>
            <a:r>
              <a:rPr lang="en-US" altLang="en-US" sz="2200" dirty="0">
                <a:solidFill>
                  <a:srgbClr val="002060"/>
                </a:solidFill>
              </a:rPr>
              <a:t>– (301) 866-2443</a:t>
            </a:r>
          </a:p>
          <a:p>
            <a:pPr>
              <a:spcBef>
                <a:spcPts val="2400"/>
              </a:spcBef>
            </a:pPr>
            <a:r>
              <a:rPr lang="en-US" altLang="en-US" sz="2200" b="1" dirty="0">
                <a:solidFill>
                  <a:srgbClr val="002060"/>
                </a:solidFill>
              </a:rPr>
              <a:t>Strategic Planning </a:t>
            </a:r>
            <a:r>
              <a:rPr lang="en-US" altLang="en-US" sz="2200" dirty="0">
                <a:solidFill>
                  <a:srgbClr val="002060"/>
                </a:solidFill>
              </a:rPr>
              <a:t>– (301) 866-4409</a:t>
            </a:r>
          </a:p>
          <a:p>
            <a:pPr>
              <a:spcBef>
                <a:spcPts val="2400"/>
              </a:spcBef>
            </a:pPr>
            <a:r>
              <a:rPr lang="en-US" altLang="en-US" sz="2200" b="1" dirty="0">
                <a:solidFill>
                  <a:srgbClr val="002060"/>
                </a:solidFill>
              </a:rPr>
              <a:t>Military Class Desk/Fleet Liaison</a:t>
            </a:r>
            <a:r>
              <a:rPr lang="en-US" altLang="en-US" sz="2200" dirty="0">
                <a:solidFill>
                  <a:srgbClr val="002060"/>
                </a:solidFill>
              </a:rPr>
              <a:t> – (301) 866-4423</a:t>
            </a:r>
          </a:p>
        </p:txBody>
      </p:sp>
      <p:sp>
        <p:nvSpPr>
          <p:cNvPr id="6" name="Footer Placeholder 4">
            <a:extLst>
              <a:ext uri="{FF2B5EF4-FFF2-40B4-BE49-F238E27FC236}">
                <a16:creationId xmlns:a16="http://schemas.microsoft.com/office/drawing/2014/main" id="{37E1B829-DB87-4D0D-A9E2-FCE29845E216}"/>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31892"/>
            <a:ext cx="9144000" cy="606056"/>
          </a:xfrm>
          <a:ln>
            <a:miter lim="800000"/>
            <a:headEnd/>
            <a:tailEnd/>
          </a:ln>
        </p:spPr>
        <p:txBody>
          <a:bodyPr wrap="square" numCol="1" anchor="b" anchorCtr="0" compatLnSpc="1">
            <a:prstTxWarp prst="textNoShape">
              <a:avLst/>
            </a:prstTxWarp>
            <a:noAutofit/>
          </a:bodyPr>
          <a:lstStyle/>
          <a:p>
            <a:pPr eaLnBrk="1" hangingPunct="1">
              <a:defRPr/>
            </a:pPr>
            <a:r>
              <a:rPr lang="en-US" sz="2800" dirty="0" smtClean="0">
                <a:ea typeface="Tahoma" panose="020B0604030504040204" pitchFamily="34" charset="0"/>
                <a:cs typeface="Tahoma" panose="020B0604030504040204" pitchFamily="34" charset="0"/>
              </a:rPr>
              <a:t>Questions?</a:t>
            </a:r>
            <a:endParaRPr lang="en-US" sz="2800" dirty="0">
              <a:ea typeface="Tahoma" panose="020B0604030504040204" pitchFamily="34" charset="0"/>
              <a:cs typeface="Tahoma" panose="020B0604030504040204" pitchFamily="34" charset="0"/>
            </a:endParaRPr>
          </a:p>
        </p:txBody>
      </p:sp>
      <p:sp>
        <p:nvSpPr>
          <p:cNvPr id="32771" name="Rectangle 3"/>
          <p:cNvSpPr>
            <a:spLocks noGrp="1" noChangeArrowheads="1"/>
          </p:cNvSpPr>
          <p:nvPr>
            <p:ph type="body" idx="1"/>
          </p:nvPr>
        </p:nvSpPr>
        <p:spPr>
          <a:xfrm>
            <a:off x="228600" y="1066800"/>
            <a:ext cx="8763000" cy="3581400"/>
          </a:xfrm>
        </p:spPr>
        <p:txBody>
          <a:bodyPr/>
          <a:lstStyle/>
          <a:p>
            <a:pPr eaLnBrk="1" hangingPunct="1">
              <a:spcBef>
                <a:spcPts val="1200"/>
              </a:spcBef>
              <a:buFont typeface="Wingdings" panose="05000000000000000000" pitchFamily="2" charset="2"/>
              <a:buChar char="Ø"/>
            </a:pPr>
            <a:endParaRPr lang="en-US" sz="2000" dirty="0"/>
          </a:p>
        </p:txBody>
      </p:sp>
      <p:sp>
        <p:nvSpPr>
          <p:cNvPr id="4" name="Rectangle 8"/>
          <p:cNvSpPr>
            <a:spLocks noGrp="1" noChangeArrowheads="1"/>
          </p:cNvSpPr>
          <p:nvPr>
            <p:ph type="sldNum" sz="quarter" idx="11"/>
          </p:nvPr>
        </p:nvSpPr>
        <p:spPr bwMode="auto">
          <a:xfrm>
            <a:off x="3581400" y="6604000"/>
            <a:ext cx="2133600" cy="254000"/>
          </a:xfrm>
          <a:noFill/>
          <a:ln>
            <a:miter lim="800000"/>
            <a:headEnd/>
            <a:tailEnd/>
          </a:ln>
        </p:spPr>
        <p:txBody>
          <a:bodyPr wrap="square" numCol="1"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1199AB5D-4362-4CBE-A877-1E9D09357220}" type="slidenum">
              <a:rPr kumimoji="0" lang="en-US"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Arial"/>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Arial" pitchFamily="34" charset="0"/>
            </a:endParaRPr>
          </a:p>
        </p:txBody>
      </p:sp>
      <p:sp>
        <p:nvSpPr>
          <p:cNvPr id="8" name="Footer Placeholder 4">
            <a:extLst>
              <a:ext uri="{FF2B5EF4-FFF2-40B4-BE49-F238E27FC236}">
                <a16:creationId xmlns:a16="http://schemas.microsoft.com/office/drawing/2014/main" id="{B1232635-21D1-4C36-A638-58154485E29E}"/>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Narrow" pitchFamily="34" charset="0"/>
                <a:ea typeface="MS PGothic" pitchFamily="34" charset="-128"/>
                <a:cs typeface="+mn-cs"/>
              </a:rPr>
              <a:t>PMA-202 Overview, 2019 Industry Day Conference, SPR 2019-###</a:t>
            </a:r>
          </a:p>
        </p:txBody>
      </p:sp>
      <p:sp>
        <p:nvSpPr>
          <p:cNvPr id="9" name="TextBox 8"/>
          <p:cNvSpPr txBox="1"/>
          <p:nvPr/>
        </p:nvSpPr>
        <p:spPr>
          <a:xfrm>
            <a:off x="533400" y="6080352"/>
            <a:ext cx="8305800" cy="461665"/>
          </a:xfrm>
          <a:prstGeom prst="rect">
            <a:avLst/>
          </a:prstGeom>
          <a:solidFill>
            <a:srgbClr val="FFFF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S PGothic" pitchFamily="34" charset="-128"/>
                <a:cs typeface="+mn-cs"/>
              </a:rPr>
              <a:t>You can help save us from ourselves!</a:t>
            </a:r>
            <a:endParaRPr kumimoji="0" lang="en-US" sz="2400" b="1" i="0" u="none" strike="noStrike" kern="1200" cap="none" spc="0" normalizeH="0" baseline="0" noProof="0" dirty="0">
              <a:ln>
                <a:noFill/>
              </a:ln>
              <a:solidFill>
                <a:srgbClr val="002060"/>
              </a:solidFill>
              <a:effectLst/>
              <a:uLnTx/>
              <a:uFillTx/>
              <a:latin typeface="Arial" pitchFamily="34" charset="0"/>
              <a:ea typeface="MS PGothic" pitchFamily="34" charset="-128"/>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765402"/>
            <a:ext cx="7086600" cy="5314950"/>
          </a:xfrm>
          <a:prstGeom prst="rect">
            <a:avLst/>
          </a:prstGeom>
        </p:spPr>
      </p:pic>
    </p:spTree>
    <p:extLst>
      <p:ext uri="{BB962C8B-B14F-4D97-AF65-F5344CB8AC3E}">
        <p14:creationId xmlns:p14="http://schemas.microsoft.com/office/powerpoint/2010/main" val="35262247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56521"/>
            <a:ext cx="9144000" cy="5847479"/>
          </a:xfrm>
          <a:prstGeom prst="rect">
            <a:avLst/>
          </a:prstGeom>
        </p:spPr>
      </p:pic>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pitchFamily="34" charset="0"/>
                <a:cs typeface="Arial" pitchFamily="34" charset="0"/>
              </a:rPr>
              <a:pPr>
                <a:defRPr/>
              </a:pPr>
              <a:t>2</a:t>
            </a:fld>
            <a:endParaRPr lang="en-US" dirty="0">
              <a:latin typeface="Arial" pitchFamily="34" charset="0"/>
              <a:cs typeface="Arial" pitchFamily="34" charset="0"/>
            </a:endParaRPr>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a:t>PMA202 Mission</a:t>
            </a:r>
          </a:p>
        </p:txBody>
      </p:sp>
      <p:sp>
        <p:nvSpPr>
          <p:cNvPr id="71" name="Text Box 10"/>
          <p:cNvSpPr txBox="1">
            <a:spLocks noChangeArrowheads="1"/>
          </p:cNvSpPr>
          <p:nvPr/>
        </p:nvSpPr>
        <p:spPr bwMode="auto">
          <a:xfrm>
            <a:off x="228600" y="4800600"/>
            <a:ext cx="9144000" cy="769441"/>
          </a:xfrm>
          <a:prstGeom prst="rect">
            <a:avLst/>
          </a:prstGeom>
          <a:noFill/>
          <a:ln w="12700">
            <a:noFill/>
            <a:miter lim="800000"/>
            <a:headEnd/>
            <a:tailEnd/>
          </a:ln>
        </p:spPr>
        <p:txBody>
          <a:bodyPr wrap="square">
            <a:spAutoFit/>
          </a:bodyPr>
          <a:lstStyle/>
          <a:p>
            <a:pPr lvl="0" fontAlgn="auto">
              <a:spcBef>
                <a:spcPts val="0"/>
              </a:spcBef>
              <a:spcAft>
                <a:spcPts val="0"/>
              </a:spcAft>
              <a:defRPr/>
            </a:pPr>
            <a:r>
              <a:rPr lang="en-US" sz="2200" b="1" kern="0" dirty="0">
                <a:solidFill>
                  <a:srgbClr val="FFFF00"/>
                </a:solidFill>
                <a:effectLst/>
                <a:latin typeface="Arial"/>
                <a:cs typeface="Tahoma" pitchFamily="34" charset="0"/>
              </a:rPr>
              <a:t>Deliver aircrew and aviation maintainer systems in order to optimize Naval Aviation’s combat effectiveness</a:t>
            </a:r>
            <a:endParaRPr lang="en-US" sz="2200" b="1" kern="0" dirty="0">
              <a:solidFill>
                <a:srgbClr val="FFFF00"/>
              </a:solidFill>
              <a:effectLst/>
              <a:latin typeface="Arial"/>
              <a:cs typeface="Tahoma" pitchFamily="34" charset="0"/>
            </a:endParaRPr>
          </a:p>
        </p:txBody>
      </p:sp>
      <p:sp>
        <p:nvSpPr>
          <p:cNvPr id="8" name="Footer Placeholder 4">
            <a:extLst>
              <a:ext uri="{FF2B5EF4-FFF2-40B4-BE49-F238E27FC236}">
                <a16:creationId xmlns:a16="http://schemas.microsoft.com/office/drawing/2014/main" id="{3795EB1D-84C3-4F38-9E15-10C6011A5686}"/>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Tree>
    <p:extLst>
      <p:ext uri="{BB962C8B-B14F-4D97-AF65-F5344CB8AC3E}">
        <p14:creationId xmlns:p14="http://schemas.microsoft.com/office/powerpoint/2010/main" val="191023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l="15556" t="17111" r="39999" b="11778"/>
          <a:stretch>
            <a:fillRect/>
          </a:stretch>
        </p:blipFill>
        <p:spPr bwMode="auto">
          <a:xfrm>
            <a:off x="152400" y="76200"/>
            <a:ext cx="609600" cy="609600"/>
          </a:xfrm>
          <a:prstGeom prst="rect">
            <a:avLst/>
          </a:prstGeom>
          <a:noFill/>
          <a:ln w="9525">
            <a:noFill/>
            <a:miter lim="800000"/>
            <a:headEnd/>
            <a:tailEnd/>
          </a:ln>
        </p:spPr>
      </p:pic>
      <p:sp>
        <p:nvSpPr>
          <p:cNvPr id="141" name="Text Box 61"/>
          <p:cNvSpPr txBox="1">
            <a:spLocks noChangeArrowheads="1"/>
          </p:cNvSpPr>
          <p:nvPr/>
        </p:nvSpPr>
        <p:spPr bwMode="auto">
          <a:xfrm>
            <a:off x="2514600" y="105410"/>
            <a:ext cx="3684021" cy="656590"/>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Personnel Protection &amp; </a:t>
            </a:r>
          </a:p>
          <a:p>
            <a:pPr marL="0" marR="0" lvl="0" indent="0" algn="ctr" defTabSz="4572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Performance Sustainment</a:t>
            </a:r>
          </a:p>
        </p:txBody>
      </p:sp>
      <p:sp>
        <p:nvSpPr>
          <p:cNvPr id="2" name="Rectangle 2"/>
          <p:cNvSpPr>
            <a:spLocks noChangeArrowheads="1"/>
          </p:cNvSpPr>
          <p:nvPr/>
        </p:nvSpPr>
        <p:spPr bwMode="auto">
          <a:xfrm rot="16200000">
            <a:off x="2247899" y="-489712"/>
            <a:ext cx="5029200" cy="7696200"/>
          </a:xfrm>
          <a:prstGeom prst="rect">
            <a:avLst/>
          </a:prstGeom>
          <a:solidFill>
            <a:schemeClr val="accent3">
              <a:lumMod val="20000"/>
              <a:lumOff val="80000"/>
              <a:alpha val="47451"/>
            </a:schemeClr>
          </a:solidFill>
          <a:ln w="19050">
            <a:solidFill>
              <a:srgbClr val="008000"/>
            </a:solidFill>
            <a:miter lim="800000"/>
            <a:headEnd/>
            <a:tailEnd/>
          </a:ln>
        </p:spPr>
        <p:txBody>
          <a:bodyPr rot="10800000" wrap="none" lIns="91431" tIns="45716" rIns="91431" bIns="45716"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CC"/>
                </a:solidFill>
                <a:effectLst/>
                <a:uLnTx/>
                <a:uFillTx/>
                <a:latin typeface="Arial" pitchFamily="34" charset="0"/>
                <a:ea typeface="+mn-ea"/>
                <a:cs typeface="Arial" pitchFamily="34" charset="0"/>
              </a:rPr>
              <a:t>  </a:t>
            </a:r>
          </a:p>
        </p:txBody>
      </p:sp>
      <p:sp>
        <p:nvSpPr>
          <p:cNvPr id="3078" name="Line 5"/>
          <p:cNvSpPr>
            <a:spLocks noChangeShapeType="1"/>
          </p:cNvSpPr>
          <p:nvPr/>
        </p:nvSpPr>
        <p:spPr bwMode="auto">
          <a:xfrm>
            <a:off x="38862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9" name="Line 6"/>
          <p:cNvSpPr>
            <a:spLocks noChangeShapeType="1"/>
          </p:cNvSpPr>
          <p:nvPr/>
        </p:nvSpPr>
        <p:spPr bwMode="auto">
          <a:xfrm>
            <a:off x="45720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0" name="Line 7"/>
          <p:cNvSpPr>
            <a:spLocks noChangeShapeType="1"/>
          </p:cNvSpPr>
          <p:nvPr/>
        </p:nvSpPr>
        <p:spPr bwMode="auto">
          <a:xfrm>
            <a:off x="5257800" y="5761937"/>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1" name="Line 8"/>
          <p:cNvSpPr>
            <a:spLocks noChangeShapeType="1"/>
          </p:cNvSpPr>
          <p:nvPr/>
        </p:nvSpPr>
        <p:spPr bwMode="auto">
          <a:xfrm>
            <a:off x="73152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2" name="Line 9"/>
          <p:cNvSpPr>
            <a:spLocks noChangeShapeType="1"/>
          </p:cNvSpPr>
          <p:nvPr/>
        </p:nvSpPr>
        <p:spPr bwMode="auto">
          <a:xfrm>
            <a:off x="66294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3" name="Line 10"/>
          <p:cNvSpPr>
            <a:spLocks noChangeShapeType="1"/>
          </p:cNvSpPr>
          <p:nvPr/>
        </p:nvSpPr>
        <p:spPr bwMode="auto">
          <a:xfrm>
            <a:off x="59436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4" name="Line 11"/>
          <p:cNvSpPr>
            <a:spLocks noChangeShapeType="1"/>
          </p:cNvSpPr>
          <p:nvPr/>
        </p:nvSpPr>
        <p:spPr bwMode="auto">
          <a:xfrm>
            <a:off x="80010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5" name="Line 12"/>
          <p:cNvSpPr>
            <a:spLocks noChangeShapeType="1"/>
          </p:cNvSpPr>
          <p:nvPr/>
        </p:nvSpPr>
        <p:spPr bwMode="auto">
          <a:xfrm>
            <a:off x="32004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Text Box 64"/>
          <p:cNvSpPr txBox="1">
            <a:spLocks noChangeArrowheads="1"/>
          </p:cNvSpPr>
          <p:nvPr/>
        </p:nvSpPr>
        <p:spPr bwMode="auto">
          <a:xfrm>
            <a:off x="33338" y="669925"/>
            <a:ext cx="827087" cy="415925"/>
          </a:xfrm>
          <a:prstGeom prst="rect">
            <a:avLst/>
          </a:prstGeom>
          <a:noFill/>
          <a:ln w="12700">
            <a:noFill/>
            <a:miter lim="800000"/>
            <a:headEnd/>
            <a:tailEnd/>
          </a:ln>
          <a:effec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Capability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Elements</a:t>
            </a:r>
          </a:p>
        </p:txBody>
      </p:sp>
      <p:sp>
        <p:nvSpPr>
          <p:cNvPr id="3087" name="Line 12"/>
          <p:cNvSpPr>
            <a:spLocks noChangeShapeType="1"/>
          </p:cNvSpPr>
          <p:nvPr/>
        </p:nvSpPr>
        <p:spPr bwMode="auto">
          <a:xfrm>
            <a:off x="25146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9" name="Straight Connector 108"/>
          <p:cNvCxnSpPr>
            <a:cxnSpLocks/>
            <a:stCxn id="3087" idx="0"/>
          </p:cNvCxnSpPr>
          <p:nvPr/>
        </p:nvCxnSpPr>
        <p:spPr bwMode="auto">
          <a:xfrm rot="5400000" flipH="1">
            <a:off x="48420" y="3304381"/>
            <a:ext cx="4932362" cy="3175"/>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5400000" flipH="1">
            <a:off x="7429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5400000" flipH="1">
            <a:off x="1419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5400000" flipH="1">
            <a:off x="2105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a:off x="27908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a:off x="34861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a:off x="4162426" y="3303588"/>
            <a:ext cx="4932362"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a:off x="4848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rot="5400000" flipH="1">
            <a:off x="5534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97" name="Text Box 74"/>
          <p:cNvSpPr txBox="1">
            <a:spLocks noChangeArrowheads="1"/>
          </p:cNvSpPr>
          <p:nvPr/>
        </p:nvSpPr>
        <p:spPr bwMode="auto">
          <a:xfrm rot="5400000" flipH="1">
            <a:off x="7121704" y="3176978"/>
            <a:ext cx="3511550" cy="450850"/>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Optimum Human System Performance,</a:t>
            </a:r>
          </a:p>
          <a:p>
            <a:pPr marL="0" marR="0" lvl="0" indent="0" algn="ctr" defTabSz="4572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Protection &amp; Persistence</a:t>
            </a:r>
          </a:p>
        </p:txBody>
      </p:sp>
      <p:sp>
        <p:nvSpPr>
          <p:cNvPr id="3099" name="Text Box 14"/>
          <p:cNvSpPr txBox="1">
            <a:spLocks noChangeArrowheads="1"/>
          </p:cNvSpPr>
          <p:nvPr/>
        </p:nvSpPr>
        <p:spPr bwMode="auto">
          <a:xfrm>
            <a:off x="-16054" y="2084448"/>
            <a:ext cx="914401" cy="701731"/>
          </a:xfrm>
          <a:prstGeom prst="rect">
            <a:avLst/>
          </a:prstGeom>
          <a:noFill/>
          <a:ln w="12700">
            <a:noFill/>
            <a:miter lim="800000"/>
            <a:headEnd/>
            <a:tailEnd/>
          </a:ln>
        </p:spPr>
        <p:txBody>
          <a:bodyPr wrap="square">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 &amp;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Musculo</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-skeletal</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Protection</a:t>
            </a:r>
          </a:p>
        </p:txBody>
      </p:sp>
      <p:sp>
        <p:nvSpPr>
          <p:cNvPr id="3100" name="Text Box 15"/>
          <p:cNvSpPr txBox="1">
            <a:spLocks noChangeArrowheads="1"/>
          </p:cNvSpPr>
          <p:nvPr/>
        </p:nvSpPr>
        <p:spPr bwMode="auto">
          <a:xfrm>
            <a:off x="-42286" y="3420280"/>
            <a:ext cx="1001713" cy="701731"/>
          </a:xfrm>
          <a:prstGeom prst="rect">
            <a:avLst/>
          </a:prstGeom>
          <a:noFill/>
          <a:ln w="12700">
            <a:noFill/>
            <a:miter lim="800000"/>
            <a:headEnd/>
            <a:tailEnd/>
          </a:ln>
        </p:spPr>
        <p:txBody>
          <a:bodyPr wrap="square">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Hearing</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Protection</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 Speech</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Intelligibility </a:t>
            </a:r>
          </a:p>
        </p:txBody>
      </p:sp>
      <p:sp>
        <p:nvSpPr>
          <p:cNvPr id="3101" name="Text Box 70"/>
          <p:cNvSpPr txBox="1">
            <a:spLocks noChangeArrowheads="1"/>
          </p:cNvSpPr>
          <p:nvPr/>
        </p:nvSpPr>
        <p:spPr bwMode="auto">
          <a:xfrm>
            <a:off x="-11113" y="1044575"/>
            <a:ext cx="914401" cy="396875"/>
          </a:xfrm>
          <a:prstGeom prst="rect">
            <a:avLst/>
          </a:prstGeom>
          <a:noFill/>
          <a:ln w="12700">
            <a:noFill/>
            <a:miter lim="800000"/>
            <a:headEnd/>
            <a:tailEnd/>
          </a:ln>
        </p:spPr>
        <p:txBody>
          <a:bodyPr>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Exposure</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Protection</a:t>
            </a:r>
          </a:p>
        </p:txBody>
      </p:sp>
      <p:sp>
        <p:nvSpPr>
          <p:cNvPr id="3102" name="Line 24"/>
          <p:cNvSpPr>
            <a:spLocks noChangeShapeType="1"/>
          </p:cNvSpPr>
          <p:nvPr/>
        </p:nvSpPr>
        <p:spPr bwMode="auto">
          <a:xfrm>
            <a:off x="926712" y="1104900"/>
            <a:ext cx="7673975" cy="0"/>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03" name="Text Box 88"/>
          <p:cNvSpPr txBox="1">
            <a:spLocks noChangeArrowheads="1"/>
          </p:cNvSpPr>
          <p:nvPr/>
        </p:nvSpPr>
        <p:spPr bwMode="auto">
          <a:xfrm>
            <a:off x="6477000" y="1189829"/>
            <a:ext cx="838200" cy="477046"/>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Regulated </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body  </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heating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
            </a:r>
            <a:endPar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cxnSp>
        <p:nvCxnSpPr>
          <p:cNvPr id="3109" name="Straight Connector 111"/>
          <p:cNvCxnSpPr>
            <a:cxnSpLocks noChangeShapeType="1"/>
          </p:cNvCxnSpPr>
          <p:nvPr/>
        </p:nvCxnSpPr>
        <p:spPr bwMode="auto">
          <a:xfrm flipH="1">
            <a:off x="4565816" y="1694887"/>
            <a:ext cx="2626256" cy="11530"/>
          </a:xfrm>
          <a:prstGeom prst="line">
            <a:avLst/>
          </a:prstGeom>
          <a:noFill/>
          <a:ln w="28575">
            <a:solidFill>
              <a:srgbClr val="C00000"/>
            </a:solidFill>
            <a:prstDash val="sysDot"/>
            <a:round/>
            <a:headEnd/>
            <a:tailEnd/>
          </a:ln>
        </p:spPr>
      </p:cxnSp>
      <p:sp>
        <p:nvSpPr>
          <p:cNvPr id="3115" name="Line 25"/>
          <p:cNvSpPr>
            <a:spLocks noChangeShapeType="1"/>
          </p:cNvSpPr>
          <p:nvPr/>
        </p:nvSpPr>
        <p:spPr bwMode="auto">
          <a:xfrm>
            <a:off x="924353" y="2316770"/>
            <a:ext cx="7696200" cy="3175"/>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16" name="Text Box 30"/>
          <p:cNvSpPr txBox="1">
            <a:spLocks noChangeArrowheads="1"/>
          </p:cNvSpPr>
          <p:nvPr/>
        </p:nvSpPr>
        <p:spPr bwMode="auto">
          <a:xfrm>
            <a:off x="990600" y="2096145"/>
            <a:ext cx="2286000" cy="244475"/>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Legacy helmets &amp; </a:t>
            </a:r>
            <a:r>
              <a:rPr kumimoji="0" lang="en-US" sz="1100" b="1"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cranials</a:t>
            </a:r>
            <a:endPar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3117" name="Text Box 58"/>
          <p:cNvSpPr txBox="1">
            <a:spLocks noChangeArrowheads="1"/>
          </p:cNvSpPr>
          <p:nvPr/>
        </p:nvSpPr>
        <p:spPr bwMode="auto">
          <a:xfrm>
            <a:off x="4808220" y="2323417"/>
            <a:ext cx="2779489" cy="43857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Improved Fixed Wing helmet fit, Helmet Mounted  </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Device (HMD) stability &amp; maintainability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a:t>
            </a: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Back and Neck Injury Mitigation Program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h,j,k</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9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3120" name="Straight Connector 111"/>
          <p:cNvCxnSpPr>
            <a:cxnSpLocks noChangeShapeType="1"/>
          </p:cNvCxnSpPr>
          <p:nvPr/>
        </p:nvCxnSpPr>
        <p:spPr bwMode="auto">
          <a:xfrm flipH="1" flipV="1">
            <a:off x="923109" y="2502463"/>
            <a:ext cx="3740069" cy="5812"/>
          </a:xfrm>
          <a:prstGeom prst="line">
            <a:avLst/>
          </a:prstGeom>
          <a:noFill/>
          <a:ln w="19050">
            <a:solidFill>
              <a:srgbClr val="0000CC"/>
            </a:solidFill>
            <a:round/>
            <a:headEnd/>
            <a:tailEnd/>
          </a:ln>
        </p:spPr>
      </p:cxnSp>
      <p:sp>
        <p:nvSpPr>
          <p:cNvPr id="3123" name="Line 28"/>
          <p:cNvSpPr>
            <a:spLocks noChangeShapeType="1"/>
          </p:cNvSpPr>
          <p:nvPr/>
        </p:nvSpPr>
        <p:spPr bwMode="auto">
          <a:xfrm flipV="1">
            <a:off x="924353" y="3669518"/>
            <a:ext cx="7696200" cy="0"/>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35" name="Text Box 26"/>
          <p:cNvSpPr txBox="1">
            <a:spLocks noChangeArrowheads="1"/>
          </p:cNvSpPr>
          <p:nvPr/>
        </p:nvSpPr>
        <p:spPr bwMode="auto">
          <a:xfrm>
            <a:off x="990600" y="884193"/>
            <a:ext cx="2667000" cy="244475"/>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Passive clothing layers</a:t>
            </a:r>
          </a:p>
        </p:txBody>
      </p:sp>
      <p:sp>
        <p:nvSpPr>
          <p:cNvPr id="3136" name="Line 66"/>
          <p:cNvSpPr>
            <a:spLocks noChangeShapeType="1"/>
          </p:cNvSpPr>
          <p:nvPr/>
        </p:nvSpPr>
        <p:spPr bwMode="auto">
          <a:xfrm flipV="1">
            <a:off x="4663178" y="2326485"/>
            <a:ext cx="30467" cy="181790"/>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8" name="Straight Connector 87"/>
          <p:cNvCxnSpPr>
            <a:cxnSpLocks noChangeShapeType="1"/>
          </p:cNvCxnSpPr>
          <p:nvPr/>
        </p:nvCxnSpPr>
        <p:spPr bwMode="auto">
          <a:xfrm>
            <a:off x="911500" y="1563295"/>
            <a:ext cx="1601513" cy="0"/>
          </a:xfrm>
          <a:prstGeom prst="line">
            <a:avLst/>
          </a:prstGeom>
          <a:noFill/>
          <a:ln w="19050">
            <a:solidFill>
              <a:schemeClr val="tx1"/>
            </a:solidFill>
            <a:prstDash val="dash"/>
            <a:round/>
            <a:headEnd type="diamond" w="med" len="med"/>
            <a:tailEnd type="diamond" w="med" len="med"/>
          </a:ln>
        </p:spPr>
      </p:cxnSp>
      <p:cxnSp>
        <p:nvCxnSpPr>
          <p:cNvPr id="140" name="Straight Connector 100"/>
          <p:cNvCxnSpPr>
            <a:cxnSpLocks noChangeShapeType="1"/>
          </p:cNvCxnSpPr>
          <p:nvPr/>
        </p:nvCxnSpPr>
        <p:spPr bwMode="auto">
          <a:xfrm>
            <a:off x="911500" y="1392414"/>
            <a:ext cx="2829806" cy="0"/>
          </a:xfrm>
          <a:prstGeom prst="line">
            <a:avLst/>
          </a:prstGeom>
          <a:noFill/>
          <a:ln w="19050">
            <a:solidFill>
              <a:srgbClr val="0000CC"/>
            </a:solidFill>
            <a:round/>
            <a:headEnd/>
            <a:tailEnd/>
          </a:ln>
        </p:spPr>
      </p:cxnSp>
      <p:sp>
        <p:nvSpPr>
          <p:cNvPr id="174" name="Text Box 81"/>
          <p:cNvSpPr txBox="1">
            <a:spLocks noChangeArrowheads="1"/>
          </p:cNvSpPr>
          <p:nvPr/>
        </p:nvSpPr>
        <p:spPr bwMode="auto">
          <a:xfrm>
            <a:off x="3190694" y="5586486"/>
            <a:ext cx="2860945"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 In-ear/on-person noise exposure dosimetry</a:t>
            </a:r>
          </a:p>
        </p:txBody>
      </p:sp>
      <p:sp>
        <p:nvSpPr>
          <p:cNvPr id="179" name="Text Box 58"/>
          <p:cNvSpPr txBox="1">
            <a:spLocks noChangeArrowheads="1"/>
          </p:cNvSpPr>
          <p:nvPr/>
        </p:nvSpPr>
        <p:spPr bwMode="auto">
          <a:xfrm>
            <a:off x="939478" y="2308737"/>
            <a:ext cx="3525838" cy="220565"/>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Improved flight deck personnel &amp; maintainer head protection</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t>
            </a:r>
          </a:p>
        </p:txBody>
      </p:sp>
      <p:sp>
        <p:nvSpPr>
          <p:cNvPr id="185" name="Line 66"/>
          <p:cNvSpPr>
            <a:spLocks noChangeShapeType="1"/>
          </p:cNvSpPr>
          <p:nvPr/>
        </p:nvSpPr>
        <p:spPr bwMode="auto">
          <a:xfrm flipV="1">
            <a:off x="7508615" y="2315555"/>
            <a:ext cx="70746" cy="420484"/>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8" name="Text Box 65"/>
          <p:cNvSpPr txBox="1">
            <a:spLocks noChangeArrowheads="1"/>
          </p:cNvSpPr>
          <p:nvPr/>
        </p:nvSpPr>
        <p:spPr bwMode="auto">
          <a:xfrm>
            <a:off x="7086600" y="131763"/>
            <a:ext cx="2057400" cy="657225"/>
          </a:xfrm>
          <a:prstGeom prst="rect">
            <a:avLst/>
          </a:prstGeom>
          <a:noFill/>
          <a:ln w="12700">
            <a:noFill/>
            <a:miter lim="800000"/>
            <a:headEnd/>
            <a:tailEnd/>
          </a:ln>
          <a:effectLst/>
        </p:spPr>
        <p:txBody>
          <a:bodyPr wrap="square">
            <a:spAutoFit/>
          </a:bodyPr>
          <a:lstStyle/>
          <a:p>
            <a:pPr marL="0" marR="0" lvl="0" indent="0" algn="ctr" defTabSz="4572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Aircrew Systems</a:t>
            </a:r>
          </a:p>
          <a:p>
            <a:pPr marL="0" marR="0" lvl="0" indent="0" algn="ctr" defTabSz="4572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 Capability Evolution </a:t>
            </a:r>
          </a:p>
          <a:p>
            <a:pPr marL="0" marR="0" lvl="0" indent="0" algn="ctr" defTabSz="457200" rtl="0" eaLnBrk="0" fontAlgn="auto" latinLnBrk="0" hangingPunct="0">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Roadmaps  </a:t>
            </a:r>
            <a:r>
              <a:rPr kumimoji="0" lang="en-US" sz="16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2019</a:t>
            </a:r>
            <a:endPar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26" name="Text Box 88"/>
          <p:cNvSpPr txBox="1">
            <a:spLocks noChangeArrowheads="1"/>
          </p:cNvSpPr>
          <p:nvPr/>
        </p:nvSpPr>
        <p:spPr bwMode="auto">
          <a:xfrm>
            <a:off x="5220252" y="1125174"/>
            <a:ext cx="1524167" cy="605863"/>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Regulated body cooling; Reduced bulk &amp; wicking  cold weather protection</a:t>
            </a:r>
            <a:r>
              <a:rPr kumimoji="0" lang="en-US" sz="900" b="0"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(a-e)</a:t>
            </a: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Improved fire </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protection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
        <p:nvSpPr>
          <p:cNvPr id="131" name="Line 65"/>
          <p:cNvSpPr>
            <a:spLocks noChangeShapeType="1"/>
          </p:cNvSpPr>
          <p:nvPr/>
        </p:nvSpPr>
        <p:spPr bwMode="auto">
          <a:xfrm flipV="1">
            <a:off x="3109825" y="1093491"/>
            <a:ext cx="53436" cy="297600"/>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Text Box 73"/>
          <p:cNvSpPr txBox="1">
            <a:spLocks noChangeArrowheads="1"/>
          </p:cNvSpPr>
          <p:nvPr/>
        </p:nvSpPr>
        <p:spPr bwMode="auto">
          <a:xfrm>
            <a:off x="914400" y="4209440"/>
            <a:ext cx="1928715"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l-1. Improved earcup seal material</a:t>
            </a:r>
          </a:p>
        </p:txBody>
      </p:sp>
      <p:cxnSp>
        <p:nvCxnSpPr>
          <p:cNvPr id="157" name="Straight Connector 87"/>
          <p:cNvCxnSpPr>
            <a:cxnSpLocks noChangeShapeType="1"/>
          </p:cNvCxnSpPr>
          <p:nvPr/>
        </p:nvCxnSpPr>
        <p:spPr bwMode="auto">
          <a:xfrm>
            <a:off x="3200400" y="5635518"/>
            <a:ext cx="2075460" cy="0"/>
          </a:xfrm>
          <a:prstGeom prst="line">
            <a:avLst/>
          </a:prstGeom>
          <a:noFill/>
          <a:ln w="19050">
            <a:solidFill>
              <a:schemeClr val="tx1">
                <a:lumMod val="65000"/>
                <a:lumOff val="35000"/>
              </a:schemeClr>
            </a:solidFill>
            <a:prstDash val="sysDot"/>
            <a:round/>
            <a:headEnd type="oval" w="med" len="med"/>
            <a:tailEnd type="oval" w="med" len="med"/>
          </a:ln>
        </p:spPr>
      </p:cxnSp>
      <p:sp>
        <p:nvSpPr>
          <p:cNvPr id="158" name="Text Box 34"/>
          <p:cNvSpPr txBox="1">
            <a:spLocks noChangeArrowheads="1"/>
          </p:cNvSpPr>
          <p:nvPr/>
        </p:nvSpPr>
        <p:spPr bwMode="auto">
          <a:xfrm>
            <a:off x="3197497" y="5449289"/>
            <a:ext cx="2730226"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 Wire-free communications earplugs</a:t>
            </a:r>
          </a:p>
        </p:txBody>
      </p:sp>
      <p:cxnSp>
        <p:nvCxnSpPr>
          <p:cNvPr id="134" name="Straight Connector 111"/>
          <p:cNvCxnSpPr>
            <a:cxnSpLocks noChangeShapeType="1"/>
          </p:cNvCxnSpPr>
          <p:nvPr/>
        </p:nvCxnSpPr>
        <p:spPr bwMode="auto">
          <a:xfrm flipH="1">
            <a:off x="3208341" y="4241084"/>
            <a:ext cx="4629853" cy="1"/>
          </a:xfrm>
          <a:prstGeom prst="line">
            <a:avLst/>
          </a:prstGeom>
          <a:noFill/>
          <a:ln w="28575">
            <a:solidFill>
              <a:srgbClr val="C00000"/>
            </a:solidFill>
            <a:prstDash val="sysDot"/>
            <a:round/>
            <a:headEnd/>
            <a:tailEnd/>
          </a:ln>
        </p:spPr>
      </p:cxnSp>
      <p:sp>
        <p:nvSpPr>
          <p:cNvPr id="137" name="Text Box 88"/>
          <p:cNvSpPr txBox="1">
            <a:spLocks noChangeArrowheads="1"/>
          </p:cNvSpPr>
          <p:nvPr/>
        </p:nvSpPr>
        <p:spPr bwMode="auto">
          <a:xfrm>
            <a:off x="6834681" y="3666814"/>
            <a:ext cx="1133048" cy="610095"/>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On-site custom </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earplug </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provision</a:t>
            </a: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ANR for Rotary </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Wing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q,r,s</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6" name="Text Box 88"/>
          <p:cNvSpPr txBox="1">
            <a:spLocks noChangeArrowheads="1"/>
          </p:cNvSpPr>
          <p:nvPr/>
        </p:nvSpPr>
        <p:spPr bwMode="auto">
          <a:xfrm>
            <a:off x="5802980" y="3668448"/>
            <a:ext cx="1227422" cy="610095"/>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Improved flight</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deck face-to-face communications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Wire-free comms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In-ear dosimetry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
            </a:r>
            <a:endPar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sp>
        <p:nvSpPr>
          <p:cNvPr id="147" name="Line 66"/>
          <p:cNvSpPr>
            <a:spLocks noChangeShapeType="1"/>
          </p:cNvSpPr>
          <p:nvPr/>
        </p:nvSpPr>
        <p:spPr bwMode="auto">
          <a:xfrm flipV="1">
            <a:off x="7844641" y="3674149"/>
            <a:ext cx="100995" cy="566935"/>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51" name="Straight Connector 100"/>
          <p:cNvCxnSpPr>
            <a:cxnSpLocks noChangeShapeType="1"/>
          </p:cNvCxnSpPr>
          <p:nvPr/>
        </p:nvCxnSpPr>
        <p:spPr bwMode="auto">
          <a:xfrm flipV="1">
            <a:off x="916328" y="4068122"/>
            <a:ext cx="3411788" cy="1"/>
          </a:xfrm>
          <a:prstGeom prst="line">
            <a:avLst/>
          </a:prstGeom>
          <a:noFill/>
          <a:ln w="19050">
            <a:solidFill>
              <a:srgbClr val="0000CC"/>
            </a:solidFill>
            <a:round/>
            <a:headEnd/>
            <a:tailEnd/>
          </a:ln>
        </p:spPr>
      </p:cxnSp>
      <p:sp>
        <p:nvSpPr>
          <p:cNvPr id="160" name="Text Box 95"/>
          <p:cNvSpPr txBox="1">
            <a:spLocks noChangeArrowheads="1"/>
          </p:cNvSpPr>
          <p:nvPr/>
        </p:nvSpPr>
        <p:spPr bwMode="auto">
          <a:xfrm>
            <a:off x="2294705" y="3665852"/>
            <a:ext cx="1446601" cy="43857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Improved Passive Hearing Protection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Stereo audio signal </a:t>
            </a:r>
          </a:p>
        </p:txBody>
      </p:sp>
      <p:sp>
        <p:nvSpPr>
          <p:cNvPr id="167" name="Text Box 31"/>
          <p:cNvSpPr txBox="1">
            <a:spLocks noChangeArrowheads="1"/>
          </p:cNvSpPr>
          <p:nvPr/>
        </p:nvSpPr>
        <p:spPr bwMode="auto">
          <a:xfrm>
            <a:off x="1004888" y="3455160"/>
            <a:ext cx="2286000" cy="244674"/>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Passive attenuation products</a:t>
            </a:r>
          </a:p>
        </p:txBody>
      </p:sp>
      <p:sp>
        <p:nvSpPr>
          <p:cNvPr id="127" name="Text Box 95"/>
          <p:cNvSpPr txBox="1">
            <a:spLocks noChangeArrowheads="1"/>
          </p:cNvSpPr>
          <p:nvPr/>
        </p:nvSpPr>
        <p:spPr bwMode="auto">
          <a:xfrm>
            <a:off x="1012797" y="1113582"/>
            <a:ext cx="2228642" cy="298087"/>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Cold weather gloves; Improved Undergarment thermal regulation</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t>
            </a:r>
          </a:p>
        </p:txBody>
      </p:sp>
      <p:sp>
        <p:nvSpPr>
          <p:cNvPr id="159" name="Line 66"/>
          <p:cNvSpPr>
            <a:spLocks noChangeShapeType="1"/>
          </p:cNvSpPr>
          <p:nvPr/>
        </p:nvSpPr>
        <p:spPr bwMode="auto">
          <a:xfrm flipV="1">
            <a:off x="5192881" y="1093354"/>
            <a:ext cx="108375" cy="609823"/>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Text Box 88"/>
          <p:cNvSpPr txBox="1">
            <a:spLocks noChangeArrowheads="1"/>
          </p:cNvSpPr>
          <p:nvPr/>
        </p:nvSpPr>
        <p:spPr bwMode="auto">
          <a:xfrm>
            <a:off x="4656868" y="1180304"/>
            <a:ext cx="783116" cy="477046"/>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Cold</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weather</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boots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endPar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cxnSp>
        <p:nvCxnSpPr>
          <p:cNvPr id="162" name="Straight Connector 87"/>
          <p:cNvCxnSpPr>
            <a:cxnSpLocks noChangeShapeType="1"/>
          </p:cNvCxnSpPr>
          <p:nvPr/>
        </p:nvCxnSpPr>
        <p:spPr bwMode="auto">
          <a:xfrm flipV="1">
            <a:off x="911577" y="1705334"/>
            <a:ext cx="2306286" cy="18945"/>
          </a:xfrm>
          <a:prstGeom prst="line">
            <a:avLst/>
          </a:prstGeom>
          <a:noFill/>
          <a:ln w="19050">
            <a:solidFill>
              <a:srgbClr val="7030A0"/>
            </a:solidFill>
            <a:prstDash val="dash"/>
            <a:round/>
            <a:headEnd type="diamond" w="med" len="med"/>
            <a:tailEnd type="diamond" w="med" len="med"/>
          </a:ln>
        </p:spPr>
      </p:cxnSp>
      <p:sp>
        <p:nvSpPr>
          <p:cNvPr id="165" name="Text Box 34"/>
          <p:cNvSpPr txBox="1">
            <a:spLocks noChangeArrowheads="1"/>
          </p:cNvSpPr>
          <p:nvPr/>
        </p:nvSpPr>
        <p:spPr bwMode="auto">
          <a:xfrm>
            <a:off x="926840" y="1523425"/>
            <a:ext cx="2698156"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b. Improved materials - fire protection &amp; durability</a:t>
            </a:r>
            <a:endParaRPr kumimoji="0" lang="en-US" sz="9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Arial" panose="020B0604020202020204" pitchFamily="34" charset="0"/>
            </a:endParaRPr>
          </a:p>
        </p:txBody>
      </p:sp>
      <p:cxnSp>
        <p:nvCxnSpPr>
          <p:cNvPr id="170" name="Straight Connector 87"/>
          <p:cNvCxnSpPr>
            <a:cxnSpLocks noChangeShapeType="1"/>
            <a:endCxn id="181" idx="1"/>
          </p:cNvCxnSpPr>
          <p:nvPr/>
        </p:nvCxnSpPr>
        <p:spPr bwMode="auto">
          <a:xfrm flipV="1">
            <a:off x="913033" y="1863074"/>
            <a:ext cx="2950843" cy="3241"/>
          </a:xfrm>
          <a:prstGeom prst="line">
            <a:avLst/>
          </a:prstGeom>
          <a:noFill/>
          <a:ln w="19050">
            <a:solidFill>
              <a:srgbClr val="7030A0"/>
            </a:solidFill>
            <a:prstDash val="dash"/>
            <a:round/>
            <a:headEnd type="diamond" w="med" len="med"/>
            <a:tailEnd type="diamond" w="med" len="med"/>
          </a:ln>
        </p:spPr>
      </p:cxnSp>
      <p:sp>
        <p:nvSpPr>
          <p:cNvPr id="171" name="Text Box 34"/>
          <p:cNvSpPr txBox="1">
            <a:spLocks noChangeArrowheads="1"/>
          </p:cNvSpPr>
          <p:nvPr/>
        </p:nvSpPr>
        <p:spPr bwMode="auto">
          <a:xfrm>
            <a:off x="924504" y="1680634"/>
            <a:ext cx="2948225" cy="230824"/>
          </a:xfrm>
          <a:prstGeom prst="rect">
            <a:avLst/>
          </a:prstGeom>
          <a:noFill/>
          <a:ln w="9525">
            <a:noFill/>
            <a:miter lim="800000"/>
            <a:headEnd/>
            <a:tailEnd/>
          </a:ln>
        </p:spPr>
        <p:txBody>
          <a:bodyPr wrap="none" lIns="91431" tIns="45716" rIns="91431" bIns="45716">
            <a:spAutoFit/>
          </a:bodyPr>
          <a:lstStyle>
            <a:defPPr>
              <a:defRPr lang="en-US"/>
            </a:defPPr>
            <a:lvl1pPr>
              <a:defRPr sz="900">
                <a:solidFill>
                  <a:srgbClr val="7030A0"/>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 Cold-weather footwear &amp; extreme foul weather gear</a:t>
            </a:r>
          </a:p>
        </p:txBody>
      </p:sp>
      <p:cxnSp>
        <p:nvCxnSpPr>
          <p:cNvPr id="180" name="Straight Connector 87"/>
          <p:cNvCxnSpPr>
            <a:cxnSpLocks noChangeShapeType="1"/>
          </p:cNvCxnSpPr>
          <p:nvPr/>
        </p:nvCxnSpPr>
        <p:spPr bwMode="auto">
          <a:xfrm>
            <a:off x="2974635" y="1936677"/>
            <a:ext cx="2275130" cy="0"/>
          </a:xfrm>
          <a:prstGeom prst="line">
            <a:avLst/>
          </a:prstGeom>
          <a:noFill/>
          <a:ln w="19050">
            <a:solidFill>
              <a:schemeClr val="bg1">
                <a:lumMod val="50000"/>
              </a:schemeClr>
            </a:solidFill>
            <a:prstDash val="sysDot"/>
            <a:round/>
            <a:headEnd type="oval" w="med" len="med"/>
            <a:tailEnd type="oval" w="med" len="med"/>
          </a:ln>
        </p:spPr>
      </p:cxnSp>
      <p:sp>
        <p:nvSpPr>
          <p:cNvPr id="181" name="Text Box 34"/>
          <p:cNvSpPr txBox="1">
            <a:spLocks noChangeArrowheads="1"/>
          </p:cNvSpPr>
          <p:nvPr/>
        </p:nvSpPr>
        <p:spPr bwMode="auto">
          <a:xfrm>
            <a:off x="3863876" y="1765615"/>
            <a:ext cx="2295180" cy="194917"/>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 Thermoregulatory product exploration</a:t>
            </a:r>
          </a:p>
        </p:txBody>
      </p:sp>
      <p:cxnSp>
        <p:nvCxnSpPr>
          <p:cNvPr id="124" name="Straight Connector 90"/>
          <p:cNvCxnSpPr>
            <a:cxnSpLocks noChangeShapeType="1"/>
          </p:cNvCxnSpPr>
          <p:nvPr/>
        </p:nvCxnSpPr>
        <p:spPr bwMode="auto">
          <a:xfrm>
            <a:off x="911500" y="4405991"/>
            <a:ext cx="1601513" cy="0"/>
          </a:xfrm>
          <a:prstGeom prst="line">
            <a:avLst/>
          </a:prstGeom>
          <a:noFill/>
          <a:ln w="19050">
            <a:solidFill>
              <a:schemeClr val="tx1"/>
            </a:solidFill>
            <a:prstDash val="dash"/>
            <a:round/>
            <a:headEnd type="diamond" w="med" len="med"/>
            <a:tailEnd type="diamond" w="med" len="med"/>
          </a:ln>
        </p:spPr>
      </p:cxnSp>
      <p:cxnSp>
        <p:nvCxnSpPr>
          <p:cNvPr id="164" name="Straight Connector 90"/>
          <p:cNvCxnSpPr>
            <a:cxnSpLocks noChangeShapeType="1"/>
          </p:cNvCxnSpPr>
          <p:nvPr/>
        </p:nvCxnSpPr>
        <p:spPr bwMode="auto">
          <a:xfrm flipV="1">
            <a:off x="913967" y="4904841"/>
            <a:ext cx="2286433" cy="1"/>
          </a:xfrm>
          <a:prstGeom prst="line">
            <a:avLst/>
          </a:prstGeom>
          <a:noFill/>
          <a:ln w="19050">
            <a:solidFill>
              <a:schemeClr val="tx1"/>
            </a:solidFill>
            <a:prstDash val="dash"/>
            <a:round/>
            <a:headEnd type="diamond" w="med" len="med"/>
            <a:tailEnd type="diamond" w="med" len="med"/>
          </a:ln>
        </p:spPr>
      </p:cxnSp>
      <p:cxnSp>
        <p:nvCxnSpPr>
          <p:cNvPr id="198" name="Straight Connector 87"/>
          <p:cNvCxnSpPr>
            <a:cxnSpLocks noChangeShapeType="1"/>
          </p:cNvCxnSpPr>
          <p:nvPr/>
        </p:nvCxnSpPr>
        <p:spPr bwMode="auto">
          <a:xfrm flipV="1">
            <a:off x="2600087" y="4404160"/>
            <a:ext cx="1955356" cy="2"/>
          </a:xfrm>
          <a:prstGeom prst="line">
            <a:avLst/>
          </a:prstGeom>
          <a:noFill/>
          <a:ln w="19050">
            <a:solidFill>
              <a:schemeClr val="tx1">
                <a:lumMod val="65000"/>
                <a:lumOff val="35000"/>
              </a:schemeClr>
            </a:solidFill>
            <a:prstDash val="sysDot"/>
            <a:round/>
            <a:headEnd type="oval" w="med" len="med"/>
            <a:tailEnd type="oval" w="med" len="med"/>
          </a:ln>
        </p:spPr>
      </p:cxnSp>
      <p:sp>
        <p:nvSpPr>
          <p:cNvPr id="199" name="Text Box 34"/>
          <p:cNvSpPr txBox="1">
            <a:spLocks noChangeArrowheads="1"/>
          </p:cNvSpPr>
          <p:nvPr/>
        </p:nvSpPr>
        <p:spPr bwMode="auto">
          <a:xfrm>
            <a:off x="2850191" y="4207461"/>
            <a:ext cx="1886787"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l-2. Improved earcup material</a:t>
            </a:r>
          </a:p>
        </p:txBody>
      </p:sp>
      <p:sp>
        <p:nvSpPr>
          <p:cNvPr id="200" name="Line 65"/>
          <p:cNvSpPr>
            <a:spLocks noChangeShapeType="1"/>
          </p:cNvSpPr>
          <p:nvPr/>
        </p:nvSpPr>
        <p:spPr bwMode="auto">
          <a:xfrm flipV="1">
            <a:off x="2294704" y="3673553"/>
            <a:ext cx="67490" cy="388660"/>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1" name="Text Box 95"/>
          <p:cNvSpPr txBox="1">
            <a:spLocks noChangeArrowheads="1"/>
          </p:cNvSpPr>
          <p:nvPr/>
        </p:nvSpPr>
        <p:spPr bwMode="auto">
          <a:xfrm>
            <a:off x="873027" y="3671390"/>
            <a:ext cx="1518258" cy="43857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Improved JSF flight deck   </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&amp; aviation maintainer  </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Hearing Protection (DHP)</a:t>
            </a:r>
          </a:p>
        </p:txBody>
      </p:sp>
      <p:cxnSp>
        <p:nvCxnSpPr>
          <p:cNvPr id="208" name="Straight Connector 87"/>
          <p:cNvCxnSpPr>
            <a:cxnSpLocks noChangeShapeType="1"/>
          </p:cNvCxnSpPr>
          <p:nvPr/>
        </p:nvCxnSpPr>
        <p:spPr bwMode="auto">
          <a:xfrm flipV="1">
            <a:off x="917003" y="2670781"/>
            <a:ext cx="2953193" cy="5813"/>
          </a:xfrm>
          <a:prstGeom prst="line">
            <a:avLst/>
          </a:prstGeom>
          <a:noFill/>
          <a:ln w="19050">
            <a:solidFill>
              <a:schemeClr val="tx1"/>
            </a:solidFill>
            <a:prstDash val="dash"/>
            <a:round/>
            <a:headEnd type="diamond" w="med" len="med"/>
            <a:tailEnd type="diamond" w="med" len="med"/>
          </a:ln>
        </p:spPr>
      </p:cxnSp>
      <p:sp>
        <p:nvSpPr>
          <p:cNvPr id="209" name="Text Box 68"/>
          <p:cNvSpPr txBox="1">
            <a:spLocks noChangeArrowheads="1"/>
          </p:cNvSpPr>
          <p:nvPr/>
        </p:nvSpPr>
        <p:spPr bwMode="auto">
          <a:xfrm>
            <a:off x="933450" y="2472743"/>
            <a:ext cx="1893888"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 E-2D helmet vibration study</a:t>
            </a:r>
          </a:p>
        </p:txBody>
      </p:sp>
      <p:sp>
        <p:nvSpPr>
          <p:cNvPr id="210" name="Line 65"/>
          <p:cNvSpPr>
            <a:spLocks noChangeShapeType="1"/>
          </p:cNvSpPr>
          <p:nvPr/>
        </p:nvSpPr>
        <p:spPr bwMode="auto">
          <a:xfrm flipV="1">
            <a:off x="4328116" y="3674748"/>
            <a:ext cx="85300" cy="400413"/>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68" name="Straight Connector 111"/>
          <p:cNvCxnSpPr>
            <a:cxnSpLocks noChangeShapeType="1"/>
          </p:cNvCxnSpPr>
          <p:nvPr/>
        </p:nvCxnSpPr>
        <p:spPr bwMode="auto">
          <a:xfrm flipH="1">
            <a:off x="4552559" y="2742631"/>
            <a:ext cx="2956056" cy="1816"/>
          </a:xfrm>
          <a:prstGeom prst="line">
            <a:avLst/>
          </a:prstGeom>
          <a:noFill/>
          <a:ln w="28575">
            <a:solidFill>
              <a:srgbClr val="C00000"/>
            </a:solidFill>
            <a:prstDash val="sysDot"/>
            <a:round/>
            <a:headEnd/>
            <a:tailEnd/>
          </a:ln>
        </p:spPr>
      </p:cxnSp>
      <p:sp>
        <p:nvSpPr>
          <p:cNvPr id="182" name="Text Box 58"/>
          <p:cNvSpPr txBox="1">
            <a:spLocks noChangeArrowheads="1"/>
          </p:cNvSpPr>
          <p:nvPr/>
        </p:nvSpPr>
        <p:spPr bwMode="auto">
          <a:xfrm>
            <a:off x="3033646" y="4056700"/>
            <a:ext cx="1668628" cy="211645"/>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Improved E-2D </a:t>
            </a:r>
            <a:r>
              <a:rPr kumimoji="0" lang="en-US" sz="900" b="0" i="1" u="none" strike="noStrike" kern="1200" cap="none" spc="0" normalizeH="0" baseline="0" noProof="0" dirty="0" err="1">
                <a:ln>
                  <a:noFill/>
                </a:ln>
                <a:solidFill>
                  <a:srgbClr val="990000"/>
                </a:solidFill>
                <a:effectLst/>
                <a:uLnTx/>
                <a:uFillTx/>
                <a:latin typeface="Arial" panose="020B0604020202020204" pitchFamily="34" charset="0"/>
                <a:ea typeface="+mn-ea"/>
                <a:cs typeface="Arial" panose="020B0604020202020204" pitchFamily="34" charset="0"/>
              </a:rPr>
              <a:t>Hrg</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err="1">
                <a:ln>
                  <a:noFill/>
                </a:ln>
                <a:solidFill>
                  <a:srgbClr val="990000"/>
                </a:solidFill>
                <a:effectLst/>
                <a:uLnTx/>
                <a:uFillTx/>
                <a:latin typeface="Arial" panose="020B0604020202020204" pitchFamily="34" charset="0"/>
                <a:ea typeface="+mn-ea"/>
                <a:cs typeface="Arial" panose="020B0604020202020204" pitchFamily="34" charset="0"/>
              </a:rPr>
              <a:t>Prot</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f,l</a:t>
            </a: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183" name="Text Box 73"/>
          <p:cNvSpPr txBox="1">
            <a:spLocks noChangeArrowheads="1"/>
          </p:cNvSpPr>
          <p:nvPr/>
        </p:nvSpPr>
        <p:spPr bwMode="auto">
          <a:xfrm>
            <a:off x="911500" y="4702069"/>
            <a:ext cx="2934492"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o-1. Maintainer ultrasonic wireless communications</a:t>
            </a:r>
          </a:p>
        </p:txBody>
      </p:sp>
      <p:sp>
        <p:nvSpPr>
          <p:cNvPr id="184" name="Text Box 88"/>
          <p:cNvSpPr txBox="1">
            <a:spLocks noChangeArrowheads="1"/>
          </p:cNvSpPr>
          <p:nvPr/>
        </p:nvSpPr>
        <p:spPr bwMode="auto">
          <a:xfrm>
            <a:off x="4713132" y="3666440"/>
            <a:ext cx="1227255" cy="605863"/>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ANR for FW Jets  </a:t>
            </a:r>
          </a:p>
          <a:p>
            <a:pPr marL="0" marR="0" lvl="0" indent="0" algn="l" defTabSz="457200" rtl="0" eaLnBrk="1" fontAlgn="auto" latinLnBrk="0" hangingPunct="1">
              <a:lnSpc>
                <a:spcPts val="800"/>
              </a:lnSpc>
              <a:spcBef>
                <a:spcPts val="0"/>
              </a:spcBef>
              <a:spcAft>
                <a:spcPts val="0"/>
              </a:spcAft>
              <a:buClrTx/>
              <a:buSzTx/>
              <a:buFontTx/>
              <a:buNone/>
              <a:tabLst/>
              <a:defRPr/>
            </a:pPr>
            <a:r>
              <a:rPr lang="en-US" sz="900" i="1" dirty="0">
                <a:solidFill>
                  <a:srgbClr val="990000"/>
                </a:solidFill>
                <a:effectLst/>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n,q</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Improved  </a:t>
            </a:r>
          </a:p>
          <a:p>
            <a:pPr marL="0" marR="0" lvl="0" indent="0" algn="l" defTabSz="457200" rtl="0" eaLnBrk="1" fontAlgn="auto" latinLnBrk="0" hangingPunct="1">
              <a:lnSpc>
                <a:spcPts val="800"/>
              </a:lnSpc>
              <a:spcBef>
                <a:spcPts val="0"/>
              </a:spcBef>
              <a:spcAft>
                <a:spcPts val="0"/>
              </a:spcAft>
              <a:buClrTx/>
              <a:buSzTx/>
              <a:buFontTx/>
              <a:buNone/>
              <a:tabLst/>
              <a:defRPr/>
            </a:pPr>
            <a:r>
              <a:rPr lang="en-US" sz="900" i="1" dirty="0">
                <a:solidFill>
                  <a:srgbClr val="990000"/>
                </a:solidFill>
                <a:effectLst/>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Earcup material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 </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Non-invasive ear canal mapping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
            </a:r>
          </a:p>
        </p:txBody>
      </p:sp>
      <p:cxnSp>
        <p:nvCxnSpPr>
          <p:cNvPr id="143" name="Straight Connector 87"/>
          <p:cNvCxnSpPr>
            <a:cxnSpLocks noChangeShapeType="1"/>
          </p:cNvCxnSpPr>
          <p:nvPr/>
        </p:nvCxnSpPr>
        <p:spPr bwMode="auto">
          <a:xfrm>
            <a:off x="3264416" y="4896425"/>
            <a:ext cx="1341866" cy="0"/>
          </a:xfrm>
          <a:prstGeom prst="line">
            <a:avLst/>
          </a:prstGeom>
          <a:noFill/>
          <a:ln w="19050">
            <a:solidFill>
              <a:schemeClr val="tx1">
                <a:lumMod val="65000"/>
                <a:lumOff val="35000"/>
              </a:schemeClr>
            </a:solidFill>
            <a:prstDash val="sysDot"/>
            <a:round/>
            <a:headEnd type="oval" w="med" len="med"/>
            <a:tailEnd type="oval" w="med" len="med"/>
          </a:ln>
        </p:spPr>
      </p:cxnSp>
      <p:sp>
        <p:nvSpPr>
          <p:cNvPr id="195" name="Line 66"/>
          <p:cNvSpPr>
            <a:spLocks noChangeShapeType="1"/>
          </p:cNvSpPr>
          <p:nvPr/>
        </p:nvSpPr>
        <p:spPr bwMode="auto">
          <a:xfrm flipV="1">
            <a:off x="6501779" y="1107979"/>
            <a:ext cx="117651" cy="604788"/>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Line 66"/>
          <p:cNvSpPr>
            <a:spLocks noChangeShapeType="1"/>
          </p:cNvSpPr>
          <p:nvPr/>
        </p:nvSpPr>
        <p:spPr bwMode="auto">
          <a:xfrm flipV="1">
            <a:off x="7186372" y="1108372"/>
            <a:ext cx="104074" cy="562662"/>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19" name="Straight Connector 90">
            <a:extLst>
              <a:ext uri="{FF2B5EF4-FFF2-40B4-BE49-F238E27FC236}">
                <a16:creationId xmlns:a16="http://schemas.microsoft.com/office/drawing/2014/main" id="{D047135B-6C61-4187-B578-DE57C5756E29}"/>
              </a:ext>
            </a:extLst>
          </p:cNvPr>
          <p:cNvCxnSpPr>
            <a:cxnSpLocks noChangeShapeType="1"/>
          </p:cNvCxnSpPr>
          <p:nvPr/>
        </p:nvCxnSpPr>
        <p:spPr bwMode="auto">
          <a:xfrm>
            <a:off x="923109" y="5208843"/>
            <a:ext cx="2949782" cy="0"/>
          </a:xfrm>
          <a:prstGeom prst="line">
            <a:avLst/>
          </a:prstGeom>
          <a:noFill/>
          <a:ln w="19050">
            <a:solidFill>
              <a:schemeClr val="tx1"/>
            </a:solidFill>
            <a:prstDash val="dash"/>
            <a:round/>
            <a:headEnd type="diamond" w="med" len="med"/>
            <a:tailEnd type="diamond" w="med" len="med"/>
          </a:ln>
        </p:spPr>
      </p:cxnSp>
      <p:sp>
        <p:nvSpPr>
          <p:cNvPr id="223" name="Text Box 73">
            <a:extLst>
              <a:ext uri="{FF2B5EF4-FFF2-40B4-BE49-F238E27FC236}">
                <a16:creationId xmlns:a16="http://schemas.microsoft.com/office/drawing/2014/main" id="{40F869A5-1E8F-458B-A0D7-66D8CF2F3B27}"/>
              </a:ext>
            </a:extLst>
          </p:cNvPr>
          <p:cNvSpPr txBox="1">
            <a:spLocks noChangeArrowheads="1"/>
          </p:cNvSpPr>
          <p:nvPr/>
        </p:nvSpPr>
        <p:spPr bwMode="auto">
          <a:xfrm>
            <a:off x="912495" y="5017615"/>
            <a:ext cx="3392168"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 Active Noise Reduction device assessment</a:t>
            </a:r>
          </a:p>
        </p:txBody>
      </p:sp>
      <p:sp>
        <p:nvSpPr>
          <p:cNvPr id="136" name="Text Box 34">
            <a:extLst>
              <a:ext uri="{FF2B5EF4-FFF2-40B4-BE49-F238E27FC236}">
                <a16:creationId xmlns:a16="http://schemas.microsoft.com/office/drawing/2014/main" id="{5847286E-172B-4DD8-99E3-9C8802DD0251}"/>
              </a:ext>
            </a:extLst>
          </p:cNvPr>
          <p:cNvSpPr txBox="1">
            <a:spLocks noChangeArrowheads="1"/>
          </p:cNvSpPr>
          <p:nvPr/>
        </p:nvSpPr>
        <p:spPr bwMode="auto">
          <a:xfrm>
            <a:off x="922692" y="1362934"/>
            <a:ext cx="1903067"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Multi-Climate Protection (MCP)</a:t>
            </a:r>
          </a:p>
        </p:txBody>
      </p:sp>
      <p:cxnSp>
        <p:nvCxnSpPr>
          <p:cNvPr id="144" name="Straight Connector 87">
            <a:extLst>
              <a:ext uri="{FF2B5EF4-FFF2-40B4-BE49-F238E27FC236}">
                <a16:creationId xmlns:a16="http://schemas.microsoft.com/office/drawing/2014/main" id="{471A68C3-CD35-4A64-872B-0B92372CECF2}"/>
              </a:ext>
            </a:extLst>
          </p:cNvPr>
          <p:cNvCxnSpPr>
            <a:cxnSpLocks noChangeShapeType="1"/>
          </p:cNvCxnSpPr>
          <p:nvPr/>
        </p:nvCxnSpPr>
        <p:spPr bwMode="auto">
          <a:xfrm flipV="1">
            <a:off x="909515" y="2995654"/>
            <a:ext cx="2975097" cy="761"/>
          </a:xfrm>
          <a:prstGeom prst="line">
            <a:avLst/>
          </a:prstGeom>
          <a:noFill/>
          <a:ln w="19050">
            <a:solidFill>
              <a:schemeClr val="tx1"/>
            </a:solidFill>
            <a:prstDash val="dash"/>
            <a:round/>
            <a:headEnd type="diamond" w="med" len="med"/>
            <a:tailEnd type="diamond" w="med" len="med"/>
          </a:ln>
        </p:spPr>
      </p:cxnSp>
      <p:sp>
        <p:nvSpPr>
          <p:cNvPr id="148" name="Text Box 34">
            <a:extLst>
              <a:ext uri="{FF2B5EF4-FFF2-40B4-BE49-F238E27FC236}">
                <a16:creationId xmlns:a16="http://schemas.microsoft.com/office/drawing/2014/main" id="{99BA0502-145B-46BA-9BD2-EEA98C58C026}"/>
              </a:ext>
            </a:extLst>
          </p:cNvPr>
          <p:cNvSpPr txBox="1">
            <a:spLocks noChangeArrowheads="1"/>
          </p:cNvSpPr>
          <p:nvPr/>
        </p:nvSpPr>
        <p:spPr bwMode="auto">
          <a:xfrm>
            <a:off x="934494" y="2800603"/>
            <a:ext cx="2191607" cy="230824"/>
          </a:xfrm>
          <a:prstGeom prst="rect">
            <a:avLst/>
          </a:prstGeom>
          <a:noFill/>
          <a:ln w="9525">
            <a:noFill/>
            <a:miter lim="800000"/>
            <a:headEnd/>
            <a:tailEnd/>
          </a:ln>
        </p:spPr>
        <p:txBody>
          <a:bodyPr wrap="square" lIns="91431" tIns="45716" rIns="91431" bIns="45716">
            <a:spAutoFit/>
          </a:bodyPr>
          <a:lstStyle>
            <a:defPPr>
              <a:defRPr lang="en-US"/>
            </a:defPPr>
            <a:lvl1pPr>
              <a:defRPr sz="9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Helmet/head &amp; neck injury modeling </a:t>
            </a:r>
          </a:p>
        </p:txBody>
      </p:sp>
      <p:cxnSp>
        <p:nvCxnSpPr>
          <p:cNvPr id="153" name="Straight Connector 90">
            <a:extLst>
              <a:ext uri="{FF2B5EF4-FFF2-40B4-BE49-F238E27FC236}">
                <a16:creationId xmlns:a16="http://schemas.microsoft.com/office/drawing/2014/main" id="{F6A9C853-509D-42F1-A346-0254B2246FF5}"/>
              </a:ext>
            </a:extLst>
          </p:cNvPr>
          <p:cNvCxnSpPr>
            <a:cxnSpLocks noChangeShapeType="1"/>
          </p:cNvCxnSpPr>
          <p:nvPr/>
        </p:nvCxnSpPr>
        <p:spPr bwMode="auto">
          <a:xfrm>
            <a:off x="916328" y="2841665"/>
            <a:ext cx="2981012" cy="0"/>
          </a:xfrm>
          <a:prstGeom prst="line">
            <a:avLst/>
          </a:prstGeom>
          <a:noFill/>
          <a:ln w="19050">
            <a:solidFill>
              <a:schemeClr val="tx1"/>
            </a:solidFill>
            <a:prstDash val="dash"/>
            <a:round/>
            <a:headEnd type="diamond" w="med" len="med"/>
            <a:tailEnd type="diamond" w="med" len="med"/>
          </a:ln>
        </p:spPr>
      </p:cxnSp>
      <p:sp>
        <p:nvSpPr>
          <p:cNvPr id="154" name="Text Box 61">
            <a:extLst>
              <a:ext uri="{FF2B5EF4-FFF2-40B4-BE49-F238E27FC236}">
                <a16:creationId xmlns:a16="http://schemas.microsoft.com/office/drawing/2014/main" id="{01DA3BB3-7481-4D77-9C83-272B4D1C19E0}"/>
              </a:ext>
            </a:extLst>
          </p:cNvPr>
          <p:cNvSpPr txBox="1">
            <a:spLocks noChangeArrowheads="1"/>
          </p:cNvSpPr>
          <p:nvPr/>
        </p:nvSpPr>
        <p:spPr bwMode="auto">
          <a:xfrm>
            <a:off x="933064" y="2666509"/>
            <a:ext cx="2529087" cy="209353"/>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 Whole body injury prediction modeling</a:t>
            </a:r>
          </a:p>
        </p:txBody>
      </p:sp>
      <p:cxnSp>
        <p:nvCxnSpPr>
          <p:cNvPr id="163" name="Straight Connector 87">
            <a:extLst>
              <a:ext uri="{FF2B5EF4-FFF2-40B4-BE49-F238E27FC236}">
                <a16:creationId xmlns:a16="http://schemas.microsoft.com/office/drawing/2014/main" id="{7C859ABE-7665-4871-A5A4-7E960F7B4850}"/>
              </a:ext>
            </a:extLst>
          </p:cNvPr>
          <p:cNvCxnSpPr>
            <a:cxnSpLocks noChangeShapeType="1"/>
          </p:cNvCxnSpPr>
          <p:nvPr/>
        </p:nvCxnSpPr>
        <p:spPr bwMode="auto">
          <a:xfrm>
            <a:off x="2851284" y="5343509"/>
            <a:ext cx="2039486" cy="0"/>
          </a:xfrm>
          <a:prstGeom prst="line">
            <a:avLst/>
          </a:prstGeom>
          <a:noFill/>
          <a:ln w="19050">
            <a:solidFill>
              <a:schemeClr val="tx1">
                <a:lumMod val="65000"/>
                <a:lumOff val="35000"/>
              </a:schemeClr>
            </a:solidFill>
            <a:prstDash val="sysDot"/>
            <a:round/>
            <a:headEnd type="oval" w="med" len="med"/>
            <a:tailEnd type="oval" w="med" len="med"/>
          </a:ln>
        </p:spPr>
      </p:cxnSp>
      <p:sp>
        <p:nvSpPr>
          <p:cNvPr id="169" name="Text Box 73">
            <a:extLst>
              <a:ext uri="{FF2B5EF4-FFF2-40B4-BE49-F238E27FC236}">
                <a16:creationId xmlns:a16="http://schemas.microsoft.com/office/drawing/2014/main" id="{CC32470A-6D7E-4FB5-AA02-5C2F557F2AEB}"/>
              </a:ext>
            </a:extLst>
          </p:cNvPr>
          <p:cNvSpPr txBox="1">
            <a:spLocks noChangeArrowheads="1"/>
          </p:cNvSpPr>
          <p:nvPr/>
        </p:nvSpPr>
        <p:spPr bwMode="auto">
          <a:xfrm>
            <a:off x="2873553" y="5296926"/>
            <a:ext cx="2148275"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 Audio component enhancements</a:t>
            </a:r>
          </a:p>
        </p:txBody>
      </p:sp>
      <p:cxnSp>
        <p:nvCxnSpPr>
          <p:cNvPr id="176" name="Straight Connector 90">
            <a:extLst>
              <a:ext uri="{FF2B5EF4-FFF2-40B4-BE49-F238E27FC236}">
                <a16:creationId xmlns:a16="http://schemas.microsoft.com/office/drawing/2014/main" id="{AD384E3A-8D38-4A3F-B98C-A92CAE0950F1}"/>
              </a:ext>
            </a:extLst>
          </p:cNvPr>
          <p:cNvCxnSpPr>
            <a:cxnSpLocks noChangeShapeType="1"/>
          </p:cNvCxnSpPr>
          <p:nvPr/>
        </p:nvCxnSpPr>
        <p:spPr bwMode="auto">
          <a:xfrm>
            <a:off x="914400" y="5056898"/>
            <a:ext cx="2982940" cy="0"/>
          </a:xfrm>
          <a:prstGeom prst="line">
            <a:avLst/>
          </a:prstGeom>
          <a:noFill/>
          <a:ln w="19050">
            <a:solidFill>
              <a:schemeClr val="tx1"/>
            </a:solidFill>
            <a:prstDash val="dash"/>
            <a:round/>
            <a:headEnd type="diamond" w="med" len="med"/>
            <a:tailEnd type="diamond" w="med" len="med"/>
          </a:ln>
        </p:spPr>
      </p:cxnSp>
      <p:cxnSp>
        <p:nvCxnSpPr>
          <p:cNvPr id="177" name="Straight Connector 87">
            <a:extLst>
              <a:ext uri="{FF2B5EF4-FFF2-40B4-BE49-F238E27FC236}">
                <a16:creationId xmlns:a16="http://schemas.microsoft.com/office/drawing/2014/main" id="{64DE6F9E-15DB-4677-8D42-AB0EE8AA448A}"/>
              </a:ext>
            </a:extLst>
          </p:cNvPr>
          <p:cNvCxnSpPr>
            <a:cxnSpLocks noChangeShapeType="1"/>
          </p:cNvCxnSpPr>
          <p:nvPr/>
        </p:nvCxnSpPr>
        <p:spPr bwMode="auto">
          <a:xfrm>
            <a:off x="3931599" y="5059911"/>
            <a:ext cx="1341866" cy="0"/>
          </a:xfrm>
          <a:prstGeom prst="line">
            <a:avLst/>
          </a:prstGeom>
          <a:noFill/>
          <a:ln w="19050">
            <a:solidFill>
              <a:schemeClr val="tx1">
                <a:lumMod val="65000"/>
                <a:lumOff val="35000"/>
              </a:schemeClr>
            </a:solidFill>
            <a:prstDash val="sysDot"/>
            <a:round/>
            <a:headEnd type="oval" w="med" len="med"/>
            <a:tailEnd type="oval" w="med" len="med"/>
          </a:ln>
        </p:spPr>
      </p:cxnSp>
      <p:sp>
        <p:nvSpPr>
          <p:cNvPr id="186" name="Text Box 73">
            <a:extLst>
              <a:ext uri="{FF2B5EF4-FFF2-40B4-BE49-F238E27FC236}">
                <a16:creationId xmlns:a16="http://schemas.microsoft.com/office/drawing/2014/main" id="{5DDFF00F-EE45-4549-A214-FF61D322B38E}"/>
              </a:ext>
            </a:extLst>
          </p:cNvPr>
          <p:cNvSpPr txBox="1">
            <a:spLocks noChangeArrowheads="1"/>
          </p:cNvSpPr>
          <p:nvPr/>
        </p:nvSpPr>
        <p:spPr bwMode="auto">
          <a:xfrm>
            <a:off x="914400" y="4856374"/>
            <a:ext cx="2934492"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p-1. Ultra Wideband (UWB) Wireless Intercom</a:t>
            </a:r>
          </a:p>
        </p:txBody>
      </p:sp>
      <p:sp>
        <p:nvSpPr>
          <p:cNvPr id="190" name="Line 65">
            <a:extLst>
              <a:ext uri="{FF2B5EF4-FFF2-40B4-BE49-F238E27FC236}">
                <a16:creationId xmlns:a16="http://schemas.microsoft.com/office/drawing/2014/main" id="{8295189D-818E-4F62-8592-63159237C23E}"/>
              </a:ext>
            </a:extLst>
          </p:cNvPr>
          <p:cNvSpPr>
            <a:spLocks noChangeShapeType="1"/>
          </p:cNvSpPr>
          <p:nvPr/>
        </p:nvSpPr>
        <p:spPr bwMode="auto">
          <a:xfrm flipV="1">
            <a:off x="3586616" y="3649179"/>
            <a:ext cx="78652" cy="411204"/>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Text Box 95">
            <a:extLst>
              <a:ext uri="{FF2B5EF4-FFF2-40B4-BE49-F238E27FC236}">
                <a16:creationId xmlns:a16="http://schemas.microsoft.com/office/drawing/2014/main" id="{AC7E24B4-0BD2-44AF-8BB1-2F7FA0F656F5}"/>
              </a:ext>
            </a:extLst>
          </p:cNvPr>
          <p:cNvSpPr txBox="1">
            <a:spLocks noChangeArrowheads="1"/>
          </p:cNvSpPr>
          <p:nvPr/>
        </p:nvSpPr>
        <p:spPr bwMode="auto">
          <a:xfrm>
            <a:off x="3591963" y="3676095"/>
            <a:ext cx="1064339" cy="43857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Imp Flt </a:t>
            </a:r>
            <a:r>
              <a:rPr kumimoji="0" lang="en-US" sz="9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Dk</a:t>
            </a: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&amp;  </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Mntnr</a:t>
            </a: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Hrg</a:t>
            </a: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Prot</a:t>
            </a: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(THP) </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Text Box 81">
            <a:extLst>
              <a:ext uri="{FF2B5EF4-FFF2-40B4-BE49-F238E27FC236}">
                <a16:creationId xmlns:a16="http://schemas.microsoft.com/office/drawing/2014/main" id="{CA0A3517-B8D0-4DA8-9100-A08B3664F768}"/>
              </a:ext>
            </a:extLst>
          </p:cNvPr>
          <p:cNvSpPr txBox="1">
            <a:spLocks noChangeArrowheads="1"/>
          </p:cNvSpPr>
          <p:nvPr/>
        </p:nvSpPr>
        <p:spPr bwMode="auto">
          <a:xfrm>
            <a:off x="913967" y="4369795"/>
            <a:ext cx="2687608"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 Non-invasive custom ear canal mapping </a:t>
            </a:r>
          </a:p>
        </p:txBody>
      </p:sp>
      <p:cxnSp>
        <p:nvCxnSpPr>
          <p:cNvPr id="207" name="Straight Connector 88">
            <a:extLst>
              <a:ext uri="{FF2B5EF4-FFF2-40B4-BE49-F238E27FC236}">
                <a16:creationId xmlns:a16="http://schemas.microsoft.com/office/drawing/2014/main" id="{8F6FFE65-FBEA-4249-9BD2-EB4C8D7AAC12}"/>
              </a:ext>
            </a:extLst>
          </p:cNvPr>
          <p:cNvCxnSpPr>
            <a:cxnSpLocks noChangeShapeType="1"/>
          </p:cNvCxnSpPr>
          <p:nvPr/>
        </p:nvCxnSpPr>
        <p:spPr bwMode="auto">
          <a:xfrm>
            <a:off x="913584" y="4572044"/>
            <a:ext cx="2972616" cy="0"/>
          </a:xfrm>
          <a:prstGeom prst="line">
            <a:avLst/>
          </a:prstGeom>
          <a:noFill/>
          <a:ln w="19050">
            <a:solidFill>
              <a:schemeClr val="tx1"/>
            </a:solidFill>
            <a:prstDash val="dash"/>
            <a:round/>
            <a:headEnd type="diamond" w="med" len="med"/>
            <a:tailEnd type="diamond" w="med" len="med"/>
          </a:ln>
        </p:spPr>
      </p:cxnSp>
      <p:cxnSp>
        <p:nvCxnSpPr>
          <p:cNvPr id="230" name="Straight Connector 90">
            <a:extLst>
              <a:ext uri="{FF2B5EF4-FFF2-40B4-BE49-F238E27FC236}">
                <a16:creationId xmlns:a16="http://schemas.microsoft.com/office/drawing/2014/main" id="{BF8371AF-D336-478B-9F9B-4F323E4C11EA}"/>
              </a:ext>
            </a:extLst>
          </p:cNvPr>
          <p:cNvCxnSpPr>
            <a:cxnSpLocks noChangeShapeType="1"/>
          </p:cNvCxnSpPr>
          <p:nvPr/>
        </p:nvCxnSpPr>
        <p:spPr bwMode="auto">
          <a:xfrm flipV="1">
            <a:off x="912351" y="4729866"/>
            <a:ext cx="2296829" cy="3467"/>
          </a:xfrm>
          <a:prstGeom prst="line">
            <a:avLst/>
          </a:prstGeom>
          <a:noFill/>
          <a:ln w="19050">
            <a:solidFill>
              <a:schemeClr val="tx1"/>
            </a:solidFill>
            <a:prstDash val="dash"/>
            <a:round/>
            <a:headEnd type="diamond" w="med" len="med"/>
            <a:tailEnd type="diamond" w="med" len="med"/>
          </a:ln>
        </p:spPr>
      </p:cxnSp>
      <p:sp>
        <p:nvSpPr>
          <p:cNvPr id="231" name="Text Box 73">
            <a:extLst>
              <a:ext uri="{FF2B5EF4-FFF2-40B4-BE49-F238E27FC236}">
                <a16:creationId xmlns:a16="http://schemas.microsoft.com/office/drawing/2014/main" id="{AE7933A0-9964-4FF4-AF0D-1335C017E22C}"/>
              </a:ext>
            </a:extLst>
          </p:cNvPr>
          <p:cNvSpPr txBox="1">
            <a:spLocks noChangeArrowheads="1"/>
          </p:cNvSpPr>
          <p:nvPr/>
        </p:nvSpPr>
        <p:spPr bwMode="auto">
          <a:xfrm>
            <a:off x="917836" y="4537389"/>
            <a:ext cx="2787728"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 On-site custom earplug manufacturing</a:t>
            </a:r>
          </a:p>
        </p:txBody>
      </p:sp>
      <p:cxnSp>
        <p:nvCxnSpPr>
          <p:cNvPr id="232" name="Straight Connector 87">
            <a:extLst>
              <a:ext uri="{FF2B5EF4-FFF2-40B4-BE49-F238E27FC236}">
                <a16:creationId xmlns:a16="http://schemas.microsoft.com/office/drawing/2014/main" id="{78A2E7CE-CCE4-4ED7-A0EE-8A4B4B0E86A4}"/>
              </a:ext>
            </a:extLst>
          </p:cNvPr>
          <p:cNvCxnSpPr>
            <a:cxnSpLocks noChangeShapeType="1"/>
          </p:cNvCxnSpPr>
          <p:nvPr/>
        </p:nvCxnSpPr>
        <p:spPr bwMode="auto">
          <a:xfrm>
            <a:off x="3262660" y="4729866"/>
            <a:ext cx="1343622" cy="0"/>
          </a:xfrm>
          <a:prstGeom prst="line">
            <a:avLst/>
          </a:prstGeom>
          <a:noFill/>
          <a:ln w="19050">
            <a:solidFill>
              <a:schemeClr val="tx1">
                <a:lumMod val="65000"/>
                <a:lumOff val="35000"/>
              </a:schemeClr>
            </a:solidFill>
            <a:prstDash val="sysDot"/>
            <a:round/>
            <a:headEnd type="oval" w="med" len="med"/>
            <a:tailEnd type="oval" w="med" len="med"/>
          </a:ln>
        </p:spPr>
      </p:cxnSp>
      <p:cxnSp>
        <p:nvCxnSpPr>
          <p:cNvPr id="234" name="Straight Connector 87">
            <a:extLst>
              <a:ext uri="{FF2B5EF4-FFF2-40B4-BE49-F238E27FC236}">
                <a16:creationId xmlns:a16="http://schemas.microsoft.com/office/drawing/2014/main" id="{EC49A856-A110-45DB-9537-1302DEAEF722}"/>
              </a:ext>
            </a:extLst>
          </p:cNvPr>
          <p:cNvCxnSpPr>
            <a:cxnSpLocks noChangeShapeType="1"/>
          </p:cNvCxnSpPr>
          <p:nvPr/>
        </p:nvCxnSpPr>
        <p:spPr bwMode="auto">
          <a:xfrm>
            <a:off x="2843346" y="5488289"/>
            <a:ext cx="2047875" cy="7076"/>
          </a:xfrm>
          <a:prstGeom prst="line">
            <a:avLst/>
          </a:prstGeom>
          <a:noFill/>
          <a:ln w="19050">
            <a:solidFill>
              <a:schemeClr val="tx1">
                <a:lumMod val="65000"/>
                <a:lumOff val="35000"/>
              </a:schemeClr>
            </a:solidFill>
            <a:prstDash val="sysDot"/>
            <a:round/>
            <a:headEnd type="oval" w="med" len="med"/>
            <a:tailEnd type="oval" w="med" len="med"/>
          </a:ln>
        </p:spPr>
      </p:cxnSp>
      <p:sp>
        <p:nvSpPr>
          <p:cNvPr id="235" name="Text Box 34">
            <a:extLst>
              <a:ext uri="{FF2B5EF4-FFF2-40B4-BE49-F238E27FC236}">
                <a16:creationId xmlns:a16="http://schemas.microsoft.com/office/drawing/2014/main" id="{E61DD946-F0C2-4A69-9D78-A8DCB44C5A80}"/>
              </a:ext>
            </a:extLst>
          </p:cNvPr>
          <p:cNvSpPr txBox="1">
            <a:spLocks noChangeArrowheads="1"/>
          </p:cNvSpPr>
          <p:nvPr/>
        </p:nvSpPr>
        <p:spPr bwMode="auto">
          <a:xfrm>
            <a:off x="2881446" y="5162013"/>
            <a:ext cx="1671036"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 ANR device evaluation</a:t>
            </a:r>
          </a:p>
        </p:txBody>
      </p:sp>
      <p:sp>
        <p:nvSpPr>
          <p:cNvPr id="173" name="Text Box 34">
            <a:extLst>
              <a:ext uri="{FF2B5EF4-FFF2-40B4-BE49-F238E27FC236}">
                <a16:creationId xmlns:a16="http://schemas.microsoft.com/office/drawing/2014/main" id="{99833437-60CD-48E9-A8FE-C6993A8FEF5C}"/>
              </a:ext>
            </a:extLst>
          </p:cNvPr>
          <p:cNvSpPr txBox="1">
            <a:spLocks noChangeArrowheads="1"/>
          </p:cNvSpPr>
          <p:nvPr/>
        </p:nvSpPr>
        <p:spPr bwMode="auto">
          <a:xfrm>
            <a:off x="3604728" y="4695930"/>
            <a:ext cx="3083449"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o-2. Ultrasonic wireless communications producibility</a:t>
            </a:r>
          </a:p>
        </p:txBody>
      </p:sp>
      <p:sp>
        <p:nvSpPr>
          <p:cNvPr id="178" name="Text Box 34">
            <a:extLst>
              <a:ext uri="{FF2B5EF4-FFF2-40B4-BE49-F238E27FC236}">
                <a16:creationId xmlns:a16="http://schemas.microsoft.com/office/drawing/2014/main" id="{8832FDC6-FDD4-411C-9A49-A67F95B1E2F0}"/>
              </a:ext>
            </a:extLst>
          </p:cNvPr>
          <p:cNvSpPr txBox="1">
            <a:spLocks noChangeArrowheads="1"/>
          </p:cNvSpPr>
          <p:nvPr/>
        </p:nvSpPr>
        <p:spPr bwMode="auto">
          <a:xfrm>
            <a:off x="3883649" y="4859607"/>
            <a:ext cx="1792261"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p-2. UWB WICS producibility</a:t>
            </a:r>
          </a:p>
        </p:txBody>
      </p:sp>
      <p:sp>
        <p:nvSpPr>
          <p:cNvPr id="191" name="Text Box 34">
            <a:extLst>
              <a:ext uri="{FF2B5EF4-FFF2-40B4-BE49-F238E27FC236}">
                <a16:creationId xmlns:a16="http://schemas.microsoft.com/office/drawing/2014/main" id="{B4BA284E-C05D-4041-A2AB-015BAC2FC2D5}"/>
              </a:ext>
            </a:extLst>
          </p:cNvPr>
          <p:cNvSpPr txBox="1">
            <a:spLocks noChangeArrowheads="1"/>
          </p:cNvSpPr>
          <p:nvPr/>
        </p:nvSpPr>
        <p:spPr bwMode="auto">
          <a:xfrm>
            <a:off x="3284088" y="4531746"/>
            <a:ext cx="1549947" cy="23082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n-2. Dual-density earplugs</a:t>
            </a:r>
          </a:p>
        </p:txBody>
      </p:sp>
      <p:cxnSp>
        <p:nvCxnSpPr>
          <p:cNvPr id="139" name="Straight Connector 87">
            <a:extLst>
              <a:ext uri="{FF2B5EF4-FFF2-40B4-BE49-F238E27FC236}">
                <a16:creationId xmlns:a16="http://schemas.microsoft.com/office/drawing/2014/main" id="{4D9C17B4-07E9-4D9A-9469-02E3AF945A87}"/>
              </a:ext>
            </a:extLst>
          </p:cNvPr>
          <p:cNvCxnSpPr>
            <a:cxnSpLocks noChangeShapeType="1"/>
          </p:cNvCxnSpPr>
          <p:nvPr/>
        </p:nvCxnSpPr>
        <p:spPr bwMode="auto">
          <a:xfrm>
            <a:off x="918798" y="3148127"/>
            <a:ext cx="3659650" cy="6661"/>
          </a:xfrm>
          <a:prstGeom prst="line">
            <a:avLst/>
          </a:prstGeom>
          <a:noFill/>
          <a:ln w="19050">
            <a:solidFill>
              <a:schemeClr val="tx1"/>
            </a:solidFill>
            <a:prstDash val="dash"/>
            <a:round/>
            <a:headEnd type="diamond" w="med" len="med"/>
            <a:tailEnd type="diamond" w="med" len="med"/>
          </a:ln>
        </p:spPr>
      </p:cxnSp>
      <p:sp>
        <p:nvSpPr>
          <p:cNvPr id="142" name="Text Box 34">
            <a:extLst>
              <a:ext uri="{FF2B5EF4-FFF2-40B4-BE49-F238E27FC236}">
                <a16:creationId xmlns:a16="http://schemas.microsoft.com/office/drawing/2014/main" id="{5BA8D7CC-CE12-4877-BCA6-533CC4180A61}"/>
              </a:ext>
            </a:extLst>
          </p:cNvPr>
          <p:cNvSpPr txBox="1">
            <a:spLocks noChangeArrowheads="1"/>
          </p:cNvSpPr>
          <p:nvPr/>
        </p:nvSpPr>
        <p:spPr bwMode="auto">
          <a:xfrm>
            <a:off x="944690" y="2951155"/>
            <a:ext cx="4575683" cy="230824"/>
          </a:xfrm>
          <a:prstGeom prst="rect">
            <a:avLst/>
          </a:prstGeom>
          <a:noFill/>
          <a:ln w="9525">
            <a:noFill/>
            <a:miter lim="800000"/>
            <a:headEnd/>
            <a:tailEnd/>
          </a:ln>
        </p:spPr>
        <p:txBody>
          <a:bodyPr wrap="square" lIns="91431" tIns="45716" rIns="91431" bIns="45716">
            <a:spAutoFit/>
          </a:bodyPr>
          <a:lstStyle>
            <a:defPPr>
              <a:defRPr lang="en-US"/>
            </a:defPPr>
            <a:lvl1pPr>
              <a:defRPr sz="9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Assessment of lower back disorder influence on motion sickness &amp; cognition  </a:t>
            </a:r>
          </a:p>
        </p:txBody>
      </p:sp>
      <p:sp>
        <p:nvSpPr>
          <p:cNvPr id="149" name="Line 66">
            <a:extLst>
              <a:ext uri="{FF2B5EF4-FFF2-40B4-BE49-F238E27FC236}">
                <a16:creationId xmlns:a16="http://schemas.microsoft.com/office/drawing/2014/main" id="{699EF890-88FF-4C91-B08B-2C735FA63404}"/>
              </a:ext>
            </a:extLst>
          </p:cNvPr>
          <p:cNvSpPr>
            <a:spLocks noChangeShapeType="1"/>
          </p:cNvSpPr>
          <p:nvPr/>
        </p:nvSpPr>
        <p:spPr bwMode="auto">
          <a:xfrm flipV="1">
            <a:off x="6933217" y="3666342"/>
            <a:ext cx="100995" cy="566935"/>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0" name="Line 66">
            <a:extLst>
              <a:ext uri="{FF2B5EF4-FFF2-40B4-BE49-F238E27FC236}">
                <a16:creationId xmlns:a16="http://schemas.microsoft.com/office/drawing/2014/main" id="{AEA0C161-A2CD-4A93-B888-BAEA8517CB81}"/>
              </a:ext>
            </a:extLst>
          </p:cNvPr>
          <p:cNvSpPr>
            <a:spLocks noChangeShapeType="1"/>
          </p:cNvSpPr>
          <p:nvPr/>
        </p:nvSpPr>
        <p:spPr bwMode="auto">
          <a:xfrm flipV="1">
            <a:off x="4616237" y="3666817"/>
            <a:ext cx="100995" cy="566935"/>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2" name="Line 66">
            <a:extLst>
              <a:ext uri="{FF2B5EF4-FFF2-40B4-BE49-F238E27FC236}">
                <a16:creationId xmlns:a16="http://schemas.microsoft.com/office/drawing/2014/main" id="{BD255F0C-2CE3-45B6-AC4A-6F381E2B7A80}"/>
              </a:ext>
            </a:extLst>
          </p:cNvPr>
          <p:cNvSpPr>
            <a:spLocks noChangeShapeType="1"/>
          </p:cNvSpPr>
          <p:nvPr/>
        </p:nvSpPr>
        <p:spPr bwMode="auto">
          <a:xfrm flipV="1">
            <a:off x="5786185" y="3679153"/>
            <a:ext cx="100995" cy="566935"/>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6" name="Text Box 3">
            <a:extLst>
              <a:ext uri="{FF2B5EF4-FFF2-40B4-BE49-F238E27FC236}">
                <a16:creationId xmlns:a16="http://schemas.microsoft.com/office/drawing/2014/main" id="{EA6DDAC7-45FE-4E1A-8E27-505E65885BA1}"/>
              </a:ext>
            </a:extLst>
          </p:cNvPr>
          <p:cNvSpPr txBox="1">
            <a:spLocks noChangeArrowheads="1"/>
          </p:cNvSpPr>
          <p:nvPr/>
        </p:nvSpPr>
        <p:spPr bwMode="auto">
          <a:xfrm>
            <a:off x="465138" y="5867400"/>
            <a:ext cx="8153400" cy="246063"/>
          </a:xfrm>
          <a:prstGeom prst="rect">
            <a:avLst/>
          </a:prstGeom>
          <a:noFill/>
          <a:ln w="9525">
            <a:noFill/>
            <a:miter lim="800000"/>
            <a:headEnd/>
            <a:tailEnd/>
          </a:ln>
        </p:spPr>
        <p:txBody>
          <a:bodyPr lIns="91423" tIns="45711" rIns="91423" bIns="4571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                FY:	           18                       19                20               21                22                23                24               25                26               27</a:t>
            </a:r>
          </a:p>
        </p:txBody>
      </p:sp>
      <p:sp>
        <p:nvSpPr>
          <p:cNvPr id="172" name="Text Box 34">
            <a:extLst>
              <a:ext uri="{FF2B5EF4-FFF2-40B4-BE49-F238E27FC236}">
                <a16:creationId xmlns:a16="http://schemas.microsoft.com/office/drawing/2014/main" id="{089B8B50-59B3-481C-B721-7DFA765A674C}"/>
              </a:ext>
            </a:extLst>
          </p:cNvPr>
          <p:cNvSpPr txBox="1">
            <a:spLocks noChangeArrowheads="1"/>
          </p:cNvSpPr>
          <p:nvPr/>
        </p:nvSpPr>
        <p:spPr bwMode="auto">
          <a:xfrm>
            <a:off x="2444631" y="3116427"/>
            <a:ext cx="1358046"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j. Common FW helmet</a:t>
            </a:r>
          </a:p>
        </p:txBody>
      </p:sp>
      <p:cxnSp>
        <p:nvCxnSpPr>
          <p:cNvPr id="193" name="Straight Connector 87">
            <a:extLst>
              <a:ext uri="{FF2B5EF4-FFF2-40B4-BE49-F238E27FC236}">
                <a16:creationId xmlns:a16="http://schemas.microsoft.com/office/drawing/2014/main" id="{2E985869-B956-4F54-89EC-1CED692E3894}"/>
              </a:ext>
            </a:extLst>
          </p:cNvPr>
          <p:cNvCxnSpPr>
            <a:cxnSpLocks noChangeShapeType="1"/>
          </p:cNvCxnSpPr>
          <p:nvPr/>
        </p:nvCxnSpPr>
        <p:spPr bwMode="auto">
          <a:xfrm>
            <a:off x="3208338" y="5787918"/>
            <a:ext cx="2048472" cy="0"/>
          </a:xfrm>
          <a:prstGeom prst="line">
            <a:avLst/>
          </a:prstGeom>
          <a:noFill/>
          <a:ln w="19050">
            <a:solidFill>
              <a:schemeClr val="tx1">
                <a:lumMod val="65000"/>
                <a:lumOff val="35000"/>
              </a:schemeClr>
            </a:solidFill>
            <a:prstDash val="sysDot"/>
            <a:round/>
            <a:headEnd type="oval" w="med" len="med"/>
            <a:tailEnd type="oval" w="med" len="med"/>
          </a:ln>
        </p:spPr>
      </p:cxnSp>
      <p:cxnSp>
        <p:nvCxnSpPr>
          <p:cNvPr id="203" name="Straight Connector 87">
            <a:extLst>
              <a:ext uri="{FF2B5EF4-FFF2-40B4-BE49-F238E27FC236}">
                <a16:creationId xmlns:a16="http://schemas.microsoft.com/office/drawing/2014/main" id="{F3A0925A-EC13-4AAF-99A3-4834E17A5250}"/>
              </a:ext>
            </a:extLst>
          </p:cNvPr>
          <p:cNvCxnSpPr>
            <a:cxnSpLocks noChangeShapeType="1"/>
          </p:cNvCxnSpPr>
          <p:nvPr/>
        </p:nvCxnSpPr>
        <p:spPr bwMode="auto">
          <a:xfrm>
            <a:off x="2971558" y="2097679"/>
            <a:ext cx="2275130" cy="0"/>
          </a:xfrm>
          <a:prstGeom prst="line">
            <a:avLst/>
          </a:prstGeom>
          <a:noFill/>
          <a:ln w="19050">
            <a:solidFill>
              <a:schemeClr val="bg1">
                <a:lumMod val="50000"/>
              </a:schemeClr>
            </a:solidFill>
            <a:prstDash val="sysDot"/>
            <a:round/>
            <a:headEnd type="oval" w="med" len="med"/>
            <a:tailEnd type="oval" w="med" len="med"/>
          </a:ln>
        </p:spPr>
      </p:cxnSp>
      <p:sp>
        <p:nvSpPr>
          <p:cNvPr id="204" name="Text Box 34">
            <a:extLst>
              <a:ext uri="{FF2B5EF4-FFF2-40B4-BE49-F238E27FC236}">
                <a16:creationId xmlns:a16="http://schemas.microsoft.com/office/drawing/2014/main" id="{25413CDD-6638-432D-8567-BC7B0E872052}"/>
              </a:ext>
            </a:extLst>
          </p:cNvPr>
          <p:cNvSpPr txBox="1">
            <a:spLocks noChangeArrowheads="1"/>
          </p:cNvSpPr>
          <p:nvPr/>
        </p:nvSpPr>
        <p:spPr bwMode="auto">
          <a:xfrm>
            <a:off x="2995121" y="1939001"/>
            <a:ext cx="2295180" cy="194917"/>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 Improved materials MCP exploration</a:t>
            </a:r>
          </a:p>
        </p:txBody>
      </p:sp>
      <p:cxnSp>
        <p:nvCxnSpPr>
          <p:cNvPr id="205" name="Straight Connector 87">
            <a:extLst>
              <a:ext uri="{FF2B5EF4-FFF2-40B4-BE49-F238E27FC236}">
                <a16:creationId xmlns:a16="http://schemas.microsoft.com/office/drawing/2014/main" id="{C9A2257A-2072-48A0-ABA8-A3B3D3963B4A}"/>
              </a:ext>
            </a:extLst>
          </p:cNvPr>
          <p:cNvCxnSpPr>
            <a:cxnSpLocks noChangeShapeType="1"/>
          </p:cNvCxnSpPr>
          <p:nvPr/>
        </p:nvCxnSpPr>
        <p:spPr bwMode="auto">
          <a:xfrm>
            <a:off x="2952926" y="3444113"/>
            <a:ext cx="2275130" cy="0"/>
          </a:xfrm>
          <a:prstGeom prst="line">
            <a:avLst/>
          </a:prstGeom>
          <a:noFill/>
          <a:ln w="19050">
            <a:solidFill>
              <a:schemeClr val="bg1">
                <a:lumMod val="50000"/>
              </a:schemeClr>
            </a:solidFill>
            <a:prstDash val="sysDot"/>
            <a:round/>
            <a:headEnd type="oval" w="med" len="med"/>
            <a:tailEnd type="oval" w="med" len="med"/>
          </a:ln>
        </p:spPr>
      </p:cxnSp>
      <p:sp>
        <p:nvSpPr>
          <p:cNvPr id="211" name="Text Box 34">
            <a:extLst>
              <a:ext uri="{FF2B5EF4-FFF2-40B4-BE49-F238E27FC236}">
                <a16:creationId xmlns:a16="http://schemas.microsoft.com/office/drawing/2014/main" id="{FC962DE2-813F-47D9-93CD-2DA57E761B6F}"/>
              </a:ext>
            </a:extLst>
          </p:cNvPr>
          <p:cNvSpPr txBox="1">
            <a:spLocks noChangeArrowheads="1"/>
          </p:cNvSpPr>
          <p:nvPr/>
        </p:nvSpPr>
        <p:spPr bwMode="auto">
          <a:xfrm>
            <a:off x="3081285" y="3259270"/>
            <a:ext cx="1967187"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k. Exoskeleton systems maturation</a:t>
            </a:r>
          </a:p>
        </p:txBody>
      </p:sp>
      <p:grpSp>
        <p:nvGrpSpPr>
          <p:cNvPr id="213" name="Group 92">
            <a:extLst>
              <a:ext uri="{FF2B5EF4-FFF2-40B4-BE49-F238E27FC236}">
                <a16:creationId xmlns:a16="http://schemas.microsoft.com/office/drawing/2014/main" id="{07A62814-8ACE-4AC7-8518-49FFE4C1B9BF}"/>
              </a:ext>
            </a:extLst>
          </p:cNvPr>
          <p:cNvGrpSpPr/>
          <p:nvPr/>
        </p:nvGrpSpPr>
        <p:grpSpPr>
          <a:xfrm>
            <a:off x="304800" y="6078249"/>
            <a:ext cx="8382000" cy="457200"/>
            <a:chOff x="304800" y="6119813"/>
            <a:chExt cx="8382000" cy="457200"/>
          </a:xfrm>
        </p:grpSpPr>
        <p:sp>
          <p:nvSpPr>
            <p:cNvPr id="214" name="Rectangle 49">
              <a:extLst>
                <a:ext uri="{FF2B5EF4-FFF2-40B4-BE49-F238E27FC236}">
                  <a16:creationId xmlns:a16="http://schemas.microsoft.com/office/drawing/2014/main" id="{F5CECEBE-43FF-482E-A0F8-ECD71E559FBB}"/>
                </a:ext>
              </a:extLst>
            </p:cNvPr>
            <p:cNvSpPr>
              <a:spLocks noChangeArrowheads="1"/>
            </p:cNvSpPr>
            <p:nvPr/>
          </p:nvSpPr>
          <p:spPr bwMode="auto">
            <a:xfrm>
              <a:off x="304800" y="6157913"/>
              <a:ext cx="1295400" cy="393700"/>
            </a:xfrm>
            <a:prstGeom prst="rect">
              <a:avLst/>
            </a:prstGeom>
            <a:noFill/>
            <a:ln w="38100" cmpd="dbl">
              <a:noFill/>
              <a:miter lim="800000"/>
              <a:headEnd/>
              <a:tailEnd/>
            </a:ln>
          </p:spPr>
          <p:txBody>
            <a:bodyPr lIns="90439" tIns="44426" rIns="90439" bIns="44426">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Capability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Baseline</a:t>
              </a:r>
            </a:p>
          </p:txBody>
        </p:sp>
        <p:sp>
          <p:nvSpPr>
            <p:cNvPr id="216" name="Rectangle 50">
              <a:extLst>
                <a:ext uri="{FF2B5EF4-FFF2-40B4-BE49-F238E27FC236}">
                  <a16:creationId xmlns:a16="http://schemas.microsoft.com/office/drawing/2014/main" id="{A4AD3984-B8FF-4D8A-9DC4-4C40D2CFEBD7}"/>
                </a:ext>
              </a:extLst>
            </p:cNvPr>
            <p:cNvSpPr>
              <a:spLocks noChangeArrowheads="1"/>
            </p:cNvSpPr>
            <p:nvPr/>
          </p:nvSpPr>
          <p:spPr bwMode="auto">
            <a:xfrm>
              <a:off x="457200" y="6119813"/>
              <a:ext cx="8229600" cy="457200"/>
            </a:xfrm>
            <a:prstGeom prst="rect">
              <a:avLst/>
            </a:prstGeom>
            <a:noFill/>
            <a:ln w="38100" cmpd="dbl">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220" name="Text Box 51">
              <a:extLst>
                <a:ext uri="{FF2B5EF4-FFF2-40B4-BE49-F238E27FC236}">
                  <a16:creationId xmlns:a16="http://schemas.microsoft.com/office/drawing/2014/main" id="{DEC2E3DC-4562-481A-B783-55EC9C7D8914}"/>
                </a:ext>
              </a:extLst>
            </p:cNvPr>
            <p:cNvSpPr txBox="1">
              <a:spLocks noChangeArrowheads="1"/>
            </p:cNvSpPr>
            <p:nvPr/>
          </p:nvSpPr>
          <p:spPr bwMode="auto">
            <a:xfrm>
              <a:off x="5791200" y="6161567"/>
              <a:ext cx="1676400" cy="396875"/>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   Unfunded Potential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Capability Development</a:t>
              </a:r>
            </a:p>
          </p:txBody>
        </p:sp>
        <p:sp>
          <p:nvSpPr>
            <p:cNvPr id="221" name="Text Box 53">
              <a:extLst>
                <a:ext uri="{FF2B5EF4-FFF2-40B4-BE49-F238E27FC236}">
                  <a16:creationId xmlns:a16="http://schemas.microsoft.com/office/drawing/2014/main" id="{1708AD1F-14C8-4732-AB4F-AF39F7CF9E75}"/>
                </a:ext>
              </a:extLst>
            </p:cNvPr>
            <p:cNvSpPr txBox="1">
              <a:spLocks noChangeArrowheads="1"/>
            </p:cNvSpPr>
            <p:nvPr/>
          </p:nvSpPr>
          <p:spPr bwMode="auto">
            <a:xfrm>
              <a:off x="4010025" y="6173619"/>
              <a:ext cx="1524000" cy="396875"/>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Funded Capability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Enhancement</a:t>
              </a:r>
            </a:p>
          </p:txBody>
        </p:sp>
        <p:sp>
          <p:nvSpPr>
            <p:cNvPr id="222" name="Line 55">
              <a:extLst>
                <a:ext uri="{FF2B5EF4-FFF2-40B4-BE49-F238E27FC236}">
                  <a16:creationId xmlns:a16="http://schemas.microsoft.com/office/drawing/2014/main" id="{4052AE2A-4143-4CEF-9F7F-9DD81F638DD6}"/>
                </a:ext>
              </a:extLst>
            </p:cNvPr>
            <p:cNvSpPr>
              <a:spLocks noChangeShapeType="1"/>
            </p:cNvSpPr>
            <p:nvPr/>
          </p:nvSpPr>
          <p:spPr bwMode="auto">
            <a:xfrm flipV="1">
              <a:off x="5610225" y="6235700"/>
              <a:ext cx="76200" cy="228600"/>
            </a:xfrm>
            <a:prstGeom prst="line">
              <a:avLst/>
            </a:prstGeom>
            <a:noFill/>
            <a:ln w="19050">
              <a:solidFill>
                <a:srgbClr val="000099"/>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Line 56">
              <a:extLst>
                <a:ext uri="{FF2B5EF4-FFF2-40B4-BE49-F238E27FC236}">
                  <a16:creationId xmlns:a16="http://schemas.microsoft.com/office/drawing/2014/main" id="{9AC9B22F-EBE4-46FE-867F-E9B72F04B08A}"/>
                </a:ext>
              </a:extLst>
            </p:cNvPr>
            <p:cNvSpPr>
              <a:spLocks noChangeShapeType="1"/>
            </p:cNvSpPr>
            <p:nvPr/>
          </p:nvSpPr>
          <p:spPr bwMode="auto">
            <a:xfrm>
              <a:off x="5305425" y="6456680"/>
              <a:ext cx="304800" cy="0"/>
            </a:xfrm>
            <a:prstGeom prst="line">
              <a:avLst/>
            </a:prstGeom>
            <a:noFill/>
            <a:ln w="19050">
              <a:solidFill>
                <a:srgbClr val="000099"/>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Line 57">
              <a:extLst>
                <a:ext uri="{FF2B5EF4-FFF2-40B4-BE49-F238E27FC236}">
                  <a16:creationId xmlns:a16="http://schemas.microsoft.com/office/drawing/2014/main" id="{53199A67-C61B-4754-8EB7-7626406E6F8B}"/>
                </a:ext>
              </a:extLst>
            </p:cNvPr>
            <p:cNvSpPr>
              <a:spLocks noChangeShapeType="1"/>
            </p:cNvSpPr>
            <p:nvPr/>
          </p:nvSpPr>
          <p:spPr bwMode="auto">
            <a:xfrm rot="16178279">
              <a:off x="7543877" y="6295232"/>
              <a:ext cx="227013" cy="7620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Line 58">
              <a:extLst>
                <a:ext uri="{FF2B5EF4-FFF2-40B4-BE49-F238E27FC236}">
                  <a16:creationId xmlns:a16="http://schemas.microsoft.com/office/drawing/2014/main" id="{4DCE6050-56A2-4FFB-BBFA-61848BF361A9}"/>
                </a:ext>
              </a:extLst>
            </p:cNvPr>
            <p:cNvSpPr>
              <a:spLocks noChangeShapeType="1"/>
            </p:cNvSpPr>
            <p:nvPr/>
          </p:nvSpPr>
          <p:spPr bwMode="auto">
            <a:xfrm flipH="1">
              <a:off x="7312897" y="6459538"/>
              <a:ext cx="304800" cy="0"/>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Text Box 59">
              <a:extLst>
                <a:ext uri="{FF2B5EF4-FFF2-40B4-BE49-F238E27FC236}">
                  <a16:creationId xmlns:a16="http://schemas.microsoft.com/office/drawing/2014/main" id="{54848C8E-306B-4672-99A5-A5E9EF75E1F3}"/>
                </a:ext>
              </a:extLst>
            </p:cNvPr>
            <p:cNvSpPr txBox="1">
              <a:spLocks noChangeArrowheads="1"/>
            </p:cNvSpPr>
            <p:nvPr/>
          </p:nvSpPr>
          <p:spPr bwMode="auto">
            <a:xfrm>
              <a:off x="1823128" y="6184900"/>
              <a:ext cx="1140056" cy="376450"/>
            </a:xfrm>
            <a:prstGeom prst="rect">
              <a:avLst/>
            </a:prstGeom>
            <a:noFill/>
            <a:ln w="12700">
              <a:noFill/>
              <a:miter lim="800000"/>
              <a:headEnd/>
              <a:tailEnd/>
            </a:ln>
          </p:spPr>
          <p:txBody>
            <a:bodyPr wrap="none">
              <a:spAutoFit/>
            </a:bodyPr>
            <a:lstStyle/>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Adv Research or</a:t>
              </a:r>
            </a:p>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Tech Maturation</a:t>
              </a:r>
            </a:p>
          </p:txBody>
        </p:sp>
        <p:cxnSp>
          <p:nvCxnSpPr>
            <p:cNvPr id="228" name="Straight Connector 122">
              <a:extLst>
                <a:ext uri="{FF2B5EF4-FFF2-40B4-BE49-F238E27FC236}">
                  <a16:creationId xmlns:a16="http://schemas.microsoft.com/office/drawing/2014/main" id="{6662020F-7703-45CD-80C1-D1966D1904E2}"/>
                </a:ext>
              </a:extLst>
            </p:cNvPr>
            <p:cNvCxnSpPr>
              <a:cxnSpLocks noChangeShapeType="1"/>
            </p:cNvCxnSpPr>
            <p:nvPr/>
          </p:nvCxnSpPr>
          <p:spPr bwMode="auto">
            <a:xfrm>
              <a:off x="2943225" y="6290932"/>
              <a:ext cx="304800" cy="1587"/>
            </a:xfrm>
            <a:prstGeom prst="line">
              <a:avLst/>
            </a:prstGeom>
            <a:noFill/>
            <a:ln w="19050">
              <a:solidFill>
                <a:schemeClr val="tx1"/>
              </a:solidFill>
              <a:prstDash val="dash"/>
              <a:round/>
              <a:headEnd type="diamond" w="med" len="med"/>
              <a:tailEnd type="diamond" w="med" len="med"/>
            </a:ln>
          </p:spPr>
        </p:cxnSp>
        <p:cxnSp>
          <p:nvCxnSpPr>
            <p:cNvPr id="229" name="Straight Arrow Connector 228">
              <a:extLst>
                <a:ext uri="{FF2B5EF4-FFF2-40B4-BE49-F238E27FC236}">
                  <a16:creationId xmlns:a16="http://schemas.microsoft.com/office/drawing/2014/main" id="{D5AFEF23-9DFC-4917-A80F-FD07FB1F749D}"/>
                </a:ext>
              </a:extLst>
            </p:cNvPr>
            <p:cNvCxnSpPr/>
            <p:nvPr/>
          </p:nvCxnSpPr>
          <p:spPr bwMode="auto">
            <a:xfrm>
              <a:off x="1309370" y="6348413"/>
              <a:ext cx="304800" cy="0"/>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3" name="Text Box 53">
              <a:extLst>
                <a:ext uri="{FF2B5EF4-FFF2-40B4-BE49-F238E27FC236}">
                  <a16:creationId xmlns:a16="http://schemas.microsoft.com/office/drawing/2014/main" id="{4A325A1D-23F6-4A71-847E-53B28415D73B}"/>
                </a:ext>
              </a:extLst>
            </p:cNvPr>
            <p:cNvSpPr txBox="1">
              <a:spLocks noChangeArrowheads="1"/>
            </p:cNvSpPr>
            <p:nvPr/>
          </p:nvSpPr>
          <p:spPr bwMode="auto">
            <a:xfrm>
              <a:off x="7844154" y="6163776"/>
              <a:ext cx="762000" cy="397024"/>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Joint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Initiative</a:t>
              </a:r>
            </a:p>
          </p:txBody>
        </p:sp>
        <p:cxnSp>
          <p:nvCxnSpPr>
            <p:cNvPr id="238" name="Straight Connector 122">
              <a:extLst>
                <a:ext uri="{FF2B5EF4-FFF2-40B4-BE49-F238E27FC236}">
                  <a16:creationId xmlns:a16="http://schemas.microsoft.com/office/drawing/2014/main" id="{90AD038E-6343-4C30-BC17-E278DEBF3808}"/>
                </a:ext>
              </a:extLst>
            </p:cNvPr>
            <p:cNvCxnSpPr>
              <a:cxnSpLocks noChangeShapeType="1"/>
            </p:cNvCxnSpPr>
            <p:nvPr/>
          </p:nvCxnSpPr>
          <p:spPr bwMode="auto">
            <a:xfrm>
              <a:off x="2943225" y="6443332"/>
              <a:ext cx="304800" cy="1587"/>
            </a:xfrm>
            <a:prstGeom prst="line">
              <a:avLst/>
            </a:prstGeom>
            <a:noFill/>
            <a:ln w="19050">
              <a:solidFill>
                <a:schemeClr val="bg1">
                  <a:lumMod val="50000"/>
                </a:schemeClr>
              </a:solidFill>
              <a:prstDash val="sysDot"/>
              <a:round/>
              <a:headEnd type="oval" w="med" len="med"/>
              <a:tailEnd type="oval" w="med" len="med"/>
            </a:ln>
          </p:spPr>
        </p:cxnSp>
        <p:sp>
          <p:nvSpPr>
            <p:cNvPr id="239" name="TextBox 238">
              <a:extLst>
                <a:ext uri="{FF2B5EF4-FFF2-40B4-BE49-F238E27FC236}">
                  <a16:creationId xmlns:a16="http://schemas.microsoft.com/office/drawing/2014/main" id="{7BB547F3-91EB-4399-82F1-5EE4BA864B90}"/>
                </a:ext>
              </a:extLst>
            </p:cNvPr>
            <p:cNvSpPr txBox="1"/>
            <p:nvPr/>
          </p:nvSpPr>
          <p:spPr>
            <a:xfrm>
              <a:off x="3343763" y="6161567"/>
              <a:ext cx="66396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Funded</a:t>
              </a:r>
            </a:p>
          </p:txBody>
        </p:sp>
        <p:sp>
          <p:nvSpPr>
            <p:cNvPr id="240" name="TextBox 239">
              <a:extLst>
                <a:ext uri="{FF2B5EF4-FFF2-40B4-BE49-F238E27FC236}">
                  <a16:creationId xmlns:a16="http://schemas.microsoft.com/office/drawing/2014/main" id="{453E4D47-4904-4BE4-89A7-D740687DE38A}"/>
                </a:ext>
              </a:extLst>
            </p:cNvPr>
            <p:cNvSpPr txBox="1"/>
            <p:nvPr/>
          </p:nvSpPr>
          <p:spPr>
            <a:xfrm>
              <a:off x="3289212" y="6313967"/>
              <a:ext cx="797013"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Unfunded</a:t>
              </a:r>
            </a:p>
          </p:txBody>
        </p:sp>
      </p:grpSp>
      <p:cxnSp>
        <p:nvCxnSpPr>
          <p:cNvPr id="241" name="Straight Connector 87">
            <a:extLst>
              <a:ext uri="{FF2B5EF4-FFF2-40B4-BE49-F238E27FC236}">
                <a16:creationId xmlns:a16="http://schemas.microsoft.com/office/drawing/2014/main" id="{E0FD42FD-FAE6-407D-91E2-79F66AD6A3BB}"/>
              </a:ext>
            </a:extLst>
          </p:cNvPr>
          <p:cNvCxnSpPr>
            <a:cxnSpLocks noChangeShapeType="1"/>
          </p:cNvCxnSpPr>
          <p:nvPr/>
        </p:nvCxnSpPr>
        <p:spPr bwMode="auto">
          <a:xfrm>
            <a:off x="2520805" y="3297663"/>
            <a:ext cx="2725883" cy="0"/>
          </a:xfrm>
          <a:prstGeom prst="line">
            <a:avLst/>
          </a:prstGeom>
          <a:noFill/>
          <a:ln w="19050">
            <a:solidFill>
              <a:srgbClr val="7030A0"/>
            </a:solidFill>
            <a:prstDash val="dash"/>
            <a:round/>
            <a:headEnd type="diamond" w="med" len="med"/>
            <a:tailEnd type="diamond" w="med" len="med"/>
          </a:ln>
        </p:spPr>
      </p:cxnSp>
      <p:sp>
        <p:nvSpPr>
          <p:cNvPr id="242" name="Line 65">
            <a:extLst>
              <a:ext uri="{FF2B5EF4-FFF2-40B4-BE49-F238E27FC236}">
                <a16:creationId xmlns:a16="http://schemas.microsoft.com/office/drawing/2014/main" id="{4F20B777-0DDE-4592-A8DE-F7538D7CCA32}"/>
              </a:ext>
            </a:extLst>
          </p:cNvPr>
          <p:cNvSpPr>
            <a:spLocks noChangeShapeType="1"/>
          </p:cNvSpPr>
          <p:nvPr/>
        </p:nvSpPr>
        <p:spPr bwMode="auto">
          <a:xfrm flipV="1">
            <a:off x="3756955" y="1103737"/>
            <a:ext cx="53436" cy="297600"/>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Text Box 95">
            <a:extLst>
              <a:ext uri="{FF2B5EF4-FFF2-40B4-BE49-F238E27FC236}">
                <a16:creationId xmlns:a16="http://schemas.microsoft.com/office/drawing/2014/main" id="{3A1D9E0B-84C1-4F1A-95D5-74D9E7622EE4}"/>
              </a:ext>
            </a:extLst>
          </p:cNvPr>
          <p:cNvSpPr txBox="1">
            <a:spLocks noChangeArrowheads="1"/>
          </p:cNvSpPr>
          <p:nvPr/>
        </p:nvSpPr>
        <p:spPr bwMode="auto">
          <a:xfrm>
            <a:off x="3144601" y="1123381"/>
            <a:ext cx="850140" cy="298087"/>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Improved </a:t>
            </a: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Boot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p>
        </p:txBody>
      </p:sp>
      <p:sp>
        <p:nvSpPr>
          <p:cNvPr id="3" name="Rectangle 2">
            <a:extLst>
              <a:ext uri="{FF2B5EF4-FFF2-40B4-BE49-F238E27FC236}">
                <a16:creationId xmlns:a16="http://schemas.microsoft.com/office/drawing/2014/main" id="{5BC97335-8688-4EC9-9362-CAE508872F62}"/>
              </a:ext>
            </a:extLst>
          </p:cNvPr>
          <p:cNvSpPr/>
          <p:nvPr/>
        </p:nvSpPr>
        <p:spPr>
          <a:xfrm>
            <a:off x="86241" y="6528379"/>
            <a:ext cx="9032582" cy="3231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Distribution statement D. Distribution authorized to Department of Defense and U.S. DoD contractors only, administrative use or operational, 28Feb2019. Other requests shall be referred to the Assistant Commander for</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Acquisition (AIR 1.0), PMA-202, Naval Air Systems Command, 47123 Buse Road, Patuxent River, Maryland, 20670. WARNING – This document contains technical data whose export is restricted by the Arms Export Control Act (Title 22, U.S.C., Section 2751 et seq.)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or the Export Administration Act of 1979, as amended, Title 50, U.S.C., App. 2401 et. seq. Violation of these export laws are subject to severe criminal penalties. Disseminate in accordance with provisions of OPNAVINST 5510.161.</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5" name="Slide Number Placeholder 4">
            <a:extLst>
              <a:ext uri="{FF2B5EF4-FFF2-40B4-BE49-F238E27FC236}">
                <a16:creationId xmlns:a16="http://schemas.microsoft.com/office/drawing/2014/main" id="{66BE388E-5894-496C-BD81-1F77E111580B}"/>
              </a:ext>
            </a:extLst>
          </p:cNvPr>
          <p:cNvSpPr txBox="1">
            <a:spLocks/>
          </p:cNvSpPr>
          <p:nvPr/>
        </p:nvSpPr>
        <p:spPr bwMode="auto">
          <a:xfrm>
            <a:off x="7952423" y="6602497"/>
            <a:ext cx="1098763" cy="261247"/>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0" fontAlgn="auto" hangingPunct="0">
              <a:spcBef>
                <a:spcPts val="0"/>
              </a:spcBef>
              <a:spcAft>
                <a:spcPts val="0"/>
              </a:spcAft>
              <a:defRPr sz="1200" kern="1200">
                <a:solidFill>
                  <a:prstClr val="black">
                    <a:tint val="75000"/>
                  </a:prstClr>
                </a:solidFill>
                <a:effectLst>
                  <a:outerShdw blurRad="38100" dist="38100" dir="2700000" algn="tl">
                    <a:srgbClr val="000000">
                      <a:alpha val="43137"/>
                    </a:srgbClr>
                  </a:outerShdw>
                </a:effectLst>
                <a:latin typeface="+mn-lt"/>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a:lstStyle>
          <a:p>
            <a:pPr algn="r">
              <a:defRPr/>
            </a:pPr>
            <a:fld id="{2A031106-950B-4658-820F-AD9AA3962ED9}" type="slidenum">
              <a:rPr lang="en-US" smtClean="0">
                <a:solidFill>
                  <a:schemeClr val="tx1">
                    <a:lumMod val="50000"/>
                  </a:schemeClr>
                </a:solidFill>
                <a:effectLst/>
                <a:latin typeface="+mj-lt"/>
              </a:rPr>
              <a:pPr algn="r">
                <a:defRPr/>
              </a:pPr>
              <a:t>20</a:t>
            </a:fld>
            <a:endParaRPr lang="en-US" dirty="0">
              <a:solidFill>
                <a:schemeClr val="tx1">
                  <a:lumMod val="50000"/>
                </a:schemeClr>
              </a:solidFill>
              <a:effectLst/>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print"/>
          <a:srcRect l="15556" t="17111" r="39999" b="11778"/>
          <a:stretch>
            <a:fillRect/>
          </a:stretch>
        </p:blipFill>
        <p:spPr bwMode="auto">
          <a:xfrm>
            <a:off x="152400" y="76200"/>
            <a:ext cx="609600" cy="609600"/>
          </a:xfrm>
          <a:prstGeom prst="rect">
            <a:avLst/>
          </a:prstGeom>
          <a:noFill/>
          <a:ln w="9525">
            <a:noFill/>
            <a:miter lim="800000"/>
            <a:headEnd/>
            <a:tailEnd/>
          </a:ln>
        </p:spPr>
      </p:pic>
      <p:sp>
        <p:nvSpPr>
          <p:cNvPr id="141" name="Text Box 61"/>
          <p:cNvSpPr txBox="1">
            <a:spLocks noChangeArrowheads="1"/>
          </p:cNvSpPr>
          <p:nvPr/>
        </p:nvSpPr>
        <p:spPr bwMode="auto">
          <a:xfrm>
            <a:off x="2313366" y="105410"/>
            <a:ext cx="4060728" cy="65659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Combat Operations</a:t>
            </a:r>
          </a:p>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Survivability &amp; Perseverance</a:t>
            </a:r>
          </a:p>
        </p:txBody>
      </p:sp>
      <p:sp>
        <p:nvSpPr>
          <p:cNvPr id="2" name="Rectangle 2"/>
          <p:cNvSpPr>
            <a:spLocks noChangeArrowheads="1"/>
          </p:cNvSpPr>
          <p:nvPr/>
        </p:nvSpPr>
        <p:spPr bwMode="auto">
          <a:xfrm rot="16200000">
            <a:off x="2249334" y="-498993"/>
            <a:ext cx="5029200" cy="7696200"/>
          </a:xfrm>
          <a:prstGeom prst="rect">
            <a:avLst/>
          </a:prstGeom>
          <a:solidFill>
            <a:schemeClr val="accent3">
              <a:lumMod val="20000"/>
              <a:lumOff val="80000"/>
              <a:alpha val="47451"/>
            </a:schemeClr>
          </a:solidFill>
          <a:ln w="19050">
            <a:solidFill>
              <a:srgbClr val="008000"/>
            </a:solidFill>
            <a:miter lim="800000"/>
            <a:headEnd/>
            <a:tailEnd/>
          </a:ln>
        </p:spPr>
        <p:txBody>
          <a:bodyPr rot="10800000" wrap="none" lIns="91431" tIns="45716" rIns="91431"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CC"/>
                </a:solidFill>
                <a:effectLst/>
                <a:uLnTx/>
                <a:uFillTx/>
                <a:latin typeface="Arial" pitchFamily="34" charset="0"/>
                <a:ea typeface="+mn-ea"/>
                <a:cs typeface="Arial" pitchFamily="34" charset="0"/>
              </a:rPr>
              <a:t>  </a:t>
            </a:r>
          </a:p>
        </p:txBody>
      </p:sp>
      <p:sp>
        <p:nvSpPr>
          <p:cNvPr id="4102" name="Line 5"/>
          <p:cNvSpPr>
            <a:spLocks noChangeShapeType="1"/>
          </p:cNvSpPr>
          <p:nvPr/>
        </p:nvSpPr>
        <p:spPr bwMode="auto">
          <a:xfrm>
            <a:off x="3886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3" name="Line 6"/>
          <p:cNvSpPr>
            <a:spLocks noChangeShapeType="1"/>
          </p:cNvSpPr>
          <p:nvPr/>
        </p:nvSpPr>
        <p:spPr bwMode="auto">
          <a:xfrm>
            <a:off x="4572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4" name="Line 7"/>
          <p:cNvSpPr>
            <a:spLocks noChangeShapeType="1"/>
          </p:cNvSpPr>
          <p:nvPr/>
        </p:nvSpPr>
        <p:spPr bwMode="auto">
          <a:xfrm>
            <a:off x="52578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5" name="Line 8"/>
          <p:cNvSpPr>
            <a:spLocks noChangeShapeType="1"/>
          </p:cNvSpPr>
          <p:nvPr/>
        </p:nvSpPr>
        <p:spPr bwMode="auto">
          <a:xfrm>
            <a:off x="7315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6" name="Line 9"/>
          <p:cNvSpPr>
            <a:spLocks noChangeShapeType="1"/>
          </p:cNvSpPr>
          <p:nvPr/>
        </p:nvSpPr>
        <p:spPr bwMode="auto">
          <a:xfrm>
            <a:off x="6629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7" name="Line 10"/>
          <p:cNvSpPr>
            <a:spLocks noChangeShapeType="1"/>
          </p:cNvSpPr>
          <p:nvPr/>
        </p:nvSpPr>
        <p:spPr bwMode="auto">
          <a:xfrm>
            <a:off x="5943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8" name="Line 11"/>
          <p:cNvSpPr>
            <a:spLocks noChangeShapeType="1"/>
          </p:cNvSpPr>
          <p:nvPr/>
        </p:nvSpPr>
        <p:spPr bwMode="auto">
          <a:xfrm>
            <a:off x="8001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9" name="Line 12"/>
          <p:cNvSpPr>
            <a:spLocks noChangeShapeType="1"/>
          </p:cNvSpPr>
          <p:nvPr/>
        </p:nvSpPr>
        <p:spPr bwMode="auto">
          <a:xfrm>
            <a:off x="3200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0" name="Text Box 64"/>
          <p:cNvSpPr txBox="1">
            <a:spLocks noChangeArrowheads="1"/>
          </p:cNvSpPr>
          <p:nvPr/>
        </p:nvSpPr>
        <p:spPr bwMode="auto">
          <a:xfrm>
            <a:off x="29810" y="669925"/>
            <a:ext cx="828675" cy="415925"/>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Capability</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Elements</a:t>
            </a:r>
          </a:p>
        </p:txBody>
      </p:sp>
      <p:sp>
        <p:nvSpPr>
          <p:cNvPr id="4111" name="Line 12"/>
          <p:cNvSpPr>
            <a:spLocks noChangeShapeType="1"/>
          </p:cNvSpPr>
          <p:nvPr/>
        </p:nvSpPr>
        <p:spPr bwMode="auto">
          <a:xfrm>
            <a:off x="2514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09" name="Straight Connector 108"/>
          <p:cNvCxnSpPr>
            <a:cxnSpLocks/>
          </p:cNvCxnSpPr>
          <p:nvPr/>
        </p:nvCxnSpPr>
        <p:spPr bwMode="auto">
          <a:xfrm flipV="1">
            <a:off x="2513013" y="848497"/>
            <a:ext cx="1" cy="502761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bwMode="auto">
          <a:xfrm flipH="1" flipV="1">
            <a:off x="3206715" y="846151"/>
            <a:ext cx="3212" cy="4956218"/>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5400000" flipH="1">
            <a:off x="1419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5400000" flipH="1">
            <a:off x="2105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a:off x="27908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a:off x="34861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a:off x="4162426" y="3324225"/>
            <a:ext cx="4932362"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a:off x="4848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rot="5400000" flipH="1">
            <a:off x="5534743" y="3309267"/>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21" name="Text Box 74"/>
          <p:cNvSpPr txBox="1">
            <a:spLocks noChangeArrowheads="1"/>
          </p:cNvSpPr>
          <p:nvPr/>
        </p:nvSpPr>
        <p:spPr bwMode="auto">
          <a:xfrm rot="5400000" flipH="1">
            <a:off x="7718595" y="3194020"/>
            <a:ext cx="2295821" cy="400110"/>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charset="0"/>
                <a:ea typeface="+mn-ea"/>
                <a:cs typeface="Arial" charset="0"/>
              </a:rPr>
              <a:t>Persistent and Survivable</a:t>
            </a:r>
          </a:p>
          <a:p>
            <a:pPr marL="0" marR="0" lvl="0" indent="0" algn="ctr" defTabSz="914400" rtl="0" eaLnBrk="1" fontAlgn="base" latinLnBrk="0" hangingPunct="1">
              <a:lnSpc>
                <a:spcPts val="12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charset="0"/>
                <a:ea typeface="+mn-ea"/>
                <a:cs typeface="Arial" charset="0"/>
              </a:rPr>
              <a:t>Dynamic Combat Operations</a:t>
            </a:r>
          </a:p>
        </p:txBody>
      </p:sp>
      <p:sp>
        <p:nvSpPr>
          <p:cNvPr id="4124" name="Text Box 22"/>
          <p:cNvSpPr txBox="1">
            <a:spLocks noChangeArrowheads="1"/>
          </p:cNvSpPr>
          <p:nvPr/>
        </p:nvSpPr>
        <p:spPr bwMode="auto">
          <a:xfrm>
            <a:off x="0" y="1030333"/>
            <a:ext cx="914400" cy="605294"/>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Air Combat </a:t>
            </a:r>
          </a:p>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Maneuver</a:t>
            </a:r>
          </a:p>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Support </a:t>
            </a:r>
          </a:p>
        </p:txBody>
      </p:sp>
      <p:sp>
        <p:nvSpPr>
          <p:cNvPr id="4125" name="Text Box 23"/>
          <p:cNvSpPr txBox="1">
            <a:spLocks noChangeArrowheads="1"/>
          </p:cNvSpPr>
          <p:nvPr/>
        </p:nvSpPr>
        <p:spPr bwMode="auto">
          <a:xfrm>
            <a:off x="0" y="1685858"/>
            <a:ext cx="914400" cy="396875"/>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charset="0"/>
                <a:ea typeface="+mn-ea"/>
                <a:cs typeface="Arial" charset="0"/>
              </a:rPr>
              <a:t>Threat</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charset="0"/>
                <a:ea typeface="+mn-ea"/>
                <a:cs typeface="Arial" charset="0"/>
              </a:rPr>
              <a:t>Defense</a:t>
            </a:r>
          </a:p>
        </p:txBody>
      </p:sp>
      <p:sp>
        <p:nvSpPr>
          <p:cNvPr id="4126" name="Text Box 27"/>
          <p:cNvSpPr txBox="1">
            <a:spLocks noChangeArrowheads="1"/>
          </p:cNvSpPr>
          <p:nvPr/>
        </p:nvSpPr>
        <p:spPr bwMode="auto">
          <a:xfrm>
            <a:off x="3279125" y="2114337"/>
            <a:ext cx="2044701"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7030A0"/>
                </a:solidFill>
                <a:effectLst/>
                <a:uLnTx/>
                <a:uFillTx/>
                <a:latin typeface="Arial" charset="0"/>
                <a:ea typeface="+mn-ea"/>
                <a:cs typeface="Arial" charset="0"/>
              </a:rPr>
              <a:t>b-2. Enhanced soft material armor</a:t>
            </a:r>
          </a:p>
        </p:txBody>
      </p:sp>
      <p:sp>
        <p:nvSpPr>
          <p:cNvPr id="4127" name="Text Box 29"/>
          <p:cNvSpPr txBox="1">
            <a:spLocks noChangeArrowheads="1"/>
          </p:cNvSpPr>
          <p:nvPr/>
        </p:nvSpPr>
        <p:spPr bwMode="auto">
          <a:xfrm>
            <a:off x="895350" y="1646170"/>
            <a:ext cx="5943600" cy="244475"/>
          </a:xfrm>
          <a:prstGeom prst="rect">
            <a:avLst/>
          </a:prstGeom>
          <a:noFill/>
          <a:ln w="9525">
            <a:noFill/>
            <a:miter lim="800000"/>
            <a:headEnd/>
            <a:tailEnd/>
          </a:ln>
        </p:spPr>
        <p:txBody>
          <a:bodyPr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 Fixed wavelength multi-line Laser Eye Protection (LEP); bulletproof armor </a:t>
            </a:r>
          </a:p>
        </p:txBody>
      </p:sp>
      <p:sp>
        <p:nvSpPr>
          <p:cNvPr id="4128" name="Text Box 30"/>
          <p:cNvSpPr txBox="1">
            <a:spLocks noChangeArrowheads="1"/>
          </p:cNvSpPr>
          <p:nvPr/>
        </p:nvSpPr>
        <p:spPr bwMode="auto">
          <a:xfrm>
            <a:off x="933450" y="1022135"/>
            <a:ext cx="2286000" cy="244475"/>
          </a:xfrm>
          <a:prstGeom prst="rect">
            <a:avLst/>
          </a:prstGeom>
          <a:noFill/>
          <a:ln w="9525">
            <a:noFill/>
            <a:miter lim="800000"/>
            <a:headEnd/>
            <a:tailEnd/>
          </a:ln>
        </p:spPr>
        <p:txBody>
          <a:bodyPr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Air bladder pressurized G Suits</a:t>
            </a:r>
          </a:p>
        </p:txBody>
      </p:sp>
      <p:sp>
        <p:nvSpPr>
          <p:cNvPr id="4133" name="Line 49"/>
          <p:cNvSpPr>
            <a:spLocks noChangeShapeType="1"/>
          </p:cNvSpPr>
          <p:nvPr/>
        </p:nvSpPr>
        <p:spPr bwMode="auto">
          <a:xfrm flipV="1">
            <a:off x="914400" y="1874770"/>
            <a:ext cx="7696200" cy="9525"/>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34" name="Line 50"/>
          <p:cNvSpPr>
            <a:spLocks noChangeShapeType="1"/>
          </p:cNvSpPr>
          <p:nvPr/>
        </p:nvSpPr>
        <p:spPr bwMode="auto">
          <a:xfrm flipV="1">
            <a:off x="914400" y="1243779"/>
            <a:ext cx="7696200" cy="4763"/>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48" name="Line 25"/>
          <p:cNvSpPr>
            <a:spLocks noChangeShapeType="1"/>
          </p:cNvSpPr>
          <p:nvPr/>
        </p:nvSpPr>
        <p:spPr bwMode="auto">
          <a:xfrm flipV="1">
            <a:off x="3212373" y="2316616"/>
            <a:ext cx="2034944" cy="0"/>
          </a:xfrm>
          <a:prstGeom prst="line">
            <a:avLst/>
          </a:prstGeom>
          <a:noFill/>
          <a:ln w="19050">
            <a:solidFill>
              <a:schemeClr val="accent4"/>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4155" name="Straight Connector 104"/>
          <p:cNvCxnSpPr>
            <a:cxnSpLocks noChangeShapeType="1"/>
          </p:cNvCxnSpPr>
          <p:nvPr/>
        </p:nvCxnSpPr>
        <p:spPr bwMode="auto">
          <a:xfrm flipH="1" flipV="1">
            <a:off x="895889" y="2106368"/>
            <a:ext cx="5594595" cy="12877"/>
          </a:xfrm>
          <a:prstGeom prst="line">
            <a:avLst/>
          </a:prstGeom>
          <a:noFill/>
          <a:ln w="19050">
            <a:solidFill>
              <a:srgbClr val="0000CC"/>
            </a:solidFill>
            <a:round/>
            <a:headEnd/>
            <a:tailEnd/>
          </a:ln>
        </p:spPr>
      </p:cxnSp>
      <p:cxnSp>
        <p:nvCxnSpPr>
          <p:cNvPr id="151" name="Straight Connector 102"/>
          <p:cNvCxnSpPr>
            <a:cxnSpLocks noChangeShapeType="1"/>
          </p:cNvCxnSpPr>
          <p:nvPr/>
        </p:nvCxnSpPr>
        <p:spPr bwMode="auto">
          <a:xfrm>
            <a:off x="5257800" y="2429889"/>
            <a:ext cx="1787104" cy="0"/>
          </a:xfrm>
          <a:prstGeom prst="line">
            <a:avLst/>
          </a:prstGeom>
          <a:noFill/>
          <a:ln w="28575">
            <a:solidFill>
              <a:srgbClr val="C00000"/>
            </a:solidFill>
            <a:prstDash val="sysDot"/>
            <a:round/>
            <a:headEnd/>
            <a:tailEnd/>
          </a:ln>
        </p:spPr>
      </p:cxnSp>
      <p:sp>
        <p:nvSpPr>
          <p:cNvPr id="152" name="Line 60"/>
          <p:cNvSpPr>
            <a:spLocks noChangeShapeType="1"/>
          </p:cNvSpPr>
          <p:nvPr/>
        </p:nvSpPr>
        <p:spPr bwMode="auto">
          <a:xfrm flipV="1">
            <a:off x="7058584" y="1857131"/>
            <a:ext cx="92420" cy="572757"/>
          </a:xfrm>
          <a:prstGeom prst="line">
            <a:avLst/>
          </a:prstGeom>
          <a:noFill/>
          <a:ln w="28575">
            <a:solidFill>
              <a:srgbClr val="C00000"/>
            </a:solidFill>
            <a:prstDash val="sysDot"/>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 name="Text Box 33"/>
          <p:cNvSpPr txBox="1">
            <a:spLocks noChangeArrowheads="1"/>
          </p:cNvSpPr>
          <p:nvPr/>
        </p:nvSpPr>
        <p:spPr bwMode="auto">
          <a:xfrm>
            <a:off x="5356908" y="2113494"/>
            <a:ext cx="2001257" cy="34162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Lightweight, reduced bulk,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flexible ballistic protection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t>
            </a:r>
            <a:r>
              <a:rPr kumimoji="0" lang="en-US" sz="900" b="0" i="0" u="none" strike="noStrike" kern="1200" cap="none" spc="0" normalizeH="0" baseline="0" noProof="0" dirty="0" err="1">
                <a:ln>
                  <a:noFill/>
                </a:ln>
                <a:solidFill>
                  <a:prstClr val="black"/>
                </a:solidFill>
                <a:effectLst/>
                <a:uLnTx/>
                <a:uFillTx/>
                <a:latin typeface="Arial" charset="0"/>
                <a:ea typeface="+mn-ea"/>
                <a:cs typeface="Arial" charset="0"/>
              </a:rPr>
              <a:t>b,d</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t>
            </a:r>
          </a:p>
        </p:txBody>
      </p:sp>
      <p:sp>
        <p:nvSpPr>
          <p:cNvPr id="138" name="Text Box 71"/>
          <p:cNvSpPr txBox="1">
            <a:spLocks noChangeArrowheads="1"/>
          </p:cNvSpPr>
          <p:nvPr/>
        </p:nvSpPr>
        <p:spPr bwMode="auto">
          <a:xfrm>
            <a:off x="895888" y="2110326"/>
            <a:ext cx="2093963"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b. Soft armor assessment</a:t>
            </a:r>
          </a:p>
        </p:txBody>
      </p:sp>
      <p:sp>
        <p:nvSpPr>
          <p:cNvPr id="159" name="Line 25"/>
          <p:cNvSpPr>
            <a:spLocks noChangeShapeType="1"/>
          </p:cNvSpPr>
          <p:nvPr/>
        </p:nvSpPr>
        <p:spPr bwMode="auto">
          <a:xfrm flipV="1">
            <a:off x="916093" y="1476770"/>
            <a:ext cx="2986753" cy="0"/>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0" name="Text Box 71"/>
          <p:cNvSpPr txBox="1">
            <a:spLocks noChangeArrowheads="1"/>
          </p:cNvSpPr>
          <p:nvPr/>
        </p:nvSpPr>
        <p:spPr bwMode="auto">
          <a:xfrm>
            <a:off x="1711664" y="1263172"/>
            <a:ext cx="1982449"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a. Improved durability materials</a:t>
            </a:r>
          </a:p>
        </p:txBody>
      </p:sp>
      <p:cxnSp>
        <p:nvCxnSpPr>
          <p:cNvPr id="161" name="Straight Connector 102"/>
          <p:cNvCxnSpPr>
            <a:cxnSpLocks noChangeShapeType="1"/>
          </p:cNvCxnSpPr>
          <p:nvPr/>
        </p:nvCxnSpPr>
        <p:spPr bwMode="auto">
          <a:xfrm>
            <a:off x="4572000" y="1476949"/>
            <a:ext cx="1905000" cy="0"/>
          </a:xfrm>
          <a:prstGeom prst="line">
            <a:avLst/>
          </a:prstGeom>
          <a:noFill/>
          <a:ln w="28575">
            <a:solidFill>
              <a:srgbClr val="C00000"/>
            </a:solidFill>
            <a:prstDash val="sysDot"/>
            <a:round/>
            <a:headEnd/>
            <a:tailEnd/>
          </a:ln>
        </p:spPr>
      </p:cxnSp>
      <p:sp>
        <p:nvSpPr>
          <p:cNvPr id="162" name="Line 60"/>
          <p:cNvSpPr>
            <a:spLocks noChangeShapeType="1"/>
          </p:cNvSpPr>
          <p:nvPr/>
        </p:nvSpPr>
        <p:spPr bwMode="auto">
          <a:xfrm flipV="1">
            <a:off x="6476999" y="1225591"/>
            <a:ext cx="38101" cy="232129"/>
          </a:xfrm>
          <a:prstGeom prst="line">
            <a:avLst/>
          </a:prstGeom>
          <a:noFill/>
          <a:ln w="28575">
            <a:solidFill>
              <a:srgbClr val="C00000"/>
            </a:solidFill>
            <a:prstDash val="sysDot"/>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3" name="Text Box 33"/>
          <p:cNvSpPr txBox="1">
            <a:spLocks noChangeArrowheads="1"/>
          </p:cNvSpPr>
          <p:nvPr/>
        </p:nvSpPr>
        <p:spPr bwMode="auto">
          <a:xfrm>
            <a:off x="4543811" y="1263974"/>
            <a:ext cx="2314189" cy="2169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Improved maintainability G Suit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a:t>
            </a:r>
            <a:endParaRPr kumimoji="0" lang="en-US" sz="900" b="0" i="1" u="none" strike="noStrike" kern="1200" cap="none" spc="0" normalizeH="0" baseline="0" noProof="0" dirty="0">
              <a:ln>
                <a:noFill/>
              </a:ln>
              <a:solidFill>
                <a:srgbClr val="990000"/>
              </a:solidFill>
              <a:effectLst/>
              <a:uLnTx/>
              <a:uFillTx/>
              <a:latin typeface="Arial" charset="0"/>
              <a:ea typeface="+mn-ea"/>
              <a:cs typeface="Arial" charset="0"/>
            </a:endParaRPr>
          </a:p>
        </p:txBody>
      </p:sp>
      <p:sp>
        <p:nvSpPr>
          <p:cNvPr id="164" name="Line 67"/>
          <p:cNvSpPr>
            <a:spLocks noChangeShapeType="1"/>
          </p:cNvSpPr>
          <p:nvPr/>
        </p:nvSpPr>
        <p:spPr bwMode="auto">
          <a:xfrm flipV="1">
            <a:off x="4595481" y="1881989"/>
            <a:ext cx="37946" cy="234525"/>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5" name="Text Box 100"/>
          <p:cNvSpPr txBox="1">
            <a:spLocks noChangeArrowheads="1"/>
          </p:cNvSpPr>
          <p:nvPr/>
        </p:nvSpPr>
        <p:spPr bwMode="auto">
          <a:xfrm>
            <a:off x="1823128" y="1898627"/>
            <a:ext cx="2979521" cy="207741"/>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Improved fit &amp; clarity multi-line LEP spectacles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(c-e)</a:t>
            </a:r>
          </a:p>
        </p:txBody>
      </p:sp>
      <p:sp>
        <p:nvSpPr>
          <p:cNvPr id="179" name="Line 25"/>
          <p:cNvSpPr>
            <a:spLocks noChangeShapeType="1"/>
          </p:cNvSpPr>
          <p:nvPr/>
        </p:nvSpPr>
        <p:spPr bwMode="auto">
          <a:xfrm>
            <a:off x="905691" y="2310735"/>
            <a:ext cx="2263845" cy="6638"/>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2" name="Line 25">
            <a:extLst>
              <a:ext uri="{FF2B5EF4-FFF2-40B4-BE49-F238E27FC236}">
                <a16:creationId xmlns:a16="http://schemas.microsoft.com/office/drawing/2014/main" id="{7C5951D9-C3BC-488B-B659-67CB07521101}"/>
              </a:ext>
            </a:extLst>
          </p:cNvPr>
          <p:cNvSpPr>
            <a:spLocks noChangeShapeType="1"/>
          </p:cNvSpPr>
          <p:nvPr/>
        </p:nvSpPr>
        <p:spPr bwMode="auto">
          <a:xfrm>
            <a:off x="902672" y="2484970"/>
            <a:ext cx="5020958" cy="17511"/>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3" name="Text Box 71">
            <a:extLst>
              <a:ext uri="{FF2B5EF4-FFF2-40B4-BE49-F238E27FC236}">
                <a16:creationId xmlns:a16="http://schemas.microsoft.com/office/drawing/2014/main" id="{FD391B13-4320-401A-8752-22BF8AD81799}"/>
              </a:ext>
            </a:extLst>
          </p:cNvPr>
          <p:cNvSpPr txBox="1">
            <a:spLocks noChangeArrowheads="1"/>
          </p:cNvSpPr>
          <p:nvPr/>
        </p:nvSpPr>
        <p:spPr bwMode="auto">
          <a:xfrm>
            <a:off x="890323" y="2304641"/>
            <a:ext cx="1956766"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c. Eye protection integrity monitor</a:t>
            </a:r>
          </a:p>
        </p:txBody>
      </p:sp>
      <p:sp>
        <p:nvSpPr>
          <p:cNvPr id="205" name="Line 25">
            <a:extLst>
              <a:ext uri="{FF2B5EF4-FFF2-40B4-BE49-F238E27FC236}">
                <a16:creationId xmlns:a16="http://schemas.microsoft.com/office/drawing/2014/main" id="{6A77EA49-2633-4E9E-9A13-4F64C052D00B}"/>
              </a:ext>
            </a:extLst>
          </p:cNvPr>
          <p:cNvSpPr>
            <a:spLocks noChangeShapeType="1"/>
          </p:cNvSpPr>
          <p:nvPr/>
        </p:nvSpPr>
        <p:spPr bwMode="auto">
          <a:xfrm>
            <a:off x="915832" y="2665085"/>
            <a:ext cx="4340382" cy="5066"/>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6" name="Text Box 71">
            <a:extLst>
              <a:ext uri="{FF2B5EF4-FFF2-40B4-BE49-F238E27FC236}">
                <a16:creationId xmlns:a16="http://schemas.microsoft.com/office/drawing/2014/main" id="{C5D36BD6-205F-477D-BB4F-FB6F2C0B6755}"/>
              </a:ext>
            </a:extLst>
          </p:cNvPr>
          <p:cNvSpPr txBox="1">
            <a:spLocks noChangeArrowheads="1"/>
          </p:cNvSpPr>
          <p:nvPr/>
        </p:nvSpPr>
        <p:spPr bwMode="auto">
          <a:xfrm>
            <a:off x="885961" y="2480204"/>
            <a:ext cx="1956766"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d. Ballistic injury risk modeling</a:t>
            </a:r>
          </a:p>
        </p:txBody>
      </p:sp>
      <p:sp>
        <p:nvSpPr>
          <p:cNvPr id="124" name="Text Box 65">
            <a:extLst>
              <a:ext uri="{FF2B5EF4-FFF2-40B4-BE49-F238E27FC236}">
                <a16:creationId xmlns:a16="http://schemas.microsoft.com/office/drawing/2014/main" id="{15BE5D0F-FE93-4092-B778-0826D2B00E0B}"/>
              </a:ext>
            </a:extLst>
          </p:cNvPr>
          <p:cNvSpPr txBox="1">
            <a:spLocks noChangeArrowheads="1"/>
          </p:cNvSpPr>
          <p:nvPr/>
        </p:nvSpPr>
        <p:spPr bwMode="auto">
          <a:xfrm>
            <a:off x="7086600" y="131763"/>
            <a:ext cx="2057400" cy="657225"/>
          </a:xfrm>
          <a:prstGeom prst="rect">
            <a:avLst/>
          </a:prstGeom>
          <a:noFill/>
          <a:ln w="12700">
            <a:noFill/>
            <a:miter lim="800000"/>
            <a:headEnd/>
            <a:tailEnd/>
          </a:ln>
          <a:effectLst/>
        </p:spPr>
        <p:txBody>
          <a:bodyPr wrap="square">
            <a:spAutoFit/>
          </a:bodyPr>
          <a:lstStyle/>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Aircrew Systems</a:t>
            </a:r>
          </a:p>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 Capability Evolution </a:t>
            </a:r>
          </a:p>
          <a:p>
            <a:pPr marL="0" marR="0" lvl="0" indent="0" algn="ctr" defTabSz="914400" rtl="0" eaLnBrk="0" fontAlgn="auto" latinLnBrk="0" hangingPunct="0">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Roadmaps  </a:t>
            </a:r>
            <a:r>
              <a:rPr kumimoji="0" lang="en-US" sz="16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2019</a:t>
            </a:r>
            <a:endPar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25" name="Text Box 3">
            <a:extLst>
              <a:ext uri="{FF2B5EF4-FFF2-40B4-BE49-F238E27FC236}">
                <a16:creationId xmlns:a16="http://schemas.microsoft.com/office/drawing/2014/main" id="{2B30DB7E-796E-431F-B198-50EDEAA30343}"/>
              </a:ext>
            </a:extLst>
          </p:cNvPr>
          <p:cNvSpPr txBox="1">
            <a:spLocks noChangeArrowheads="1"/>
          </p:cNvSpPr>
          <p:nvPr/>
        </p:nvSpPr>
        <p:spPr bwMode="auto">
          <a:xfrm>
            <a:off x="465138" y="5867400"/>
            <a:ext cx="8153400" cy="246063"/>
          </a:xfrm>
          <a:prstGeom prst="rect">
            <a:avLst/>
          </a:prstGeom>
          <a:noFill/>
          <a:ln w="9525">
            <a:noFill/>
            <a:miter lim="800000"/>
            <a:headEnd/>
            <a:tailEnd/>
          </a:ln>
        </p:spPr>
        <p:txBody>
          <a:bodyPr lIns="91423" tIns="45711" rIns="91423" bIns="4571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                FY:	           18                       19                20               21                22                23                24               25                26               27</a:t>
            </a:r>
          </a:p>
        </p:txBody>
      </p:sp>
      <p:sp>
        <p:nvSpPr>
          <p:cNvPr id="119" name="Text Box 52">
            <a:extLst>
              <a:ext uri="{FF2B5EF4-FFF2-40B4-BE49-F238E27FC236}">
                <a16:creationId xmlns:a16="http://schemas.microsoft.com/office/drawing/2014/main" id="{C2B9F138-915F-48D8-BFA0-379E01CC0314}"/>
              </a:ext>
            </a:extLst>
          </p:cNvPr>
          <p:cNvSpPr txBox="1">
            <a:spLocks noChangeArrowheads="1"/>
          </p:cNvSpPr>
          <p:nvPr/>
        </p:nvSpPr>
        <p:spPr bwMode="auto">
          <a:xfrm>
            <a:off x="0" y="3395772"/>
            <a:ext cx="914400" cy="549381"/>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Extended</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Mission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Endurance</a:t>
            </a:r>
          </a:p>
        </p:txBody>
      </p:sp>
      <p:sp>
        <p:nvSpPr>
          <p:cNvPr id="120" name="Line 53">
            <a:extLst>
              <a:ext uri="{FF2B5EF4-FFF2-40B4-BE49-F238E27FC236}">
                <a16:creationId xmlns:a16="http://schemas.microsoft.com/office/drawing/2014/main" id="{8469244F-D248-4992-81C8-5A10E8927A59}"/>
              </a:ext>
            </a:extLst>
          </p:cNvPr>
          <p:cNvSpPr>
            <a:spLocks noChangeShapeType="1"/>
          </p:cNvSpPr>
          <p:nvPr/>
        </p:nvSpPr>
        <p:spPr bwMode="auto">
          <a:xfrm flipV="1">
            <a:off x="914400" y="3587860"/>
            <a:ext cx="7696200" cy="0"/>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1" name="Text Box 54">
            <a:extLst>
              <a:ext uri="{FF2B5EF4-FFF2-40B4-BE49-F238E27FC236}">
                <a16:creationId xmlns:a16="http://schemas.microsoft.com/office/drawing/2014/main" id="{AE302B66-AC57-42A2-8426-6AAC7AF840EE}"/>
              </a:ext>
            </a:extLst>
          </p:cNvPr>
          <p:cNvSpPr txBox="1">
            <a:spLocks noChangeArrowheads="1"/>
          </p:cNvSpPr>
          <p:nvPr/>
        </p:nvSpPr>
        <p:spPr bwMode="auto">
          <a:xfrm>
            <a:off x="942975" y="3360847"/>
            <a:ext cx="6210300" cy="244674"/>
          </a:xfrm>
          <a:prstGeom prst="rect">
            <a:avLst/>
          </a:prstGeom>
          <a:noFill/>
          <a:ln w="9525">
            <a:noFill/>
            <a:miter lim="800000"/>
            <a:headEnd/>
            <a:tailEnd/>
          </a:ln>
        </p:spPr>
        <p:txBody>
          <a:bodyPr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Increased endurance seat cushions; lumbar support; bladder relief</a:t>
            </a:r>
          </a:p>
        </p:txBody>
      </p:sp>
      <p:sp>
        <p:nvSpPr>
          <p:cNvPr id="126" name="Line 25">
            <a:extLst>
              <a:ext uri="{FF2B5EF4-FFF2-40B4-BE49-F238E27FC236}">
                <a16:creationId xmlns:a16="http://schemas.microsoft.com/office/drawing/2014/main" id="{4E4B1434-B70B-490B-B806-26D51F466A03}"/>
              </a:ext>
            </a:extLst>
          </p:cNvPr>
          <p:cNvSpPr>
            <a:spLocks noChangeShapeType="1"/>
          </p:cNvSpPr>
          <p:nvPr/>
        </p:nvSpPr>
        <p:spPr bwMode="auto">
          <a:xfrm>
            <a:off x="904448" y="4359005"/>
            <a:ext cx="2292744" cy="8272"/>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7" name="Straight Connector 102">
            <a:extLst>
              <a:ext uri="{FF2B5EF4-FFF2-40B4-BE49-F238E27FC236}">
                <a16:creationId xmlns:a16="http://schemas.microsoft.com/office/drawing/2014/main" id="{5E3FC426-3BDC-41BA-B4A1-0572EF45739A}"/>
              </a:ext>
            </a:extLst>
          </p:cNvPr>
          <p:cNvCxnSpPr>
            <a:cxnSpLocks noChangeShapeType="1"/>
          </p:cNvCxnSpPr>
          <p:nvPr/>
        </p:nvCxnSpPr>
        <p:spPr bwMode="auto">
          <a:xfrm>
            <a:off x="4583935" y="4306533"/>
            <a:ext cx="2460969" cy="0"/>
          </a:xfrm>
          <a:prstGeom prst="line">
            <a:avLst/>
          </a:prstGeom>
          <a:noFill/>
          <a:ln w="28575">
            <a:solidFill>
              <a:srgbClr val="C00000"/>
            </a:solidFill>
            <a:prstDash val="sysDot"/>
            <a:round/>
            <a:headEnd/>
            <a:tailEnd/>
          </a:ln>
        </p:spPr>
      </p:cxnSp>
      <p:sp>
        <p:nvSpPr>
          <p:cNvPr id="139" name="Line 60">
            <a:extLst>
              <a:ext uri="{FF2B5EF4-FFF2-40B4-BE49-F238E27FC236}">
                <a16:creationId xmlns:a16="http://schemas.microsoft.com/office/drawing/2014/main" id="{029B6E16-6E8E-4C55-AB92-13FBF083899D}"/>
              </a:ext>
            </a:extLst>
          </p:cNvPr>
          <p:cNvSpPr>
            <a:spLocks noChangeShapeType="1"/>
          </p:cNvSpPr>
          <p:nvPr/>
        </p:nvSpPr>
        <p:spPr bwMode="auto">
          <a:xfrm flipV="1">
            <a:off x="7052840" y="3604685"/>
            <a:ext cx="98981" cy="682797"/>
          </a:xfrm>
          <a:prstGeom prst="line">
            <a:avLst/>
          </a:prstGeom>
          <a:noFill/>
          <a:ln w="28575">
            <a:solidFill>
              <a:srgbClr val="C00000"/>
            </a:solidFill>
            <a:prstDash val="sysDot"/>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3" name="Text Box 71">
            <a:extLst>
              <a:ext uri="{FF2B5EF4-FFF2-40B4-BE49-F238E27FC236}">
                <a16:creationId xmlns:a16="http://schemas.microsoft.com/office/drawing/2014/main" id="{D1F1911E-9416-4EBB-8784-F09437F2DC40}"/>
              </a:ext>
            </a:extLst>
          </p:cNvPr>
          <p:cNvSpPr txBox="1">
            <a:spLocks noChangeArrowheads="1"/>
          </p:cNvSpPr>
          <p:nvPr/>
        </p:nvSpPr>
        <p:spPr bwMode="auto">
          <a:xfrm>
            <a:off x="902672" y="4162181"/>
            <a:ext cx="2086235"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Human pain &amp; fatigue modeling</a:t>
            </a:r>
          </a:p>
        </p:txBody>
      </p:sp>
      <p:sp>
        <p:nvSpPr>
          <p:cNvPr id="167" name="Line 67">
            <a:extLst>
              <a:ext uri="{FF2B5EF4-FFF2-40B4-BE49-F238E27FC236}">
                <a16:creationId xmlns:a16="http://schemas.microsoft.com/office/drawing/2014/main" id="{62C2FE8B-F03F-48ED-BDFA-89BEFE7C4A75}"/>
              </a:ext>
            </a:extLst>
          </p:cNvPr>
          <p:cNvSpPr>
            <a:spLocks noChangeShapeType="1"/>
          </p:cNvSpPr>
          <p:nvPr/>
        </p:nvSpPr>
        <p:spPr bwMode="auto">
          <a:xfrm flipV="1">
            <a:off x="2913623" y="3600066"/>
            <a:ext cx="51566" cy="230421"/>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9" name="Text Box 100">
            <a:extLst>
              <a:ext uri="{FF2B5EF4-FFF2-40B4-BE49-F238E27FC236}">
                <a16:creationId xmlns:a16="http://schemas.microsoft.com/office/drawing/2014/main" id="{AB91E1CB-B993-439A-A4CF-E880EE6E1D28}"/>
              </a:ext>
            </a:extLst>
          </p:cNvPr>
          <p:cNvSpPr txBox="1">
            <a:spLocks noChangeArrowheads="1"/>
          </p:cNvSpPr>
          <p:nvPr/>
        </p:nvSpPr>
        <p:spPr bwMode="auto">
          <a:xfrm>
            <a:off x="888255" y="3626422"/>
            <a:ext cx="2074914" cy="207741"/>
          </a:xfrm>
          <a:prstGeom prst="rect">
            <a:avLst/>
          </a:prstGeom>
          <a:noFill/>
          <a:ln w="9525">
            <a:noFill/>
            <a:miter lim="800000"/>
            <a:headEnd/>
            <a:tailEnd/>
          </a:ln>
        </p:spPr>
        <p:txBody>
          <a:bodyPr wrap="square" lIns="91431" tIns="45716" rIns="91431" bIns="45716">
            <a:spAutoFit/>
          </a:bodyPr>
          <a:lstStyle/>
          <a:p>
            <a:pPr marL="0" marR="0" lvl="0" indent="0" algn="ctr"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Improved MH-60S Gunner Seat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(h)</a:t>
            </a:r>
            <a:endParaRPr kumimoji="0" lang="en-US" sz="900" b="0" i="0" u="none" strike="noStrike" kern="1200" cap="none" spc="0" normalizeH="0" baseline="0" noProof="0" dirty="0">
              <a:ln>
                <a:noFill/>
              </a:ln>
              <a:solidFill>
                <a:srgbClr val="0000CC"/>
              </a:solidFill>
              <a:effectLst/>
              <a:uLnTx/>
              <a:uFillTx/>
              <a:latin typeface="Arial" charset="0"/>
              <a:ea typeface="+mn-ea"/>
              <a:cs typeface="Arial" charset="0"/>
            </a:endParaRPr>
          </a:p>
        </p:txBody>
      </p:sp>
      <p:sp>
        <p:nvSpPr>
          <p:cNvPr id="181" name="Text Box 71">
            <a:extLst>
              <a:ext uri="{FF2B5EF4-FFF2-40B4-BE49-F238E27FC236}">
                <a16:creationId xmlns:a16="http://schemas.microsoft.com/office/drawing/2014/main" id="{D3E12062-23DE-435A-9327-85BA32758BEF}"/>
              </a:ext>
            </a:extLst>
          </p:cNvPr>
          <p:cNvSpPr txBox="1">
            <a:spLocks noChangeArrowheads="1"/>
          </p:cNvSpPr>
          <p:nvPr/>
        </p:nvSpPr>
        <p:spPr bwMode="auto">
          <a:xfrm>
            <a:off x="902672" y="4711356"/>
            <a:ext cx="2188606"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m-1. Cushion &amp; lumbar improvements</a:t>
            </a:r>
          </a:p>
        </p:txBody>
      </p:sp>
      <p:sp>
        <p:nvSpPr>
          <p:cNvPr id="182" name="Line 25">
            <a:extLst>
              <a:ext uri="{FF2B5EF4-FFF2-40B4-BE49-F238E27FC236}">
                <a16:creationId xmlns:a16="http://schemas.microsoft.com/office/drawing/2014/main" id="{B6DF0537-E361-4B2E-AEB3-AB54415ACB1B}"/>
              </a:ext>
            </a:extLst>
          </p:cNvPr>
          <p:cNvSpPr>
            <a:spLocks noChangeShapeType="1"/>
          </p:cNvSpPr>
          <p:nvPr/>
        </p:nvSpPr>
        <p:spPr bwMode="auto">
          <a:xfrm>
            <a:off x="3197225" y="4910386"/>
            <a:ext cx="1361253" cy="1709"/>
          </a:xfrm>
          <a:prstGeom prst="line">
            <a:avLst/>
          </a:prstGeom>
          <a:noFill/>
          <a:ln w="19050">
            <a:solidFill>
              <a:schemeClr val="accent4"/>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3" name="Text Box 71">
            <a:extLst>
              <a:ext uri="{FF2B5EF4-FFF2-40B4-BE49-F238E27FC236}">
                <a16:creationId xmlns:a16="http://schemas.microsoft.com/office/drawing/2014/main" id="{69132FE5-60EB-4E50-A29D-F1050C26BD12}"/>
              </a:ext>
            </a:extLst>
          </p:cNvPr>
          <p:cNvSpPr txBox="1">
            <a:spLocks noChangeArrowheads="1"/>
          </p:cNvSpPr>
          <p:nvPr/>
        </p:nvSpPr>
        <p:spPr bwMode="auto">
          <a:xfrm>
            <a:off x="3185233" y="4751841"/>
            <a:ext cx="2365964" cy="195503"/>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ts val="8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7030A0"/>
                </a:solidFill>
                <a:effectLst/>
                <a:uLnTx/>
                <a:uFillTx/>
                <a:latin typeface="Arial" charset="0"/>
                <a:ea typeface="+mn-ea"/>
                <a:cs typeface="Arial" charset="0"/>
              </a:rPr>
              <a:t>m-2.Custom cushions with lumbar support</a:t>
            </a:r>
          </a:p>
        </p:txBody>
      </p:sp>
      <p:sp>
        <p:nvSpPr>
          <p:cNvPr id="204" name="Line 25">
            <a:extLst>
              <a:ext uri="{FF2B5EF4-FFF2-40B4-BE49-F238E27FC236}">
                <a16:creationId xmlns:a16="http://schemas.microsoft.com/office/drawing/2014/main" id="{EC64F7D9-9DD7-403F-BBAC-BE3ACC7B262F}"/>
              </a:ext>
            </a:extLst>
          </p:cNvPr>
          <p:cNvSpPr>
            <a:spLocks noChangeShapeType="1"/>
          </p:cNvSpPr>
          <p:nvPr/>
        </p:nvSpPr>
        <p:spPr bwMode="auto">
          <a:xfrm>
            <a:off x="915832" y="4899264"/>
            <a:ext cx="2229542"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 name="Text Box 33"/>
          <p:cNvSpPr txBox="1">
            <a:spLocks noChangeArrowheads="1"/>
          </p:cNvSpPr>
          <p:nvPr/>
        </p:nvSpPr>
        <p:spPr bwMode="auto">
          <a:xfrm>
            <a:off x="4617552" y="1894215"/>
            <a:ext cx="2012633" cy="2169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Improved LEP step-in &amp; visor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(c-g)</a:t>
            </a:r>
          </a:p>
        </p:txBody>
      </p:sp>
      <p:sp>
        <p:nvSpPr>
          <p:cNvPr id="129" name="Text Box 71">
            <a:extLst>
              <a:ext uri="{FF2B5EF4-FFF2-40B4-BE49-F238E27FC236}">
                <a16:creationId xmlns:a16="http://schemas.microsoft.com/office/drawing/2014/main" id="{43EB760C-3083-4EF5-818D-14640AC4F20D}"/>
              </a:ext>
            </a:extLst>
          </p:cNvPr>
          <p:cNvSpPr txBox="1">
            <a:spLocks noChangeArrowheads="1"/>
          </p:cNvSpPr>
          <p:nvPr/>
        </p:nvSpPr>
        <p:spPr bwMode="auto">
          <a:xfrm>
            <a:off x="2767240" y="2660339"/>
            <a:ext cx="173649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e. LEP display compatibility</a:t>
            </a:r>
          </a:p>
        </p:txBody>
      </p:sp>
      <p:sp>
        <p:nvSpPr>
          <p:cNvPr id="130" name="Line 25">
            <a:extLst>
              <a:ext uri="{FF2B5EF4-FFF2-40B4-BE49-F238E27FC236}">
                <a16:creationId xmlns:a16="http://schemas.microsoft.com/office/drawing/2014/main" id="{40521591-108F-4BAD-B027-1BEBEDFED639}"/>
              </a:ext>
            </a:extLst>
          </p:cNvPr>
          <p:cNvSpPr>
            <a:spLocks noChangeShapeType="1"/>
          </p:cNvSpPr>
          <p:nvPr/>
        </p:nvSpPr>
        <p:spPr bwMode="auto">
          <a:xfrm>
            <a:off x="2877444" y="2858679"/>
            <a:ext cx="1328698" cy="0"/>
          </a:xfrm>
          <a:prstGeom prst="line">
            <a:avLst/>
          </a:prstGeom>
          <a:noFill/>
          <a:ln w="19050">
            <a:solidFill>
              <a:schemeClr val="tx1">
                <a:lumMod val="65000"/>
                <a:lumOff val="35000"/>
              </a:schemeClr>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1" name="Text Box 71">
            <a:extLst>
              <a:ext uri="{FF2B5EF4-FFF2-40B4-BE49-F238E27FC236}">
                <a16:creationId xmlns:a16="http://schemas.microsoft.com/office/drawing/2014/main" id="{43EB760C-3083-4EF5-818D-14640AC4F20D}"/>
              </a:ext>
            </a:extLst>
          </p:cNvPr>
          <p:cNvSpPr txBox="1">
            <a:spLocks noChangeArrowheads="1"/>
          </p:cNvSpPr>
          <p:nvPr/>
        </p:nvSpPr>
        <p:spPr bwMode="auto">
          <a:xfrm>
            <a:off x="3915166" y="2850794"/>
            <a:ext cx="1594634"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f. Laser event recorder</a:t>
            </a:r>
          </a:p>
        </p:txBody>
      </p:sp>
      <p:sp>
        <p:nvSpPr>
          <p:cNvPr id="132" name="Line 25">
            <a:extLst>
              <a:ext uri="{FF2B5EF4-FFF2-40B4-BE49-F238E27FC236}">
                <a16:creationId xmlns:a16="http://schemas.microsoft.com/office/drawing/2014/main" id="{40521591-108F-4BAD-B027-1BEBEDFED639}"/>
              </a:ext>
            </a:extLst>
          </p:cNvPr>
          <p:cNvSpPr>
            <a:spLocks noChangeShapeType="1"/>
          </p:cNvSpPr>
          <p:nvPr/>
        </p:nvSpPr>
        <p:spPr bwMode="auto">
          <a:xfrm>
            <a:off x="3902849" y="3043199"/>
            <a:ext cx="1328698" cy="0"/>
          </a:xfrm>
          <a:prstGeom prst="line">
            <a:avLst/>
          </a:prstGeom>
          <a:noFill/>
          <a:ln w="19050">
            <a:solidFill>
              <a:schemeClr val="tx1">
                <a:lumMod val="65000"/>
                <a:lumOff val="35000"/>
              </a:schemeClr>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7" name="Line 67">
            <a:extLst>
              <a:ext uri="{FF2B5EF4-FFF2-40B4-BE49-F238E27FC236}">
                <a16:creationId xmlns:a16="http://schemas.microsoft.com/office/drawing/2014/main" id="{959274A7-8A6B-4E93-A572-A48A970139FB}"/>
              </a:ext>
            </a:extLst>
          </p:cNvPr>
          <p:cNvSpPr>
            <a:spLocks noChangeShapeType="1"/>
          </p:cNvSpPr>
          <p:nvPr/>
        </p:nvSpPr>
        <p:spPr bwMode="auto">
          <a:xfrm flipV="1">
            <a:off x="6481194" y="1881763"/>
            <a:ext cx="37946" cy="234525"/>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2" name="Text Box 71">
            <a:extLst>
              <a:ext uri="{FF2B5EF4-FFF2-40B4-BE49-F238E27FC236}">
                <a16:creationId xmlns:a16="http://schemas.microsoft.com/office/drawing/2014/main" id="{C272ABC5-7454-40D9-A4CD-D95BBEBCC1B7}"/>
              </a:ext>
            </a:extLst>
          </p:cNvPr>
          <p:cNvSpPr txBox="1">
            <a:spLocks noChangeArrowheads="1"/>
          </p:cNvSpPr>
          <p:nvPr/>
        </p:nvSpPr>
        <p:spPr bwMode="auto">
          <a:xfrm>
            <a:off x="3178142" y="5390924"/>
            <a:ext cx="234215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q. Aircrew Conditioning Program (ACP) </a:t>
            </a:r>
            <a:endParaRPr kumimoji="0" lang="en-US" sz="900" b="0" i="0" u="none" strike="noStrike" kern="1200" cap="none" spc="0" normalizeH="0" baseline="0" noProof="0" dirty="0">
              <a:ln>
                <a:noFill/>
              </a:ln>
              <a:solidFill>
                <a:srgbClr val="7030A0"/>
              </a:solidFill>
              <a:effectLst/>
              <a:highlight>
                <a:srgbClr val="00FFFF"/>
              </a:highlight>
              <a:uLnTx/>
              <a:uFillTx/>
              <a:latin typeface="Arial" charset="0"/>
              <a:ea typeface="+mn-ea"/>
              <a:cs typeface="Arial" charset="0"/>
            </a:endParaRPr>
          </a:p>
        </p:txBody>
      </p:sp>
      <p:sp>
        <p:nvSpPr>
          <p:cNvPr id="173" name="Line 25">
            <a:extLst>
              <a:ext uri="{FF2B5EF4-FFF2-40B4-BE49-F238E27FC236}">
                <a16:creationId xmlns:a16="http://schemas.microsoft.com/office/drawing/2014/main" id="{ABFCAEAE-FBF4-4471-8C8A-39B19DC66E86}"/>
              </a:ext>
            </a:extLst>
          </p:cNvPr>
          <p:cNvSpPr>
            <a:spLocks noChangeShapeType="1"/>
          </p:cNvSpPr>
          <p:nvPr/>
        </p:nvSpPr>
        <p:spPr bwMode="auto">
          <a:xfrm>
            <a:off x="3915166" y="5767949"/>
            <a:ext cx="1374773" cy="0"/>
          </a:xfrm>
          <a:prstGeom prst="line">
            <a:avLst/>
          </a:prstGeom>
          <a:noFill/>
          <a:ln w="19050">
            <a:solidFill>
              <a:schemeClr val="accent4"/>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0" name="Group 92">
            <a:extLst>
              <a:ext uri="{FF2B5EF4-FFF2-40B4-BE49-F238E27FC236}">
                <a16:creationId xmlns:a16="http://schemas.microsoft.com/office/drawing/2014/main" id="{ECF2383C-8D7D-49F0-BA08-FEF946CDAB3A}"/>
              </a:ext>
            </a:extLst>
          </p:cNvPr>
          <p:cNvGrpSpPr/>
          <p:nvPr/>
        </p:nvGrpSpPr>
        <p:grpSpPr>
          <a:xfrm>
            <a:off x="304800" y="6088640"/>
            <a:ext cx="8382000" cy="457200"/>
            <a:chOff x="304800" y="6119813"/>
            <a:chExt cx="8382000" cy="457200"/>
          </a:xfrm>
        </p:grpSpPr>
        <p:sp>
          <p:nvSpPr>
            <p:cNvPr id="221" name="Rectangle 49">
              <a:extLst>
                <a:ext uri="{FF2B5EF4-FFF2-40B4-BE49-F238E27FC236}">
                  <a16:creationId xmlns:a16="http://schemas.microsoft.com/office/drawing/2014/main" id="{F0E467C5-6441-469A-BD38-08D48A1066F0}"/>
                </a:ext>
              </a:extLst>
            </p:cNvPr>
            <p:cNvSpPr>
              <a:spLocks noChangeArrowheads="1"/>
            </p:cNvSpPr>
            <p:nvPr/>
          </p:nvSpPr>
          <p:spPr bwMode="auto">
            <a:xfrm>
              <a:off x="304800" y="6157913"/>
              <a:ext cx="1295400" cy="393700"/>
            </a:xfrm>
            <a:prstGeom prst="rect">
              <a:avLst/>
            </a:prstGeom>
            <a:noFill/>
            <a:ln w="38100" cmpd="dbl">
              <a:noFill/>
              <a:miter lim="800000"/>
              <a:headEnd/>
              <a:tailEnd/>
            </a:ln>
          </p:spPr>
          <p:txBody>
            <a:bodyPr lIns="90439" tIns="44426" rIns="90439" bIns="44426">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Capability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Baseline</a:t>
              </a:r>
            </a:p>
          </p:txBody>
        </p:sp>
        <p:sp>
          <p:nvSpPr>
            <p:cNvPr id="222" name="Rectangle 50">
              <a:extLst>
                <a:ext uri="{FF2B5EF4-FFF2-40B4-BE49-F238E27FC236}">
                  <a16:creationId xmlns:a16="http://schemas.microsoft.com/office/drawing/2014/main" id="{E08F4C86-E496-42C8-B75B-5D6EC0210999}"/>
                </a:ext>
              </a:extLst>
            </p:cNvPr>
            <p:cNvSpPr>
              <a:spLocks noChangeArrowheads="1"/>
            </p:cNvSpPr>
            <p:nvPr/>
          </p:nvSpPr>
          <p:spPr bwMode="auto">
            <a:xfrm>
              <a:off x="457200" y="6119813"/>
              <a:ext cx="8229600" cy="457200"/>
            </a:xfrm>
            <a:prstGeom prst="rect">
              <a:avLst/>
            </a:prstGeom>
            <a:noFill/>
            <a:ln w="38100" cmpd="dbl">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223" name="Text Box 51">
              <a:extLst>
                <a:ext uri="{FF2B5EF4-FFF2-40B4-BE49-F238E27FC236}">
                  <a16:creationId xmlns:a16="http://schemas.microsoft.com/office/drawing/2014/main" id="{844B29A1-EC44-4854-9F62-BE8B39DC678E}"/>
                </a:ext>
              </a:extLst>
            </p:cNvPr>
            <p:cNvSpPr txBox="1">
              <a:spLocks noChangeArrowheads="1"/>
            </p:cNvSpPr>
            <p:nvPr/>
          </p:nvSpPr>
          <p:spPr bwMode="auto">
            <a:xfrm>
              <a:off x="5791200" y="6161567"/>
              <a:ext cx="1676400" cy="396875"/>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   Unfunded Potential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Capability Development</a:t>
              </a:r>
            </a:p>
          </p:txBody>
        </p:sp>
        <p:sp>
          <p:nvSpPr>
            <p:cNvPr id="224" name="Text Box 53">
              <a:extLst>
                <a:ext uri="{FF2B5EF4-FFF2-40B4-BE49-F238E27FC236}">
                  <a16:creationId xmlns:a16="http://schemas.microsoft.com/office/drawing/2014/main" id="{E4BFBBAB-7AD2-4F0B-BF32-A9D331BCF334}"/>
                </a:ext>
              </a:extLst>
            </p:cNvPr>
            <p:cNvSpPr txBox="1">
              <a:spLocks noChangeArrowheads="1"/>
            </p:cNvSpPr>
            <p:nvPr/>
          </p:nvSpPr>
          <p:spPr bwMode="auto">
            <a:xfrm>
              <a:off x="4010025" y="6173619"/>
              <a:ext cx="1524000" cy="396875"/>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Funded Capability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Enhancement</a:t>
              </a:r>
            </a:p>
          </p:txBody>
        </p:sp>
        <p:sp>
          <p:nvSpPr>
            <p:cNvPr id="225" name="Line 55">
              <a:extLst>
                <a:ext uri="{FF2B5EF4-FFF2-40B4-BE49-F238E27FC236}">
                  <a16:creationId xmlns:a16="http://schemas.microsoft.com/office/drawing/2014/main" id="{E06610A8-BB9F-4F96-8926-34DB8B31EDEB}"/>
                </a:ext>
              </a:extLst>
            </p:cNvPr>
            <p:cNvSpPr>
              <a:spLocks noChangeShapeType="1"/>
            </p:cNvSpPr>
            <p:nvPr/>
          </p:nvSpPr>
          <p:spPr bwMode="auto">
            <a:xfrm flipV="1">
              <a:off x="5610225" y="6235700"/>
              <a:ext cx="76200" cy="228600"/>
            </a:xfrm>
            <a:prstGeom prst="line">
              <a:avLst/>
            </a:prstGeom>
            <a:noFill/>
            <a:ln w="19050">
              <a:solidFill>
                <a:srgbClr val="000099"/>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Line 56">
              <a:extLst>
                <a:ext uri="{FF2B5EF4-FFF2-40B4-BE49-F238E27FC236}">
                  <a16:creationId xmlns:a16="http://schemas.microsoft.com/office/drawing/2014/main" id="{5CA401E4-B2E6-4149-8492-16051B1D6390}"/>
                </a:ext>
              </a:extLst>
            </p:cNvPr>
            <p:cNvSpPr>
              <a:spLocks noChangeShapeType="1"/>
            </p:cNvSpPr>
            <p:nvPr/>
          </p:nvSpPr>
          <p:spPr bwMode="auto">
            <a:xfrm>
              <a:off x="5305425" y="6456680"/>
              <a:ext cx="304800" cy="0"/>
            </a:xfrm>
            <a:prstGeom prst="line">
              <a:avLst/>
            </a:prstGeom>
            <a:noFill/>
            <a:ln w="19050">
              <a:solidFill>
                <a:srgbClr val="000099"/>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Line 57">
              <a:extLst>
                <a:ext uri="{FF2B5EF4-FFF2-40B4-BE49-F238E27FC236}">
                  <a16:creationId xmlns:a16="http://schemas.microsoft.com/office/drawing/2014/main" id="{D63F1D66-FD05-4F14-861A-BB5D655299D9}"/>
                </a:ext>
              </a:extLst>
            </p:cNvPr>
            <p:cNvSpPr>
              <a:spLocks noChangeShapeType="1"/>
            </p:cNvSpPr>
            <p:nvPr/>
          </p:nvSpPr>
          <p:spPr bwMode="auto">
            <a:xfrm rot="16178279">
              <a:off x="7543877" y="6295232"/>
              <a:ext cx="227013" cy="7620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Line 58">
              <a:extLst>
                <a:ext uri="{FF2B5EF4-FFF2-40B4-BE49-F238E27FC236}">
                  <a16:creationId xmlns:a16="http://schemas.microsoft.com/office/drawing/2014/main" id="{E274FF69-7B18-4252-A07B-6D406D1831D4}"/>
                </a:ext>
              </a:extLst>
            </p:cNvPr>
            <p:cNvSpPr>
              <a:spLocks noChangeShapeType="1"/>
            </p:cNvSpPr>
            <p:nvPr/>
          </p:nvSpPr>
          <p:spPr bwMode="auto">
            <a:xfrm flipH="1">
              <a:off x="7312897" y="6459538"/>
              <a:ext cx="304800" cy="0"/>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Text Box 59">
              <a:extLst>
                <a:ext uri="{FF2B5EF4-FFF2-40B4-BE49-F238E27FC236}">
                  <a16:creationId xmlns:a16="http://schemas.microsoft.com/office/drawing/2014/main" id="{F0AF16CD-41EF-47CD-862E-F9464F8590D6}"/>
                </a:ext>
              </a:extLst>
            </p:cNvPr>
            <p:cNvSpPr txBox="1">
              <a:spLocks noChangeArrowheads="1"/>
            </p:cNvSpPr>
            <p:nvPr/>
          </p:nvSpPr>
          <p:spPr bwMode="auto">
            <a:xfrm>
              <a:off x="1823128" y="6184900"/>
              <a:ext cx="1140056" cy="376450"/>
            </a:xfrm>
            <a:prstGeom prst="rect">
              <a:avLst/>
            </a:prstGeom>
            <a:noFill/>
            <a:ln w="12700">
              <a:noFill/>
              <a:miter lim="800000"/>
              <a:headEnd/>
              <a:tailEnd/>
            </a:ln>
          </p:spPr>
          <p:txBody>
            <a:bodyPr wrap="none">
              <a:spAutoFit/>
            </a:bodyPr>
            <a:lstStyle/>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Adv Research or</a:t>
              </a:r>
            </a:p>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Tech Maturation</a:t>
              </a:r>
            </a:p>
          </p:txBody>
        </p:sp>
        <p:cxnSp>
          <p:nvCxnSpPr>
            <p:cNvPr id="230" name="Straight Connector 122">
              <a:extLst>
                <a:ext uri="{FF2B5EF4-FFF2-40B4-BE49-F238E27FC236}">
                  <a16:creationId xmlns:a16="http://schemas.microsoft.com/office/drawing/2014/main" id="{E82E8720-C734-4163-964F-85D3EBE06A94}"/>
                </a:ext>
              </a:extLst>
            </p:cNvPr>
            <p:cNvCxnSpPr>
              <a:cxnSpLocks noChangeShapeType="1"/>
            </p:cNvCxnSpPr>
            <p:nvPr/>
          </p:nvCxnSpPr>
          <p:spPr bwMode="auto">
            <a:xfrm>
              <a:off x="2943225" y="6290932"/>
              <a:ext cx="304800" cy="1587"/>
            </a:xfrm>
            <a:prstGeom prst="line">
              <a:avLst/>
            </a:prstGeom>
            <a:noFill/>
            <a:ln w="19050">
              <a:solidFill>
                <a:schemeClr val="tx1"/>
              </a:solidFill>
              <a:prstDash val="dash"/>
              <a:round/>
              <a:headEnd type="diamond" w="med" len="med"/>
              <a:tailEnd type="diamond" w="med" len="med"/>
            </a:ln>
          </p:spPr>
        </p:cxnSp>
        <p:cxnSp>
          <p:nvCxnSpPr>
            <p:cNvPr id="231" name="Straight Arrow Connector 230">
              <a:extLst>
                <a:ext uri="{FF2B5EF4-FFF2-40B4-BE49-F238E27FC236}">
                  <a16:creationId xmlns:a16="http://schemas.microsoft.com/office/drawing/2014/main" id="{51A694AF-B910-4F67-AF47-A53963F5ED3D}"/>
                </a:ext>
              </a:extLst>
            </p:cNvPr>
            <p:cNvCxnSpPr/>
            <p:nvPr/>
          </p:nvCxnSpPr>
          <p:spPr bwMode="auto">
            <a:xfrm>
              <a:off x="1309370" y="6348413"/>
              <a:ext cx="304800" cy="0"/>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2" name="Text Box 53">
              <a:extLst>
                <a:ext uri="{FF2B5EF4-FFF2-40B4-BE49-F238E27FC236}">
                  <a16:creationId xmlns:a16="http://schemas.microsoft.com/office/drawing/2014/main" id="{8FAC53FD-05B9-4888-BD75-7410FD18E1CB}"/>
                </a:ext>
              </a:extLst>
            </p:cNvPr>
            <p:cNvSpPr txBox="1">
              <a:spLocks noChangeArrowheads="1"/>
            </p:cNvSpPr>
            <p:nvPr/>
          </p:nvSpPr>
          <p:spPr bwMode="auto">
            <a:xfrm>
              <a:off x="7844154" y="6163776"/>
              <a:ext cx="762000" cy="397024"/>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Joint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Initiative</a:t>
              </a:r>
            </a:p>
          </p:txBody>
        </p:sp>
        <p:cxnSp>
          <p:nvCxnSpPr>
            <p:cNvPr id="233" name="Straight Connector 122">
              <a:extLst>
                <a:ext uri="{FF2B5EF4-FFF2-40B4-BE49-F238E27FC236}">
                  <a16:creationId xmlns:a16="http://schemas.microsoft.com/office/drawing/2014/main" id="{6FDACEB7-3CDB-41F3-8A2A-0F0FEB24B649}"/>
                </a:ext>
              </a:extLst>
            </p:cNvPr>
            <p:cNvCxnSpPr>
              <a:cxnSpLocks noChangeShapeType="1"/>
            </p:cNvCxnSpPr>
            <p:nvPr/>
          </p:nvCxnSpPr>
          <p:spPr bwMode="auto">
            <a:xfrm>
              <a:off x="2943225" y="6443332"/>
              <a:ext cx="304800" cy="1587"/>
            </a:xfrm>
            <a:prstGeom prst="line">
              <a:avLst/>
            </a:prstGeom>
            <a:noFill/>
            <a:ln w="19050">
              <a:solidFill>
                <a:schemeClr val="bg1">
                  <a:lumMod val="50000"/>
                </a:schemeClr>
              </a:solidFill>
              <a:prstDash val="sysDot"/>
              <a:round/>
              <a:headEnd type="oval" w="med" len="med"/>
              <a:tailEnd type="oval" w="med" len="med"/>
            </a:ln>
          </p:spPr>
        </p:cxnSp>
        <p:sp>
          <p:nvSpPr>
            <p:cNvPr id="234" name="TextBox 233">
              <a:extLst>
                <a:ext uri="{FF2B5EF4-FFF2-40B4-BE49-F238E27FC236}">
                  <a16:creationId xmlns:a16="http://schemas.microsoft.com/office/drawing/2014/main" id="{478694FA-76D2-4E0A-A95A-12EF2E90255D}"/>
                </a:ext>
              </a:extLst>
            </p:cNvPr>
            <p:cNvSpPr txBox="1"/>
            <p:nvPr/>
          </p:nvSpPr>
          <p:spPr>
            <a:xfrm>
              <a:off x="3343763" y="6161567"/>
              <a:ext cx="66396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Funded</a:t>
              </a:r>
            </a:p>
          </p:txBody>
        </p:sp>
        <p:sp>
          <p:nvSpPr>
            <p:cNvPr id="235" name="TextBox 234">
              <a:extLst>
                <a:ext uri="{FF2B5EF4-FFF2-40B4-BE49-F238E27FC236}">
                  <a16:creationId xmlns:a16="http://schemas.microsoft.com/office/drawing/2014/main" id="{81ACBD0E-2E88-4A10-A7FA-4E944F4D4252}"/>
                </a:ext>
              </a:extLst>
            </p:cNvPr>
            <p:cNvSpPr txBox="1"/>
            <p:nvPr/>
          </p:nvSpPr>
          <p:spPr>
            <a:xfrm>
              <a:off x="3289212" y="6313967"/>
              <a:ext cx="797013"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Unfunded</a:t>
              </a:r>
            </a:p>
          </p:txBody>
        </p:sp>
      </p:grpSp>
      <p:sp>
        <p:nvSpPr>
          <p:cNvPr id="237" name="Text Box 71">
            <a:extLst>
              <a:ext uri="{FF2B5EF4-FFF2-40B4-BE49-F238E27FC236}">
                <a16:creationId xmlns:a16="http://schemas.microsoft.com/office/drawing/2014/main" id="{6A612CA3-41AA-402E-B28E-24B4FAF47E3D}"/>
              </a:ext>
            </a:extLst>
          </p:cNvPr>
          <p:cNvSpPr txBox="1">
            <a:spLocks noChangeArrowheads="1"/>
          </p:cNvSpPr>
          <p:nvPr/>
        </p:nvSpPr>
        <p:spPr bwMode="auto">
          <a:xfrm>
            <a:off x="3179735" y="4916737"/>
            <a:ext cx="1941514"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 Aircrew seat endurance</a:t>
            </a:r>
          </a:p>
        </p:txBody>
      </p:sp>
      <p:sp>
        <p:nvSpPr>
          <p:cNvPr id="238" name="Line 25">
            <a:extLst>
              <a:ext uri="{FF2B5EF4-FFF2-40B4-BE49-F238E27FC236}">
                <a16:creationId xmlns:a16="http://schemas.microsoft.com/office/drawing/2014/main" id="{4FB94C27-884A-4D61-80E0-B6630C15C4BF}"/>
              </a:ext>
            </a:extLst>
          </p:cNvPr>
          <p:cNvSpPr>
            <a:spLocks noChangeShapeType="1"/>
          </p:cNvSpPr>
          <p:nvPr/>
        </p:nvSpPr>
        <p:spPr bwMode="auto">
          <a:xfrm>
            <a:off x="903675" y="4541703"/>
            <a:ext cx="2274467" cy="7862"/>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 name="Text Box 71">
            <a:extLst>
              <a:ext uri="{FF2B5EF4-FFF2-40B4-BE49-F238E27FC236}">
                <a16:creationId xmlns:a16="http://schemas.microsoft.com/office/drawing/2014/main" id="{2B321C0C-478D-4FCF-9662-9B36C45F03F2}"/>
              </a:ext>
            </a:extLst>
          </p:cNvPr>
          <p:cNvSpPr txBox="1">
            <a:spLocks noChangeArrowheads="1"/>
          </p:cNvSpPr>
          <p:nvPr/>
        </p:nvSpPr>
        <p:spPr bwMode="auto">
          <a:xfrm>
            <a:off x="902672" y="4354405"/>
            <a:ext cx="1941514"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Human vibration measurement </a:t>
            </a:r>
          </a:p>
        </p:txBody>
      </p:sp>
      <p:sp>
        <p:nvSpPr>
          <p:cNvPr id="241" name="Text Box 33">
            <a:extLst>
              <a:ext uri="{FF2B5EF4-FFF2-40B4-BE49-F238E27FC236}">
                <a16:creationId xmlns:a16="http://schemas.microsoft.com/office/drawing/2014/main" id="{FD17D206-4250-4F1F-8D1F-9B5D19F5DC5A}"/>
              </a:ext>
            </a:extLst>
          </p:cNvPr>
          <p:cNvSpPr txBox="1">
            <a:spLocks noChangeArrowheads="1"/>
          </p:cNvSpPr>
          <p:nvPr/>
        </p:nvSpPr>
        <p:spPr bwMode="auto">
          <a:xfrm>
            <a:off x="4693356" y="3606279"/>
            <a:ext cx="2572506" cy="715572"/>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Seat vibration induced injury reduction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t>
            </a:r>
            <a:r>
              <a:rPr kumimoji="0" lang="en-US" sz="900" b="0" i="0" u="none" strike="noStrike" kern="1200" cap="none" spc="0" normalizeH="0" baseline="0" noProof="0" dirty="0" err="1">
                <a:ln>
                  <a:noFill/>
                </a:ln>
                <a:solidFill>
                  <a:prstClr val="black"/>
                </a:solidFill>
                <a:effectLst/>
                <a:uLnTx/>
                <a:uFillTx/>
                <a:latin typeface="Arial" charset="0"/>
                <a:ea typeface="+mn-ea"/>
                <a:cs typeface="Arial" charset="0"/>
              </a:rPr>
              <a:t>k,l</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Higher endurance seat cushion with</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customized lumbar support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t>
            </a:r>
            <a:r>
              <a:rPr kumimoji="0" lang="en-US" sz="900" b="0" i="0" u="none" strike="noStrike" kern="1200" cap="none" spc="0" normalizeH="0" baseline="0" noProof="0" dirty="0" err="1">
                <a:ln>
                  <a:noFill/>
                </a:ln>
                <a:solidFill>
                  <a:prstClr val="black"/>
                </a:solidFill>
                <a:effectLst/>
                <a:uLnTx/>
                <a:uFillTx/>
                <a:latin typeface="Arial" charset="0"/>
                <a:ea typeface="+mn-ea"/>
                <a:cs typeface="Arial" charset="0"/>
              </a:rPr>
              <a:t>m,n</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Reduced weight &amp; bulk man-mounted</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survival equipment</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sz="900" b="0" i="0" u="none" strike="noStrike" kern="1200" cap="none" spc="0" normalizeH="0" baseline="0" noProof="0" dirty="0" err="1">
                <a:ln>
                  <a:noFill/>
                </a:ln>
                <a:solidFill>
                  <a:prstClr val="black"/>
                </a:solidFill>
                <a:effectLst/>
                <a:uLnTx/>
                <a:uFillTx/>
                <a:latin typeface="Arial" charset="0"/>
                <a:ea typeface="+mn-ea"/>
                <a:cs typeface="Arial" charset="0"/>
              </a:rPr>
              <a:t>j,k</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,r)</a:t>
            </a:r>
          </a:p>
        </p:txBody>
      </p:sp>
      <p:sp>
        <p:nvSpPr>
          <p:cNvPr id="244" name="Line 67">
            <a:extLst>
              <a:ext uri="{FF2B5EF4-FFF2-40B4-BE49-F238E27FC236}">
                <a16:creationId xmlns:a16="http://schemas.microsoft.com/office/drawing/2014/main" id="{D105EC31-02FC-4989-8E03-57CE71D375EE}"/>
              </a:ext>
            </a:extLst>
          </p:cNvPr>
          <p:cNvSpPr>
            <a:spLocks noChangeShapeType="1"/>
          </p:cNvSpPr>
          <p:nvPr/>
        </p:nvSpPr>
        <p:spPr bwMode="auto">
          <a:xfrm flipV="1">
            <a:off x="4437812" y="3599688"/>
            <a:ext cx="51566" cy="230421"/>
          </a:xfrm>
          <a:prstGeom prst="line">
            <a:avLst/>
          </a:prstGeom>
          <a:noFill/>
          <a:ln w="19050">
            <a:solidFill>
              <a:srgbClr val="7030A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45" name="Text Box 100">
            <a:extLst>
              <a:ext uri="{FF2B5EF4-FFF2-40B4-BE49-F238E27FC236}">
                <a16:creationId xmlns:a16="http://schemas.microsoft.com/office/drawing/2014/main" id="{0BD07F64-AD1C-4FA1-AF7E-FCB58223C263}"/>
              </a:ext>
            </a:extLst>
          </p:cNvPr>
          <p:cNvSpPr txBox="1">
            <a:spLocks noChangeArrowheads="1"/>
          </p:cNvSpPr>
          <p:nvPr/>
        </p:nvSpPr>
        <p:spPr bwMode="auto">
          <a:xfrm>
            <a:off x="2934123" y="3627222"/>
            <a:ext cx="1620354" cy="207741"/>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Improved Bladder Relief (i)</a:t>
            </a:r>
          </a:p>
        </p:txBody>
      </p:sp>
      <p:cxnSp>
        <p:nvCxnSpPr>
          <p:cNvPr id="248" name="Straight Connector 110">
            <a:extLst>
              <a:ext uri="{FF2B5EF4-FFF2-40B4-BE49-F238E27FC236}">
                <a16:creationId xmlns:a16="http://schemas.microsoft.com/office/drawing/2014/main" id="{87E69E1E-DBFD-40FC-B433-06527D17C53F}"/>
              </a:ext>
            </a:extLst>
          </p:cNvPr>
          <p:cNvCxnSpPr>
            <a:cxnSpLocks noChangeShapeType="1"/>
          </p:cNvCxnSpPr>
          <p:nvPr/>
        </p:nvCxnSpPr>
        <p:spPr bwMode="auto">
          <a:xfrm>
            <a:off x="2905355" y="3834371"/>
            <a:ext cx="1533295" cy="0"/>
          </a:xfrm>
          <a:prstGeom prst="line">
            <a:avLst/>
          </a:prstGeom>
          <a:noFill/>
          <a:ln w="19050">
            <a:solidFill>
              <a:srgbClr val="7030A0"/>
            </a:solidFill>
            <a:round/>
            <a:headEnd/>
            <a:tailEnd/>
          </a:ln>
        </p:spPr>
      </p:cxnSp>
      <p:cxnSp>
        <p:nvCxnSpPr>
          <p:cNvPr id="166" name="Straight Connector 110">
            <a:extLst>
              <a:ext uri="{FF2B5EF4-FFF2-40B4-BE49-F238E27FC236}">
                <a16:creationId xmlns:a16="http://schemas.microsoft.com/office/drawing/2014/main" id="{835A0F9F-7251-48F9-ABD7-8BA915262A4E}"/>
              </a:ext>
            </a:extLst>
          </p:cNvPr>
          <p:cNvCxnSpPr>
            <a:cxnSpLocks noChangeShapeType="1"/>
          </p:cNvCxnSpPr>
          <p:nvPr/>
        </p:nvCxnSpPr>
        <p:spPr bwMode="auto">
          <a:xfrm>
            <a:off x="903675" y="3825121"/>
            <a:ext cx="2001680" cy="3685"/>
          </a:xfrm>
          <a:prstGeom prst="line">
            <a:avLst/>
          </a:prstGeom>
          <a:noFill/>
          <a:ln w="19050">
            <a:solidFill>
              <a:srgbClr val="0000CC"/>
            </a:solidFill>
            <a:round/>
            <a:headEnd/>
            <a:tailEnd/>
          </a:ln>
        </p:spPr>
      </p:cxnSp>
      <p:sp>
        <p:nvSpPr>
          <p:cNvPr id="253" name="Text Box 71">
            <a:extLst>
              <a:ext uri="{FF2B5EF4-FFF2-40B4-BE49-F238E27FC236}">
                <a16:creationId xmlns:a16="http://schemas.microsoft.com/office/drawing/2014/main" id="{0DAFFF4F-EA80-4C89-8336-F6B59CE9992F}"/>
              </a:ext>
            </a:extLst>
          </p:cNvPr>
          <p:cNvSpPr txBox="1">
            <a:spLocks noChangeArrowheads="1"/>
          </p:cNvSpPr>
          <p:nvPr/>
        </p:nvSpPr>
        <p:spPr bwMode="auto">
          <a:xfrm>
            <a:off x="902672" y="4533023"/>
            <a:ext cx="202126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 Airframe vibration mitigation</a:t>
            </a:r>
          </a:p>
        </p:txBody>
      </p:sp>
      <p:sp>
        <p:nvSpPr>
          <p:cNvPr id="254" name="Line 25">
            <a:extLst>
              <a:ext uri="{FF2B5EF4-FFF2-40B4-BE49-F238E27FC236}">
                <a16:creationId xmlns:a16="http://schemas.microsoft.com/office/drawing/2014/main" id="{AC633F3D-2C60-4F44-ADC7-EE28BA52DB27}"/>
              </a:ext>
            </a:extLst>
          </p:cNvPr>
          <p:cNvSpPr>
            <a:spLocks noChangeShapeType="1"/>
          </p:cNvSpPr>
          <p:nvPr/>
        </p:nvSpPr>
        <p:spPr bwMode="auto">
          <a:xfrm flipV="1">
            <a:off x="895350" y="4720321"/>
            <a:ext cx="3007497"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5" name="Line 25">
            <a:extLst>
              <a:ext uri="{FF2B5EF4-FFF2-40B4-BE49-F238E27FC236}">
                <a16:creationId xmlns:a16="http://schemas.microsoft.com/office/drawing/2014/main" id="{99742EFF-A8D5-40D3-9E68-F9E2389431B0}"/>
              </a:ext>
            </a:extLst>
          </p:cNvPr>
          <p:cNvSpPr>
            <a:spLocks noChangeShapeType="1"/>
          </p:cNvSpPr>
          <p:nvPr/>
        </p:nvSpPr>
        <p:spPr bwMode="auto">
          <a:xfrm>
            <a:off x="915832" y="3999129"/>
            <a:ext cx="1738435" cy="541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6" name="Text Box 71">
            <a:extLst>
              <a:ext uri="{FF2B5EF4-FFF2-40B4-BE49-F238E27FC236}">
                <a16:creationId xmlns:a16="http://schemas.microsoft.com/office/drawing/2014/main" id="{513FFAF7-1A95-446A-ABCA-43F3D67F14BA}"/>
              </a:ext>
            </a:extLst>
          </p:cNvPr>
          <p:cNvSpPr txBox="1">
            <a:spLocks noChangeArrowheads="1"/>
          </p:cNvSpPr>
          <p:nvPr/>
        </p:nvSpPr>
        <p:spPr bwMode="auto">
          <a:xfrm>
            <a:off x="902672" y="3812495"/>
            <a:ext cx="1941514"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 High Endurance Gunner Seat</a:t>
            </a:r>
          </a:p>
        </p:txBody>
      </p:sp>
      <p:sp>
        <p:nvSpPr>
          <p:cNvPr id="257" name="Text Box 71">
            <a:extLst>
              <a:ext uri="{FF2B5EF4-FFF2-40B4-BE49-F238E27FC236}">
                <a16:creationId xmlns:a16="http://schemas.microsoft.com/office/drawing/2014/main" id="{454F43A7-F96F-4576-A3E9-C8C9C3801916}"/>
              </a:ext>
            </a:extLst>
          </p:cNvPr>
          <p:cNvSpPr txBox="1">
            <a:spLocks noChangeArrowheads="1"/>
          </p:cNvSpPr>
          <p:nvPr/>
        </p:nvSpPr>
        <p:spPr bwMode="auto">
          <a:xfrm>
            <a:off x="902672" y="3990074"/>
            <a:ext cx="165592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Improved bladder relief</a:t>
            </a:r>
          </a:p>
        </p:txBody>
      </p:sp>
      <p:sp>
        <p:nvSpPr>
          <p:cNvPr id="258" name="Line 25">
            <a:extLst>
              <a:ext uri="{FF2B5EF4-FFF2-40B4-BE49-F238E27FC236}">
                <a16:creationId xmlns:a16="http://schemas.microsoft.com/office/drawing/2014/main" id="{C68E525C-6107-4081-87A3-5D0E245305C7}"/>
              </a:ext>
            </a:extLst>
          </p:cNvPr>
          <p:cNvSpPr>
            <a:spLocks noChangeShapeType="1"/>
          </p:cNvSpPr>
          <p:nvPr/>
        </p:nvSpPr>
        <p:spPr bwMode="auto">
          <a:xfrm flipV="1">
            <a:off x="904447" y="4175977"/>
            <a:ext cx="3236783"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9" name="Line 25">
            <a:extLst>
              <a:ext uri="{FF2B5EF4-FFF2-40B4-BE49-F238E27FC236}">
                <a16:creationId xmlns:a16="http://schemas.microsoft.com/office/drawing/2014/main" id="{50C561BA-5C59-4309-B511-FD5167964FF4}"/>
              </a:ext>
            </a:extLst>
          </p:cNvPr>
          <p:cNvSpPr>
            <a:spLocks noChangeShapeType="1"/>
          </p:cNvSpPr>
          <p:nvPr/>
        </p:nvSpPr>
        <p:spPr bwMode="auto">
          <a:xfrm flipV="1">
            <a:off x="914400" y="5213023"/>
            <a:ext cx="3007497"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Text Box 71">
            <a:extLst>
              <a:ext uri="{FF2B5EF4-FFF2-40B4-BE49-F238E27FC236}">
                <a16:creationId xmlns:a16="http://schemas.microsoft.com/office/drawing/2014/main" id="{AD2AB054-455C-4FB5-A5D2-760EFC122775}"/>
              </a:ext>
            </a:extLst>
          </p:cNvPr>
          <p:cNvSpPr txBox="1">
            <a:spLocks noChangeArrowheads="1"/>
          </p:cNvSpPr>
          <p:nvPr/>
        </p:nvSpPr>
        <p:spPr bwMode="auto">
          <a:xfrm>
            <a:off x="3929293" y="5579684"/>
            <a:ext cx="207622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r. Maintainer conditioning program </a:t>
            </a:r>
            <a:endParaRPr kumimoji="0" lang="en-US" sz="900" b="0" i="0" u="none" strike="noStrike" kern="1200" cap="none" spc="0" normalizeH="0" baseline="0" noProof="0" dirty="0">
              <a:ln>
                <a:noFill/>
              </a:ln>
              <a:solidFill>
                <a:srgbClr val="7030A0"/>
              </a:solidFill>
              <a:effectLst/>
              <a:highlight>
                <a:srgbClr val="00FFFF"/>
              </a:highlight>
              <a:uLnTx/>
              <a:uFillTx/>
              <a:latin typeface="Arial" charset="0"/>
              <a:ea typeface="+mn-ea"/>
              <a:cs typeface="Arial" charset="0"/>
            </a:endParaRPr>
          </a:p>
        </p:txBody>
      </p:sp>
      <p:sp>
        <p:nvSpPr>
          <p:cNvPr id="262" name="Text Box 71">
            <a:extLst>
              <a:ext uri="{FF2B5EF4-FFF2-40B4-BE49-F238E27FC236}">
                <a16:creationId xmlns:a16="http://schemas.microsoft.com/office/drawing/2014/main" id="{2C1C027B-3B62-41CE-8C81-B607DC48C94A}"/>
              </a:ext>
            </a:extLst>
          </p:cNvPr>
          <p:cNvSpPr txBox="1">
            <a:spLocks noChangeArrowheads="1"/>
          </p:cNvSpPr>
          <p:nvPr/>
        </p:nvSpPr>
        <p:spPr bwMode="auto">
          <a:xfrm>
            <a:off x="902672" y="5013212"/>
            <a:ext cx="2789785"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Neck pain reduction conditioning</a:t>
            </a:r>
          </a:p>
        </p:txBody>
      </p:sp>
      <p:sp>
        <p:nvSpPr>
          <p:cNvPr id="263" name="Line 25">
            <a:extLst>
              <a:ext uri="{FF2B5EF4-FFF2-40B4-BE49-F238E27FC236}">
                <a16:creationId xmlns:a16="http://schemas.microsoft.com/office/drawing/2014/main" id="{9F5812B0-E03A-44E0-8502-DF5121508718}"/>
              </a:ext>
            </a:extLst>
          </p:cNvPr>
          <p:cNvSpPr>
            <a:spLocks noChangeShapeType="1"/>
          </p:cNvSpPr>
          <p:nvPr/>
        </p:nvSpPr>
        <p:spPr bwMode="auto">
          <a:xfrm flipV="1">
            <a:off x="3200605" y="5585040"/>
            <a:ext cx="3415940" cy="0"/>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65" name="Line 25">
            <a:extLst>
              <a:ext uri="{FF2B5EF4-FFF2-40B4-BE49-F238E27FC236}">
                <a16:creationId xmlns:a16="http://schemas.microsoft.com/office/drawing/2014/main" id="{C4D4507F-B46B-43CB-87CF-58E5EBEAFB1C}"/>
              </a:ext>
            </a:extLst>
          </p:cNvPr>
          <p:cNvSpPr>
            <a:spLocks noChangeShapeType="1"/>
          </p:cNvSpPr>
          <p:nvPr/>
        </p:nvSpPr>
        <p:spPr bwMode="auto">
          <a:xfrm>
            <a:off x="3238497" y="5114916"/>
            <a:ext cx="1328698" cy="0"/>
          </a:xfrm>
          <a:prstGeom prst="line">
            <a:avLst/>
          </a:prstGeom>
          <a:noFill/>
          <a:ln w="19050">
            <a:solidFill>
              <a:schemeClr val="tx1">
                <a:lumMod val="65000"/>
                <a:lumOff val="35000"/>
              </a:schemeClr>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34" name="Straight Connector 87">
            <a:extLst>
              <a:ext uri="{FF2B5EF4-FFF2-40B4-BE49-F238E27FC236}">
                <a16:creationId xmlns:a16="http://schemas.microsoft.com/office/drawing/2014/main" id="{3DCA11B8-FDAB-447E-892F-E38288DF8CDC}"/>
              </a:ext>
            </a:extLst>
          </p:cNvPr>
          <p:cNvCxnSpPr>
            <a:cxnSpLocks noChangeShapeType="1"/>
          </p:cNvCxnSpPr>
          <p:nvPr/>
        </p:nvCxnSpPr>
        <p:spPr bwMode="auto">
          <a:xfrm>
            <a:off x="3208351" y="5393272"/>
            <a:ext cx="1363479" cy="2769"/>
          </a:xfrm>
          <a:prstGeom prst="line">
            <a:avLst/>
          </a:prstGeom>
          <a:noFill/>
          <a:ln w="19050">
            <a:solidFill>
              <a:schemeClr val="bg1">
                <a:lumMod val="50000"/>
              </a:schemeClr>
            </a:solidFill>
            <a:prstDash val="sysDot"/>
            <a:round/>
            <a:headEnd type="oval" w="med" len="med"/>
            <a:tailEnd type="oval" w="med" len="med"/>
          </a:ln>
        </p:spPr>
      </p:cxnSp>
      <p:sp>
        <p:nvSpPr>
          <p:cNvPr id="135" name="Text Box 34">
            <a:extLst>
              <a:ext uri="{FF2B5EF4-FFF2-40B4-BE49-F238E27FC236}">
                <a16:creationId xmlns:a16="http://schemas.microsoft.com/office/drawing/2014/main" id="{350F2CB5-F220-4678-86C1-86669D720D90}"/>
              </a:ext>
            </a:extLst>
          </p:cNvPr>
          <p:cNvSpPr txBox="1">
            <a:spLocks noChangeArrowheads="1"/>
          </p:cNvSpPr>
          <p:nvPr/>
        </p:nvSpPr>
        <p:spPr bwMode="auto">
          <a:xfrm>
            <a:off x="3168411" y="5181570"/>
            <a:ext cx="2012071"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 Neck injury metrics and modeling</a:t>
            </a:r>
          </a:p>
        </p:txBody>
      </p:sp>
      <p:sp>
        <p:nvSpPr>
          <p:cNvPr id="136" name="Line 25">
            <a:extLst>
              <a:ext uri="{FF2B5EF4-FFF2-40B4-BE49-F238E27FC236}">
                <a16:creationId xmlns:a16="http://schemas.microsoft.com/office/drawing/2014/main" id="{EF5E544B-54E0-407D-A8F3-ECB131AE45F3}"/>
              </a:ext>
            </a:extLst>
          </p:cNvPr>
          <p:cNvSpPr>
            <a:spLocks noChangeShapeType="1"/>
          </p:cNvSpPr>
          <p:nvPr/>
        </p:nvSpPr>
        <p:spPr bwMode="auto">
          <a:xfrm>
            <a:off x="3904937" y="3233177"/>
            <a:ext cx="1328698" cy="0"/>
          </a:xfrm>
          <a:prstGeom prst="line">
            <a:avLst/>
          </a:prstGeom>
          <a:noFill/>
          <a:ln w="19050">
            <a:solidFill>
              <a:schemeClr val="tx1">
                <a:lumMod val="65000"/>
                <a:lumOff val="35000"/>
              </a:schemeClr>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0" name="Text Box 71">
            <a:extLst>
              <a:ext uri="{FF2B5EF4-FFF2-40B4-BE49-F238E27FC236}">
                <a16:creationId xmlns:a16="http://schemas.microsoft.com/office/drawing/2014/main" id="{60717AC9-7C21-4E4F-847A-1FB05BE562F8}"/>
              </a:ext>
            </a:extLst>
          </p:cNvPr>
          <p:cNvSpPr txBox="1">
            <a:spLocks noChangeArrowheads="1"/>
          </p:cNvSpPr>
          <p:nvPr/>
        </p:nvSpPr>
        <p:spPr bwMode="auto">
          <a:xfrm>
            <a:off x="3903280" y="3039883"/>
            <a:ext cx="1594634"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g. Reactive LEP</a:t>
            </a:r>
          </a:p>
        </p:txBody>
      </p:sp>
      <p:sp>
        <p:nvSpPr>
          <p:cNvPr id="128" name="Rectangle 127">
            <a:extLst>
              <a:ext uri="{FF2B5EF4-FFF2-40B4-BE49-F238E27FC236}">
                <a16:creationId xmlns:a16="http://schemas.microsoft.com/office/drawing/2014/main" id="{7BC093EA-8723-4671-8831-E7B32D6B6AFB}"/>
              </a:ext>
            </a:extLst>
          </p:cNvPr>
          <p:cNvSpPr/>
          <p:nvPr/>
        </p:nvSpPr>
        <p:spPr>
          <a:xfrm>
            <a:off x="86241" y="6528379"/>
            <a:ext cx="9032582" cy="3231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Distribution statement D. Distribution authorized to Department of Defense and U.S. DoD contractors only, administrative use or operational, 28Feb2019. Other requests shall be referred to the Assistant Commander for</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Acquisition (AIR 1.0), PMA-202, Naval Air Systems Command, 47123 Buse Road, Patuxent River, Maryland, 20670. WARNING – This document contains technical data whose export is restricted by the Arms Export Control Act (Title 22, U.S.C., Section 2751 et seq.)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or the Export Administration Act of 1979, as amended, Title 50, U.S.C., App. 2401 et. seq. Violation of these export laws are subject to severe criminal penalties. Disseminate in accordance with provisions of OPNAVINST 5510.161.</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3" name="Slide Number Placeholder 4">
            <a:extLst>
              <a:ext uri="{FF2B5EF4-FFF2-40B4-BE49-F238E27FC236}">
                <a16:creationId xmlns:a16="http://schemas.microsoft.com/office/drawing/2014/main" id="{E4036A17-D913-434F-95AE-A2DC0AD2AD85}"/>
              </a:ext>
            </a:extLst>
          </p:cNvPr>
          <p:cNvSpPr txBox="1">
            <a:spLocks/>
          </p:cNvSpPr>
          <p:nvPr/>
        </p:nvSpPr>
        <p:spPr bwMode="auto">
          <a:xfrm>
            <a:off x="7952423" y="6602497"/>
            <a:ext cx="1098763" cy="261247"/>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0" fontAlgn="auto" hangingPunct="0">
              <a:spcBef>
                <a:spcPts val="0"/>
              </a:spcBef>
              <a:spcAft>
                <a:spcPts val="0"/>
              </a:spcAft>
              <a:defRPr sz="1200" kern="1200">
                <a:solidFill>
                  <a:prstClr val="black">
                    <a:tint val="75000"/>
                  </a:prstClr>
                </a:solidFill>
                <a:effectLst>
                  <a:outerShdw blurRad="38100" dist="38100" dir="2700000" algn="tl">
                    <a:srgbClr val="000000">
                      <a:alpha val="43137"/>
                    </a:srgbClr>
                  </a:outerShdw>
                </a:effectLst>
                <a:latin typeface="+mn-lt"/>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a:lstStyle>
          <a:p>
            <a:pPr algn="r">
              <a:defRPr/>
            </a:pPr>
            <a:fld id="{2A031106-950B-4658-820F-AD9AA3962ED9}" type="slidenum">
              <a:rPr lang="en-US" smtClean="0">
                <a:solidFill>
                  <a:schemeClr val="tx1">
                    <a:lumMod val="50000"/>
                  </a:schemeClr>
                </a:solidFill>
                <a:effectLst/>
                <a:latin typeface="+mj-lt"/>
              </a:rPr>
              <a:pPr algn="r">
                <a:defRPr/>
              </a:pPr>
              <a:t>21</a:t>
            </a:fld>
            <a:endParaRPr lang="en-US" dirty="0">
              <a:solidFill>
                <a:schemeClr val="tx1">
                  <a:lumMod val="50000"/>
                </a:schemeClr>
              </a:solidFill>
              <a:effectLst/>
              <a:latin typeface="+mj-lt"/>
            </a:endParaRPr>
          </a:p>
        </p:txBody>
      </p:sp>
    </p:spTree>
    <p:extLst>
      <p:ext uri="{BB962C8B-B14F-4D97-AF65-F5344CB8AC3E}">
        <p14:creationId xmlns:p14="http://schemas.microsoft.com/office/powerpoint/2010/main" val="54060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print"/>
          <a:srcRect l="15556" t="17111" r="39999" b="11778"/>
          <a:stretch>
            <a:fillRect/>
          </a:stretch>
        </p:blipFill>
        <p:spPr bwMode="auto">
          <a:xfrm>
            <a:off x="152400" y="76200"/>
            <a:ext cx="609600" cy="609600"/>
          </a:xfrm>
          <a:prstGeom prst="rect">
            <a:avLst/>
          </a:prstGeom>
          <a:noFill/>
          <a:ln w="9525">
            <a:noFill/>
            <a:miter lim="800000"/>
            <a:headEnd/>
            <a:tailEnd/>
          </a:ln>
        </p:spPr>
      </p:pic>
      <p:sp>
        <p:nvSpPr>
          <p:cNvPr id="2" name="Rectangle 2"/>
          <p:cNvSpPr>
            <a:spLocks noChangeArrowheads="1"/>
          </p:cNvSpPr>
          <p:nvPr/>
        </p:nvSpPr>
        <p:spPr bwMode="auto">
          <a:xfrm rot="16200000">
            <a:off x="2354164" y="-384220"/>
            <a:ext cx="5029200" cy="7468283"/>
          </a:xfrm>
          <a:prstGeom prst="rect">
            <a:avLst/>
          </a:prstGeom>
          <a:solidFill>
            <a:schemeClr val="accent3">
              <a:lumMod val="20000"/>
              <a:lumOff val="80000"/>
              <a:alpha val="47451"/>
            </a:schemeClr>
          </a:solidFill>
          <a:ln w="19050">
            <a:solidFill>
              <a:srgbClr val="008000"/>
            </a:solidFill>
            <a:miter lim="800000"/>
            <a:headEnd/>
            <a:tailEnd/>
          </a:ln>
        </p:spPr>
        <p:txBody>
          <a:bodyPr rot="10800000" wrap="none" lIns="91431" tIns="45716" rIns="91431"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CC"/>
                </a:solidFill>
                <a:effectLst/>
                <a:uLnTx/>
                <a:uFillTx/>
                <a:latin typeface="Arial" pitchFamily="34" charset="0"/>
                <a:ea typeface="+mn-ea"/>
                <a:cs typeface="Arial" pitchFamily="34" charset="0"/>
              </a:rPr>
              <a:t>  </a:t>
            </a:r>
          </a:p>
        </p:txBody>
      </p:sp>
      <p:sp>
        <p:nvSpPr>
          <p:cNvPr id="4102" name="Line 5"/>
          <p:cNvSpPr>
            <a:spLocks noChangeShapeType="1"/>
          </p:cNvSpPr>
          <p:nvPr/>
        </p:nvSpPr>
        <p:spPr bwMode="auto">
          <a:xfrm>
            <a:off x="3886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3" name="Line 6"/>
          <p:cNvSpPr>
            <a:spLocks noChangeShapeType="1"/>
          </p:cNvSpPr>
          <p:nvPr/>
        </p:nvSpPr>
        <p:spPr bwMode="auto">
          <a:xfrm>
            <a:off x="4572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4" name="Line 7"/>
          <p:cNvSpPr>
            <a:spLocks noChangeShapeType="1"/>
          </p:cNvSpPr>
          <p:nvPr/>
        </p:nvSpPr>
        <p:spPr bwMode="auto">
          <a:xfrm>
            <a:off x="52578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5" name="Line 8"/>
          <p:cNvSpPr>
            <a:spLocks noChangeShapeType="1"/>
          </p:cNvSpPr>
          <p:nvPr/>
        </p:nvSpPr>
        <p:spPr bwMode="auto">
          <a:xfrm>
            <a:off x="7315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6" name="Line 9"/>
          <p:cNvSpPr>
            <a:spLocks noChangeShapeType="1"/>
          </p:cNvSpPr>
          <p:nvPr/>
        </p:nvSpPr>
        <p:spPr bwMode="auto">
          <a:xfrm>
            <a:off x="6629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7" name="Line 10"/>
          <p:cNvSpPr>
            <a:spLocks noChangeShapeType="1"/>
          </p:cNvSpPr>
          <p:nvPr/>
        </p:nvSpPr>
        <p:spPr bwMode="auto">
          <a:xfrm>
            <a:off x="5943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8" name="Line 11"/>
          <p:cNvSpPr>
            <a:spLocks noChangeShapeType="1"/>
          </p:cNvSpPr>
          <p:nvPr/>
        </p:nvSpPr>
        <p:spPr bwMode="auto">
          <a:xfrm>
            <a:off x="8001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9" name="Line 12"/>
          <p:cNvSpPr>
            <a:spLocks noChangeShapeType="1"/>
          </p:cNvSpPr>
          <p:nvPr/>
        </p:nvSpPr>
        <p:spPr bwMode="auto">
          <a:xfrm>
            <a:off x="3200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0" name="Text Box 64"/>
          <p:cNvSpPr txBox="1">
            <a:spLocks noChangeArrowheads="1"/>
          </p:cNvSpPr>
          <p:nvPr/>
        </p:nvSpPr>
        <p:spPr bwMode="auto">
          <a:xfrm>
            <a:off x="133506" y="669925"/>
            <a:ext cx="828675" cy="415925"/>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Capability</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Elements</a:t>
            </a:r>
          </a:p>
        </p:txBody>
      </p:sp>
      <p:sp>
        <p:nvSpPr>
          <p:cNvPr id="4111" name="Line 12"/>
          <p:cNvSpPr>
            <a:spLocks noChangeShapeType="1"/>
          </p:cNvSpPr>
          <p:nvPr/>
        </p:nvSpPr>
        <p:spPr bwMode="auto">
          <a:xfrm>
            <a:off x="2514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09" name="Straight Connector 108"/>
          <p:cNvCxnSpPr>
            <a:cxnSpLocks/>
          </p:cNvCxnSpPr>
          <p:nvPr/>
        </p:nvCxnSpPr>
        <p:spPr bwMode="auto">
          <a:xfrm flipV="1">
            <a:off x="2513013" y="848497"/>
            <a:ext cx="1" cy="502761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bwMode="auto">
          <a:xfrm flipH="1" flipV="1">
            <a:off x="3206715" y="846151"/>
            <a:ext cx="3212" cy="4956218"/>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5400000" flipH="1">
            <a:off x="1419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5400000" flipH="1">
            <a:off x="2105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a:off x="27908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a:off x="34861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a:off x="4162426" y="3324225"/>
            <a:ext cx="4932362"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a:off x="4848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rot="5400000" flipH="1">
            <a:off x="5537661" y="3319705"/>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21" name="Text Box 74"/>
          <p:cNvSpPr txBox="1">
            <a:spLocks noChangeArrowheads="1"/>
          </p:cNvSpPr>
          <p:nvPr/>
        </p:nvSpPr>
        <p:spPr bwMode="auto">
          <a:xfrm rot="5400000" flipH="1">
            <a:off x="7159155" y="3195994"/>
            <a:ext cx="3414717" cy="271869"/>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charset="0"/>
                <a:ea typeface="+mn-ea"/>
                <a:cs typeface="Arial" charset="0"/>
              </a:rPr>
              <a:t>Elimination of Physiological Episodes</a:t>
            </a:r>
          </a:p>
        </p:txBody>
      </p:sp>
      <p:sp>
        <p:nvSpPr>
          <p:cNvPr id="124" name="Text Box 65">
            <a:extLst>
              <a:ext uri="{FF2B5EF4-FFF2-40B4-BE49-F238E27FC236}">
                <a16:creationId xmlns:a16="http://schemas.microsoft.com/office/drawing/2014/main" id="{15BE5D0F-FE93-4092-B778-0826D2B00E0B}"/>
              </a:ext>
            </a:extLst>
          </p:cNvPr>
          <p:cNvSpPr txBox="1">
            <a:spLocks noChangeArrowheads="1"/>
          </p:cNvSpPr>
          <p:nvPr/>
        </p:nvSpPr>
        <p:spPr bwMode="auto">
          <a:xfrm>
            <a:off x="7086600" y="131763"/>
            <a:ext cx="2057400" cy="657225"/>
          </a:xfrm>
          <a:prstGeom prst="rect">
            <a:avLst/>
          </a:prstGeom>
          <a:noFill/>
          <a:ln w="12700">
            <a:noFill/>
            <a:miter lim="800000"/>
            <a:headEnd/>
            <a:tailEnd/>
          </a:ln>
          <a:effectLst/>
        </p:spPr>
        <p:txBody>
          <a:bodyPr wrap="square">
            <a:spAutoFit/>
          </a:bodyPr>
          <a:lstStyle/>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Aircrew Systems</a:t>
            </a:r>
          </a:p>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 Capability Evolution </a:t>
            </a:r>
          </a:p>
          <a:p>
            <a:pPr marL="0" marR="0" lvl="0" indent="0" algn="ctr" defTabSz="914400" rtl="0" eaLnBrk="0" fontAlgn="auto" latinLnBrk="0" hangingPunct="0">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Roadmaps  </a:t>
            </a:r>
            <a:r>
              <a:rPr kumimoji="0" lang="en-US" sz="16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2019</a:t>
            </a:r>
            <a:endPar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25" name="Text Box 3">
            <a:extLst>
              <a:ext uri="{FF2B5EF4-FFF2-40B4-BE49-F238E27FC236}">
                <a16:creationId xmlns:a16="http://schemas.microsoft.com/office/drawing/2014/main" id="{2B30DB7E-796E-431F-B198-50EDEAA30343}"/>
              </a:ext>
            </a:extLst>
          </p:cNvPr>
          <p:cNvSpPr txBox="1">
            <a:spLocks noChangeArrowheads="1"/>
          </p:cNvSpPr>
          <p:nvPr/>
        </p:nvSpPr>
        <p:spPr bwMode="auto">
          <a:xfrm>
            <a:off x="465138" y="5867400"/>
            <a:ext cx="8153400" cy="246063"/>
          </a:xfrm>
          <a:prstGeom prst="rect">
            <a:avLst/>
          </a:prstGeom>
          <a:noFill/>
          <a:ln w="9525">
            <a:noFill/>
            <a:miter lim="800000"/>
            <a:headEnd/>
            <a:tailEnd/>
          </a:ln>
        </p:spPr>
        <p:txBody>
          <a:bodyPr lIns="91423" tIns="45711" rIns="91423" bIns="4571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                FY:	           18                       19                20               21                22                23                24               25                26               27</a:t>
            </a:r>
          </a:p>
        </p:txBody>
      </p:sp>
      <p:sp>
        <p:nvSpPr>
          <p:cNvPr id="134" name="Text Box 78">
            <a:extLst>
              <a:ext uri="{FF2B5EF4-FFF2-40B4-BE49-F238E27FC236}">
                <a16:creationId xmlns:a16="http://schemas.microsoft.com/office/drawing/2014/main" id="{B1D4A93F-AE82-4173-AA05-3AB35CC3A298}"/>
              </a:ext>
            </a:extLst>
          </p:cNvPr>
          <p:cNvSpPr txBox="1">
            <a:spLocks noChangeArrowheads="1"/>
          </p:cNvSpPr>
          <p:nvPr/>
        </p:nvSpPr>
        <p:spPr bwMode="auto">
          <a:xfrm>
            <a:off x="1121636" y="2613056"/>
            <a:ext cx="5921449"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g. Assessment of influence of fatigue, caffeine &amp; dehydration on susceptibility to contaminant effects </a:t>
            </a:r>
          </a:p>
        </p:txBody>
      </p:sp>
      <p:sp>
        <p:nvSpPr>
          <p:cNvPr id="145" name="Line 25">
            <a:extLst>
              <a:ext uri="{FF2B5EF4-FFF2-40B4-BE49-F238E27FC236}">
                <a16:creationId xmlns:a16="http://schemas.microsoft.com/office/drawing/2014/main" id="{F56BA32B-BE30-44CC-B866-679AE1C61EE7}"/>
              </a:ext>
            </a:extLst>
          </p:cNvPr>
          <p:cNvSpPr>
            <a:spLocks noChangeShapeType="1"/>
          </p:cNvSpPr>
          <p:nvPr/>
        </p:nvSpPr>
        <p:spPr bwMode="auto">
          <a:xfrm flipV="1">
            <a:off x="1142068" y="2605596"/>
            <a:ext cx="2734466" cy="9794"/>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4" name="Text Box 78">
            <a:extLst>
              <a:ext uri="{FF2B5EF4-FFF2-40B4-BE49-F238E27FC236}">
                <a16:creationId xmlns:a16="http://schemas.microsoft.com/office/drawing/2014/main" id="{984B6476-72CB-4821-B948-D5585C02A15F}"/>
              </a:ext>
            </a:extLst>
          </p:cNvPr>
          <p:cNvSpPr txBox="1">
            <a:spLocks noChangeArrowheads="1"/>
          </p:cNvSpPr>
          <p:nvPr/>
        </p:nvSpPr>
        <p:spPr bwMode="auto">
          <a:xfrm>
            <a:off x="1121637" y="2390948"/>
            <a:ext cx="3713803"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f. Assessment of effects of contaminants in breathing air</a:t>
            </a:r>
          </a:p>
        </p:txBody>
      </p:sp>
      <p:sp>
        <p:nvSpPr>
          <p:cNvPr id="180" name="Text Box 20">
            <a:extLst>
              <a:ext uri="{FF2B5EF4-FFF2-40B4-BE49-F238E27FC236}">
                <a16:creationId xmlns:a16="http://schemas.microsoft.com/office/drawing/2014/main" id="{B6473094-9466-4036-9A96-06C94B9A88EE}"/>
              </a:ext>
            </a:extLst>
          </p:cNvPr>
          <p:cNvSpPr txBox="1">
            <a:spLocks noChangeArrowheads="1"/>
          </p:cNvSpPr>
          <p:nvPr/>
        </p:nvSpPr>
        <p:spPr bwMode="auto">
          <a:xfrm>
            <a:off x="-55455" y="1098902"/>
            <a:ext cx="1190077" cy="618183"/>
          </a:xfrm>
          <a:prstGeom prst="rect">
            <a:avLst/>
          </a:prstGeom>
          <a:noFill/>
          <a:ln w="12700">
            <a:noFill/>
            <a:miter lim="800000"/>
            <a:headEnd/>
            <a:tailEnd/>
          </a:ln>
        </p:spPr>
        <p:txBody>
          <a:bodyPr wrap="square">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Understanding</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Physiological</a:t>
            </a:r>
            <a:r>
              <a:rPr kumimoji="0" lang="en-US" sz="1400" b="1"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Effects</a:t>
            </a:r>
          </a:p>
        </p:txBody>
      </p:sp>
      <p:sp>
        <p:nvSpPr>
          <p:cNvPr id="181" name="Line 35">
            <a:extLst>
              <a:ext uri="{FF2B5EF4-FFF2-40B4-BE49-F238E27FC236}">
                <a16:creationId xmlns:a16="http://schemas.microsoft.com/office/drawing/2014/main" id="{A8728466-540B-4C5C-93CF-8E43F8BB334D}"/>
              </a:ext>
            </a:extLst>
          </p:cNvPr>
          <p:cNvSpPr>
            <a:spLocks noChangeShapeType="1"/>
          </p:cNvSpPr>
          <p:nvPr/>
        </p:nvSpPr>
        <p:spPr bwMode="auto">
          <a:xfrm flipV="1">
            <a:off x="1120167" y="1263833"/>
            <a:ext cx="7468284" cy="12229"/>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2" name="Text Box 36">
            <a:extLst>
              <a:ext uri="{FF2B5EF4-FFF2-40B4-BE49-F238E27FC236}">
                <a16:creationId xmlns:a16="http://schemas.microsoft.com/office/drawing/2014/main" id="{3EA48CCA-D467-4B7F-829E-5EE0674609F0}"/>
              </a:ext>
            </a:extLst>
          </p:cNvPr>
          <p:cNvSpPr txBox="1">
            <a:spLocks noChangeArrowheads="1"/>
          </p:cNvSpPr>
          <p:nvPr/>
        </p:nvSpPr>
        <p:spPr bwMode="auto">
          <a:xfrm>
            <a:off x="1098315" y="1038272"/>
            <a:ext cx="7381185" cy="244475"/>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Limited quantitative awareness of cognitive and performance impacts of hypoxia </a:t>
            </a:r>
          </a:p>
        </p:txBody>
      </p:sp>
      <p:sp>
        <p:nvSpPr>
          <p:cNvPr id="212" name="Text Box 78">
            <a:extLst>
              <a:ext uri="{FF2B5EF4-FFF2-40B4-BE49-F238E27FC236}">
                <a16:creationId xmlns:a16="http://schemas.microsoft.com/office/drawing/2014/main" id="{E67B7547-E296-4A2F-8017-02DE71E0D9DC}"/>
              </a:ext>
            </a:extLst>
          </p:cNvPr>
          <p:cNvSpPr txBox="1">
            <a:spLocks noChangeArrowheads="1"/>
          </p:cNvSpPr>
          <p:nvPr/>
        </p:nvSpPr>
        <p:spPr bwMode="auto">
          <a:xfrm>
            <a:off x="1122243" y="3057272"/>
            <a:ext cx="3376274"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i. Assessment of cabin pressure fluctuation effects</a:t>
            </a:r>
          </a:p>
        </p:txBody>
      </p:sp>
      <p:sp>
        <p:nvSpPr>
          <p:cNvPr id="102" name="Text Box 20">
            <a:extLst>
              <a:ext uri="{FF2B5EF4-FFF2-40B4-BE49-F238E27FC236}">
                <a16:creationId xmlns:a16="http://schemas.microsoft.com/office/drawing/2014/main" id="{5A9F92B7-C595-4313-9E4C-149CACAE735A}"/>
              </a:ext>
            </a:extLst>
          </p:cNvPr>
          <p:cNvSpPr txBox="1">
            <a:spLocks noChangeArrowheads="1"/>
          </p:cNvSpPr>
          <p:nvPr/>
        </p:nvSpPr>
        <p:spPr bwMode="auto">
          <a:xfrm>
            <a:off x="-53009" y="4078401"/>
            <a:ext cx="1190077" cy="977255"/>
          </a:xfrm>
          <a:prstGeom prst="rect">
            <a:avLst/>
          </a:prstGeom>
          <a:noFill/>
          <a:ln w="12700">
            <a:noFill/>
            <a:miter lim="800000"/>
            <a:headEnd/>
            <a:tailEnd/>
          </a:ln>
        </p:spPr>
        <p:txBody>
          <a:bodyPr wrap="square">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Physiological</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Episode</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Recognition</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&amp; Recovery</a:t>
            </a:r>
          </a:p>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Training</a:t>
            </a:r>
          </a:p>
        </p:txBody>
      </p:sp>
      <p:sp>
        <p:nvSpPr>
          <p:cNvPr id="103" name="Text Box 36">
            <a:extLst>
              <a:ext uri="{FF2B5EF4-FFF2-40B4-BE49-F238E27FC236}">
                <a16:creationId xmlns:a16="http://schemas.microsoft.com/office/drawing/2014/main" id="{D22B4EC1-A8CC-4EB3-8172-634197C51909}"/>
              </a:ext>
            </a:extLst>
          </p:cNvPr>
          <p:cNvSpPr txBox="1">
            <a:spLocks noChangeArrowheads="1"/>
          </p:cNvSpPr>
          <p:nvPr/>
        </p:nvSpPr>
        <p:spPr bwMode="auto">
          <a:xfrm>
            <a:off x="1061196" y="4192242"/>
            <a:ext cx="7579884" cy="244475"/>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Reduced Oxygen Breathing Devices (ROBDs) and Reduced Oxygen Breathing Environment (ROBE) chamber</a:t>
            </a:r>
          </a:p>
        </p:txBody>
      </p:sp>
      <p:sp>
        <p:nvSpPr>
          <p:cNvPr id="107" name="Text Box 78">
            <a:extLst>
              <a:ext uri="{FF2B5EF4-FFF2-40B4-BE49-F238E27FC236}">
                <a16:creationId xmlns:a16="http://schemas.microsoft.com/office/drawing/2014/main" id="{69E802DC-C11E-4D02-A07A-8B22063D08BC}"/>
              </a:ext>
            </a:extLst>
          </p:cNvPr>
          <p:cNvSpPr txBox="1">
            <a:spLocks noChangeArrowheads="1"/>
          </p:cNvSpPr>
          <p:nvPr/>
        </p:nvSpPr>
        <p:spPr bwMode="auto">
          <a:xfrm>
            <a:off x="1109592" y="4954644"/>
            <a:ext cx="3812026"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n. Assessment of PE reporting following intervention events</a:t>
            </a:r>
          </a:p>
        </p:txBody>
      </p:sp>
      <p:sp>
        <p:nvSpPr>
          <p:cNvPr id="118" name="Text Box 78">
            <a:extLst>
              <a:ext uri="{FF2B5EF4-FFF2-40B4-BE49-F238E27FC236}">
                <a16:creationId xmlns:a16="http://schemas.microsoft.com/office/drawing/2014/main" id="{0F083FD9-FB4D-451E-B4B8-836952B6A831}"/>
              </a:ext>
            </a:extLst>
          </p:cNvPr>
          <p:cNvSpPr txBox="1">
            <a:spLocks noChangeArrowheads="1"/>
          </p:cNvSpPr>
          <p:nvPr/>
        </p:nvSpPr>
        <p:spPr bwMode="auto">
          <a:xfrm>
            <a:off x="1109592" y="5185235"/>
            <a:ext cx="499106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o. Analysis of PE reports and non-reports under similar operating &amp; environmental conditions</a:t>
            </a:r>
          </a:p>
        </p:txBody>
      </p:sp>
      <p:sp>
        <p:nvSpPr>
          <p:cNvPr id="123" name="Line 25">
            <a:extLst>
              <a:ext uri="{FF2B5EF4-FFF2-40B4-BE49-F238E27FC236}">
                <a16:creationId xmlns:a16="http://schemas.microsoft.com/office/drawing/2014/main" id="{221309AC-CD82-43C1-958B-C5D704168752}"/>
              </a:ext>
            </a:extLst>
          </p:cNvPr>
          <p:cNvSpPr>
            <a:spLocks noChangeShapeType="1"/>
          </p:cNvSpPr>
          <p:nvPr/>
        </p:nvSpPr>
        <p:spPr bwMode="auto">
          <a:xfrm>
            <a:off x="1142068" y="3938255"/>
            <a:ext cx="3410881"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0" name="Text Box 78">
            <a:extLst>
              <a:ext uri="{FF2B5EF4-FFF2-40B4-BE49-F238E27FC236}">
                <a16:creationId xmlns:a16="http://schemas.microsoft.com/office/drawing/2014/main" id="{1C35743D-F327-46E5-BCD3-C712CF56DE06}"/>
              </a:ext>
            </a:extLst>
          </p:cNvPr>
          <p:cNvSpPr txBox="1">
            <a:spLocks noChangeArrowheads="1"/>
          </p:cNvSpPr>
          <p:nvPr/>
        </p:nvSpPr>
        <p:spPr bwMode="auto">
          <a:xfrm>
            <a:off x="1123079" y="3723596"/>
            <a:ext cx="622838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l. Exploration of Atelectasis under high oxygen concentration, g-loading &amp; prolonged static positions </a:t>
            </a:r>
          </a:p>
        </p:txBody>
      </p:sp>
      <p:sp>
        <p:nvSpPr>
          <p:cNvPr id="136" name="Text Box 78">
            <a:extLst>
              <a:ext uri="{FF2B5EF4-FFF2-40B4-BE49-F238E27FC236}">
                <a16:creationId xmlns:a16="http://schemas.microsoft.com/office/drawing/2014/main" id="{7E5AB3B5-6514-491C-B6F2-7C7944460D4E}"/>
              </a:ext>
            </a:extLst>
          </p:cNvPr>
          <p:cNvSpPr txBox="1">
            <a:spLocks noChangeArrowheads="1"/>
          </p:cNvSpPr>
          <p:nvPr/>
        </p:nvSpPr>
        <p:spPr bwMode="auto">
          <a:xfrm>
            <a:off x="1125895" y="2835164"/>
            <a:ext cx="491588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h. Analysis of fluctuating Oxygen concentration levels on cognition and performance</a:t>
            </a:r>
          </a:p>
        </p:txBody>
      </p:sp>
      <p:sp>
        <p:nvSpPr>
          <p:cNvPr id="159" name="Line 25">
            <a:extLst>
              <a:ext uri="{FF2B5EF4-FFF2-40B4-BE49-F238E27FC236}">
                <a16:creationId xmlns:a16="http://schemas.microsoft.com/office/drawing/2014/main" id="{85A50564-08A6-4EE8-A9C7-8780B34705D0}"/>
              </a:ext>
            </a:extLst>
          </p:cNvPr>
          <p:cNvSpPr>
            <a:spLocks noChangeShapeType="1"/>
          </p:cNvSpPr>
          <p:nvPr/>
        </p:nvSpPr>
        <p:spPr bwMode="auto">
          <a:xfrm flipV="1">
            <a:off x="1133036" y="1728997"/>
            <a:ext cx="2065063" cy="3681"/>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0" name="Text Box 78">
            <a:extLst>
              <a:ext uri="{FF2B5EF4-FFF2-40B4-BE49-F238E27FC236}">
                <a16:creationId xmlns:a16="http://schemas.microsoft.com/office/drawing/2014/main" id="{5C48FAE2-CBF6-4FE1-9760-89AF403BCBC6}"/>
              </a:ext>
            </a:extLst>
          </p:cNvPr>
          <p:cNvSpPr txBox="1">
            <a:spLocks noChangeArrowheads="1"/>
          </p:cNvSpPr>
          <p:nvPr/>
        </p:nvSpPr>
        <p:spPr bwMode="auto">
          <a:xfrm>
            <a:off x="1123080" y="1514349"/>
            <a:ext cx="3259950"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b. Exploration of </a:t>
            </a:r>
            <a:r>
              <a:rPr kumimoji="0" lang="en-US" sz="900" b="0" i="0" u="none" strike="noStrike" kern="1200" cap="none" spc="0" normalizeH="0" baseline="0" noProof="0" dirty="0" err="1">
                <a:ln>
                  <a:noFill/>
                </a:ln>
                <a:solidFill>
                  <a:srgbClr val="7030A0"/>
                </a:solidFill>
                <a:effectLst/>
                <a:uLnTx/>
                <a:uFillTx/>
                <a:latin typeface="Arial" charset="0"/>
                <a:ea typeface="+mn-ea"/>
                <a:cs typeface="Arial" charset="0"/>
              </a:rPr>
              <a:t>hypobaria</a:t>
            </a: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-induced hypocapnia</a:t>
            </a:r>
            <a:endParaRPr kumimoji="0" lang="en-US"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62" name="Text Box 78">
            <a:extLst>
              <a:ext uri="{FF2B5EF4-FFF2-40B4-BE49-F238E27FC236}">
                <a16:creationId xmlns:a16="http://schemas.microsoft.com/office/drawing/2014/main" id="{59277447-18E7-472E-83EB-735FC4A6F3F4}"/>
              </a:ext>
            </a:extLst>
          </p:cNvPr>
          <p:cNvSpPr txBox="1">
            <a:spLocks noChangeArrowheads="1"/>
          </p:cNvSpPr>
          <p:nvPr/>
        </p:nvSpPr>
        <p:spPr bwMode="auto">
          <a:xfrm>
            <a:off x="1124647" y="1730344"/>
            <a:ext cx="2583669" cy="215111"/>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c. Exploration of nitrous oxide effects)</a:t>
            </a:r>
          </a:p>
        </p:txBody>
      </p:sp>
      <p:sp>
        <p:nvSpPr>
          <p:cNvPr id="163" name="Line 25">
            <a:extLst>
              <a:ext uri="{FF2B5EF4-FFF2-40B4-BE49-F238E27FC236}">
                <a16:creationId xmlns:a16="http://schemas.microsoft.com/office/drawing/2014/main" id="{CF774C9E-9F55-4629-B8E5-9D932754B5DC}"/>
              </a:ext>
            </a:extLst>
          </p:cNvPr>
          <p:cNvSpPr>
            <a:spLocks noChangeShapeType="1"/>
          </p:cNvSpPr>
          <p:nvPr/>
        </p:nvSpPr>
        <p:spPr bwMode="auto">
          <a:xfrm flipV="1">
            <a:off x="1142068" y="1508172"/>
            <a:ext cx="2060001" cy="8511"/>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4" name="Text Box 78">
            <a:extLst>
              <a:ext uri="{FF2B5EF4-FFF2-40B4-BE49-F238E27FC236}">
                <a16:creationId xmlns:a16="http://schemas.microsoft.com/office/drawing/2014/main" id="{03B13A10-75EF-4591-8980-A3483DAC9F41}"/>
              </a:ext>
            </a:extLst>
          </p:cNvPr>
          <p:cNvSpPr txBox="1">
            <a:spLocks noChangeArrowheads="1"/>
          </p:cNvSpPr>
          <p:nvPr/>
        </p:nvSpPr>
        <p:spPr bwMode="auto">
          <a:xfrm>
            <a:off x="1116052" y="1293524"/>
            <a:ext cx="4505805"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 Assessment of brain hemodynamic response to respiratory challenges</a:t>
            </a:r>
          </a:p>
        </p:txBody>
      </p:sp>
      <p:sp>
        <p:nvSpPr>
          <p:cNvPr id="171" name="Text Box 78">
            <a:extLst>
              <a:ext uri="{FF2B5EF4-FFF2-40B4-BE49-F238E27FC236}">
                <a16:creationId xmlns:a16="http://schemas.microsoft.com/office/drawing/2014/main" id="{671158DB-7A4D-4AC0-8614-B6192726790B}"/>
              </a:ext>
            </a:extLst>
          </p:cNvPr>
          <p:cNvSpPr txBox="1">
            <a:spLocks noChangeArrowheads="1"/>
          </p:cNvSpPr>
          <p:nvPr/>
        </p:nvSpPr>
        <p:spPr bwMode="auto">
          <a:xfrm>
            <a:off x="1120039" y="1949298"/>
            <a:ext cx="535219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d. Assessment of hypoxia effects on brain wave patterns – effective biomarker exploration </a:t>
            </a:r>
          </a:p>
        </p:txBody>
      </p:sp>
      <p:sp>
        <p:nvSpPr>
          <p:cNvPr id="173" name="Text Box 78">
            <a:extLst>
              <a:ext uri="{FF2B5EF4-FFF2-40B4-BE49-F238E27FC236}">
                <a16:creationId xmlns:a16="http://schemas.microsoft.com/office/drawing/2014/main" id="{D35691AD-C56C-49E1-B451-E4A9C2CF11BA}"/>
              </a:ext>
            </a:extLst>
          </p:cNvPr>
          <p:cNvSpPr txBox="1">
            <a:spLocks noChangeArrowheads="1"/>
          </p:cNvSpPr>
          <p:nvPr/>
        </p:nvSpPr>
        <p:spPr bwMode="auto">
          <a:xfrm>
            <a:off x="1121967" y="2170123"/>
            <a:ext cx="5099932"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e. Assessment of effectiveness of Ketones in mitigating cognitive symptoms of hypoxia</a:t>
            </a:r>
          </a:p>
        </p:txBody>
      </p:sp>
      <p:sp>
        <p:nvSpPr>
          <p:cNvPr id="175" name="Text Box 78">
            <a:extLst>
              <a:ext uri="{FF2B5EF4-FFF2-40B4-BE49-F238E27FC236}">
                <a16:creationId xmlns:a16="http://schemas.microsoft.com/office/drawing/2014/main" id="{7ACA1303-FCEF-485F-A005-D797024F7AAD}"/>
              </a:ext>
            </a:extLst>
          </p:cNvPr>
          <p:cNvSpPr txBox="1">
            <a:spLocks noChangeArrowheads="1"/>
          </p:cNvSpPr>
          <p:nvPr/>
        </p:nvSpPr>
        <p:spPr bwMode="auto">
          <a:xfrm>
            <a:off x="1123020" y="3279380"/>
            <a:ext cx="3283799"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j. Assessment of effects of hypoxia on Spatial Disorientation </a:t>
            </a:r>
          </a:p>
        </p:txBody>
      </p:sp>
      <p:cxnSp>
        <p:nvCxnSpPr>
          <p:cNvPr id="86" name="Straight Connector 110">
            <a:extLst>
              <a:ext uri="{FF2B5EF4-FFF2-40B4-BE49-F238E27FC236}">
                <a16:creationId xmlns:a16="http://schemas.microsoft.com/office/drawing/2014/main" id="{BAB7821E-1C2C-41ED-A8BC-4F5AEE4401D2}"/>
              </a:ext>
            </a:extLst>
          </p:cNvPr>
          <p:cNvCxnSpPr>
            <a:cxnSpLocks noChangeShapeType="1"/>
            <a:endCxn id="89" idx="0"/>
          </p:cNvCxnSpPr>
          <p:nvPr/>
        </p:nvCxnSpPr>
        <p:spPr bwMode="auto">
          <a:xfrm>
            <a:off x="1145795" y="4726396"/>
            <a:ext cx="5076103" cy="8624"/>
          </a:xfrm>
          <a:prstGeom prst="line">
            <a:avLst/>
          </a:prstGeom>
          <a:noFill/>
          <a:ln w="19050">
            <a:solidFill>
              <a:srgbClr val="0000CC"/>
            </a:solidFill>
            <a:round/>
            <a:headEnd/>
            <a:tailEnd/>
          </a:ln>
        </p:spPr>
      </p:cxnSp>
      <p:sp>
        <p:nvSpPr>
          <p:cNvPr id="87" name="Line 80">
            <a:extLst>
              <a:ext uri="{FF2B5EF4-FFF2-40B4-BE49-F238E27FC236}">
                <a16:creationId xmlns:a16="http://schemas.microsoft.com/office/drawing/2014/main" id="{8B40F853-CCA3-488B-BC82-0C5B1CFC4AEC}"/>
              </a:ext>
            </a:extLst>
          </p:cNvPr>
          <p:cNvSpPr>
            <a:spLocks noChangeShapeType="1"/>
          </p:cNvSpPr>
          <p:nvPr/>
        </p:nvSpPr>
        <p:spPr bwMode="auto">
          <a:xfrm flipV="1">
            <a:off x="3735974" y="4443288"/>
            <a:ext cx="45592" cy="285257"/>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 name="Line 80">
            <a:extLst>
              <a:ext uri="{FF2B5EF4-FFF2-40B4-BE49-F238E27FC236}">
                <a16:creationId xmlns:a16="http://schemas.microsoft.com/office/drawing/2014/main" id="{0C1263AE-D5F1-4EE5-AF85-F9F885241BCD}"/>
              </a:ext>
            </a:extLst>
          </p:cNvPr>
          <p:cNvSpPr>
            <a:spLocks noChangeShapeType="1"/>
          </p:cNvSpPr>
          <p:nvPr/>
        </p:nvSpPr>
        <p:spPr bwMode="auto">
          <a:xfrm flipV="1">
            <a:off x="4838614" y="4441851"/>
            <a:ext cx="45592" cy="285257"/>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9" name="Line 80">
            <a:extLst>
              <a:ext uri="{FF2B5EF4-FFF2-40B4-BE49-F238E27FC236}">
                <a16:creationId xmlns:a16="http://schemas.microsoft.com/office/drawing/2014/main" id="{4A012FFC-2903-4473-A263-FA67015081A2}"/>
              </a:ext>
            </a:extLst>
          </p:cNvPr>
          <p:cNvSpPr>
            <a:spLocks noChangeShapeType="1"/>
          </p:cNvSpPr>
          <p:nvPr/>
        </p:nvSpPr>
        <p:spPr bwMode="auto">
          <a:xfrm flipV="1">
            <a:off x="6221898" y="4449763"/>
            <a:ext cx="45592" cy="285257"/>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1" name="TextBox 90">
            <a:extLst>
              <a:ext uri="{FF2B5EF4-FFF2-40B4-BE49-F238E27FC236}">
                <a16:creationId xmlns:a16="http://schemas.microsoft.com/office/drawing/2014/main" id="{F154F9EC-460C-4115-8BB6-077D980D89CF}"/>
              </a:ext>
            </a:extLst>
          </p:cNvPr>
          <p:cNvSpPr txBox="1"/>
          <p:nvPr/>
        </p:nvSpPr>
        <p:spPr>
          <a:xfrm>
            <a:off x="1113944" y="4414102"/>
            <a:ext cx="2660770" cy="348813"/>
          </a:xfrm>
          <a:prstGeom prst="rect">
            <a:avLst/>
          </a:prstGeom>
          <a:noFill/>
        </p:spPr>
        <p:txBody>
          <a:bodyPr wrap="square" rtlCol="0">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Incorporation of improved effects understanding elements into ROBD &amp; ROBE training </a:t>
            </a:r>
            <a:endParaRPr kumimoji="0" lang="en-US" sz="9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2" name="TextBox 91">
            <a:extLst>
              <a:ext uri="{FF2B5EF4-FFF2-40B4-BE49-F238E27FC236}">
                <a16:creationId xmlns:a16="http://schemas.microsoft.com/office/drawing/2014/main" id="{AA8B1668-A737-4545-A36A-1B4C35155EB2}"/>
              </a:ext>
            </a:extLst>
          </p:cNvPr>
          <p:cNvSpPr txBox="1"/>
          <p:nvPr/>
        </p:nvSpPr>
        <p:spPr>
          <a:xfrm>
            <a:off x="3847125" y="4416268"/>
            <a:ext cx="1037081" cy="348813"/>
          </a:xfrm>
          <a:prstGeom prst="rect">
            <a:avLst/>
          </a:prstGeom>
          <a:noFill/>
        </p:spPr>
        <p:txBody>
          <a:bodyPr wrap="square" rtlCol="0">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Improved ROBE </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training</a:t>
            </a:r>
            <a:r>
              <a:rPr kumimoji="0" lang="en-US" sz="9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rPr>
              <a:t> (a-n)</a:t>
            </a: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a:t>
            </a:r>
            <a:endParaRPr kumimoji="0" lang="en-US" sz="9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3" name="TextBox 92">
            <a:extLst>
              <a:ext uri="{FF2B5EF4-FFF2-40B4-BE49-F238E27FC236}">
                <a16:creationId xmlns:a16="http://schemas.microsoft.com/office/drawing/2014/main" id="{AB23F876-7F90-4C05-943F-D51348C041B6}"/>
              </a:ext>
            </a:extLst>
          </p:cNvPr>
          <p:cNvSpPr txBox="1"/>
          <p:nvPr/>
        </p:nvSpPr>
        <p:spPr>
          <a:xfrm>
            <a:off x="5079638" y="4422759"/>
            <a:ext cx="1037081" cy="348813"/>
          </a:xfrm>
          <a:prstGeom prst="rect">
            <a:avLst/>
          </a:prstGeom>
          <a:noFill/>
        </p:spPr>
        <p:txBody>
          <a:bodyPr wrap="square" rtlCol="0">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Improved ROBE </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training </a:t>
            </a:r>
            <a:r>
              <a:rPr kumimoji="0" lang="en-US" sz="9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rPr>
              <a:t>(a-n)</a:t>
            </a:r>
            <a:endParaRPr kumimoji="0" lang="en-US" sz="9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7" name="Text Box 78">
            <a:extLst>
              <a:ext uri="{FF2B5EF4-FFF2-40B4-BE49-F238E27FC236}">
                <a16:creationId xmlns:a16="http://schemas.microsoft.com/office/drawing/2014/main" id="{59CB847B-241B-4DAC-AA81-AD8C89C0B87F}"/>
              </a:ext>
            </a:extLst>
          </p:cNvPr>
          <p:cNvSpPr txBox="1">
            <a:spLocks noChangeArrowheads="1"/>
          </p:cNvSpPr>
          <p:nvPr/>
        </p:nvSpPr>
        <p:spPr bwMode="auto">
          <a:xfrm>
            <a:off x="1109592" y="4731479"/>
            <a:ext cx="3333148"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m. </a:t>
            </a:r>
            <a:r>
              <a:rPr lang="en-US" sz="900" dirty="0" err="1">
                <a:solidFill>
                  <a:prstClr val="black"/>
                </a:solidFill>
                <a:effectLst/>
                <a:latin typeface="Arial" charset="0"/>
                <a:ea typeface="+mn-ea"/>
                <a:cs typeface="Arial" charset="0"/>
              </a:rPr>
              <a:t>Normobaric</a:t>
            </a:r>
            <a:r>
              <a:rPr lang="en-US" sz="900" dirty="0">
                <a:solidFill>
                  <a:prstClr val="black"/>
                </a:solidFill>
                <a:effectLst/>
                <a:latin typeface="Arial" charset="0"/>
                <a:ea typeface="+mn-ea"/>
                <a:cs typeface="Arial" charset="0"/>
              </a:rPr>
              <a:t> Hypoxia Training Device enhancements</a:t>
            </a:r>
          </a:p>
        </p:txBody>
      </p:sp>
      <p:sp>
        <p:nvSpPr>
          <p:cNvPr id="98" name="Line 25">
            <a:extLst>
              <a:ext uri="{FF2B5EF4-FFF2-40B4-BE49-F238E27FC236}">
                <a16:creationId xmlns:a16="http://schemas.microsoft.com/office/drawing/2014/main" id="{5B418E47-9BC2-48AD-8461-0F9C700E120F}"/>
              </a:ext>
            </a:extLst>
          </p:cNvPr>
          <p:cNvSpPr>
            <a:spLocks noChangeShapeType="1"/>
          </p:cNvSpPr>
          <p:nvPr/>
        </p:nvSpPr>
        <p:spPr bwMode="auto">
          <a:xfrm flipV="1">
            <a:off x="1132543" y="1943121"/>
            <a:ext cx="2060001" cy="8511"/>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 name="Line 25">
            <a:extLst>
              <a:ext uri="{FF2B5EF4-FFF2-40B4-BE49-F238E27FC236}">
                <a16:creationId xmlns:a16="http://schemas.microsoft.com/office/drawing/2014/main" id="{48D6CB29-A149-4EE0-865A-951B51343669}"/>
              </a:ext>
            </a:extLst>
          </p:cNvPr>
          <p:cNvSpPr>
            <a:spLocks noChangeShapeType="1"/>
          </p:cNvSpPr>
          <p:nvPr/>
        </p:nvSpPr>
        <p:spPr bwMode="auto">
          <a:xfrm flipV="1">
            <a:off x="1132543" y="2163946"/>
            <a:ext cx="2060001" cy="8511"/>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0" name="Line 25">
            <a:extLst>
              <a:ext uri="{FF2B5EF4-FFF2-40B4-BE49-F238E27FC236}">
                <a16:creationId xmlns:a16="http://schemas.microsoft.com/office/drawing/2014/main" id="{2F744C42-A2AF-4C94-923B-981F1E6AFF4D}"/>
              </a:ext>
            </a:extLst>
          </p:cNvPr>
          <p:cNvSpPr>
            <a:spLocks noChangeShapeType="1"/>
          </p:cNvSpPr>
          <p:nvPr/>
        </p:nvSpPr>
        <p:spPr bwMode="auto">
          <a:xfrm flipV="1">
            <a:off x="1132543" y="2384771"/>
            <a:ext cx="2060001" cy="8511"/>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19" name="Line 25">
            <a:extLst>
              <a:ext uri="{FF2B5EF4-FFF2-40B4-BE49-F238E27FC236}">
                <a16:creationId xmlns:a16="http://schemas.microsoft.com/office/drawing/2014/main" id="{C36719A8-ED2C-4BAB-BDB3-DA62FD5E1946}"/>
              </a:ext>
            </a:extLst>
          </p:cNvPr>
          <p:cNvSpPr>
            <a:spLocks noChangeShapeType="1"/>
          </p:cNvSpPr>
          <p:nvPr/>
        </p:nvSpPr>
        <p:spPr bwMode="auto">
          <a:xfrm flipV="1">
            <a:off x="1142068" y="2827704"/>
            <a:ext cx="2734466" cy="9794"/>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0" name="Line 25">
            <a:extLst>
              <a:ext uri="{FF2B5EF4-FFF2-40B4-BE49-F238E27FC236}">
                <a16:creationId xmlns:a16="http://schemas.microsoft.com/office/drawing/2014/main" id="{B475D0E4-50AD-40F3-AF5F-26D90F537DA9}"/>
              </a:ext>
            </a:extLst>
          </p:cNvPr>
          <p:cNvSpPr>
            <a:spLocks noChangeShapeType="1"/>
          </p:cNvSpPr>
          <p:nvPr/>
        </p:nvSpPr>
        <p:spPr bwMode="auto">
          <a:xfrm flipV="1">
            <a:off x="1132543" y="3049812"/>
            <a:ext cx="2734466" cy="9794"/>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1" name="Line 25">
            <a:extLst>
              <a:ext uri="{FF2B5EF4-FFF2-40B4-BE49-F238E27FC236}">
                <a16:creationId xmlns:a16="http://schemas.microsoft.com/office/drawing/2014/main" id="{867F6E10-0846-45C9-9BE3-CA402B2A66D7}"/>
              </a:ext>
            </a:extLst>
          </p:cNvPr>
          <p:cNvSpPr>
            <a:spLocks noChangeShapeType="1"/>
          </p:cNvSpPr>
          <p:nvPr/>
        </p:nvSpPr>
        <p:spPr bwMode="auto">
          <a:xfrm flipV="1">
            <a:off x="1132543" y="3271920"/>
            <a:ext cx="2734466" cy="9794"/>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2" name="Line 25">
            <a:extLst>
              <a:ext uri="{FF2B5EF4-FFF2-40B4-BE49-F238E27FC236}">
                <a16:creationId xmlns:a16="http://schemas.microsoft.com/office/drawing/2014/main" id="{09FBAFDD-5E2E-4757-A4AC-05ED52F80D34}"/>
              </a:ext>
            </a:extLst>
          </p:cNvPr>
          <p:cNvSpPr>
            <a:spLocks noChangeShapeType="1"/>
          </p:cNvSpPr>
          <p:nvPr/>
        </p:nvSpPr>
        <p:spPr bwMode="auto">
          <a:xfrm flipV="1">
            <a:off x="1142068" y="3494028"/>
            <a:ext cx="2734466" cy="9794"/>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8" name="Line 25">
            <a:extLst>
              <a:ext uri="{FF2B5EF4-FFF2-40B4-BE49-F238E27FC236}">
                <a16:creationId xmlns:a16="http://schemas.microsoft.com/office/drawing/2014/main" id="{958DF522-6AFB-48BF-B1FD-EDC02A28F02E}"/>
              </a:ext>
            </a:extLst>
          </p:cNvPr>
          <p:cNvSpPr>
            <a:spLocks noChangeShapeType="1"/>
          </p:cNvSpPr>
          <p:nvPr/>
        </p:nvSpPr>
        <p:spPr bwMode="auto">
          <a:xfrm flipV="1">
            <a:off x="1142068" y="3716136"/>
            <a:ext cx="2734466" cy="9794"/>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9" name="Line 35">
            <a:extLst>
              <a:ext uri="{FF2B5EF4-FFF2-40B4-BE49-F238E27FC236}">
                <a16:creationId xmlns:a16="http://schemas.microsoft.com/office/drawing/2014/main" id="{148B31A5-7F0C-4359-8B71-F1244BC1D3AB}"/>
              </a:ext>
            </a:extLst>
          </p:cNvPr>
          <p:cNvSpPr>
            <a:spLocks noChangeShapeType="1"/>
          </p:cNvSpPr>
          <p:nvPr/>
        </p:nvSpPr>
        <p:spPr bwMode="auto">
          <a:xfrm flipV="1">
            <a:off x="1125577" y="4431294"/>
            <a:ext cx="7468284" cy="12229"/>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1" name="Line 25">
            <a:extLst>
              <a:ext uri="{FF2B5EF4-FFF2-40B4-BE49-F238E27FC236}">
                <a16:creationId xmlns:a16="http://schemas.microsoft.com/office/drawing/2014/main" id="{AB54D43D-05FB-4600-AD93-D8E104E2F63C}"/>
              </a:ext>
            </a:extLst>
          </p:cNvPr>
          <p:cNvSpPr>
            <a:spLocks noChangeShapeType="1"/>
          </p:cNvSpPr>
          <p:nvPr/>
        </p:nvSpPr>
        <p:spPr bwMode="auto">
          <a:xfrm flipV="1">
            <a:off x="1135566" y="5182685"/>
            <a:ext cx="2060395"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2" name="Line 25">
            <a:extLst>
              <a:ext uri="{FF2B5EF4-FFF2-40B4-BE49-F238E27FC236}">
                <a16:creationId xmlns:a16="http://schemas.microsoft.com/office/drawing/2014/main" id="{36E6E063-EB24-445C-BEFA-B1A4D06EC608}"/>
              </a:ext>
            </a:extLst>
          </p:cNvPr>
          <p:cNvSpPr>
            <a:spLocks noChangeShapeType="1"/>
          </p:cNvSpPr>
          <p:nvPr/>
        </p:nvSpPr>
        <p:spPr bwMode="auto">
          <a:xfrm flipV="1">
            <a:off x="1135420" y="5413274"/>
            <a:ext cx="2071294"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7" name="Line 25">
            <a:extLst>
              <a:ext uri="{FF2B5EF4-FFF2-40B4-BE49-F238E27FC236}">
                <a16:creationId xmlns:a16="http://schemas.microsoft.com/office/drawing/2014/main" id="{FCDC0907-4FA1-40AE-AA21-580293D4B064}"/>
              </a:ext>
            </a:extLst>
          </p:cNvPr>
          <p:cNvSpPr>
            <a:spLocks noChangeShapeType="1"/>
          </p:cNvSpPr>
          <p:nvPr/>
        </p:nvSpPr>
        <p:spPr bwMode="auto">
          <a:xfrm flipV="1">
            <a:off x="1142209" y="4942323"/>
            <a:ext cx="2728455" cy="9772"/>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96" name="Group 92">
            <a:extLst>
              <a:ext uri="{FF2B5EF4-FFF2-40B4-BE49-F238E27FC236}">
                <a16:creationId xmlns:a16="http://schemas.microsoft.com/office/drawing/2014/main" id="{CC1AFEA0-DD58-4C81-AD50-CB126E51562D}"/>
              </a:ext>
            </a:extLst>
          </p:cNvPr>
          <p:cNvGrpSpPr/>
          <p:nvPr/>
        </p:nvGrpSpPr>
        <p:grpSpPr>
          <a:xfrm>
            <a:off x="304800" y="6088640"/>
            <a:ext cx="8382000" cy="457200"/>
            <a:chOff x="304800" y="6119813"/>
            <a:chExt cx="8382000" cy="457200"/>
          </a:xfrm>
        </p:grpSpPr>
        <p:sp>
          <p:nvSpPr>
            <p:cNvPr id="101" name="Rectangle 49">
              <a:extLst>
                <a:ext uri="{FF2B5EF4-FFF2-40B4-BE49-F238E27FC236}">
                  <a16:creationId xmlns:a16="http://schemas.microsoft.com/office/drawing/2014/main" id="{B3ADD1BD-8FFD-4A0E-9901-E64DD44B40D0}"/>
                </a:ext>
              </a:extLst>
            </p:cNvPr>
            <p:cNvSpPr>
              <a:spLocks noChangeArrowheads="1"/>
            </p:cNvSpPr>
            <p:nvPr/>
          </p:nvSpPr>
          <p:spPr bwMode="auto">
            <a:xfrm>
              <a:off x="304800" y="6157913"/>
              <a:ext cx="1295400" cy="393700"/>
            </a:xfrm>
            <a:prstGeom prst="rect">
              <a:avLst/>
            </a:prstGeom>
            <a:noFill/>
            <a:ln w="38100" cmpd="dbl">
              <a:noFill/>
              <a:miter lim="800000"/>
              <a:headEnd/>
              <a:tailEnd/>
            </a:ln>
          </p:spPr>
          <p:txBody>
            <a:bodyPr lIns="90439" tIns="44426" rIns="90439" bIns="44426">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Capability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Baseline</a:t>
              </a:r>
            </a:p>
          </p:txBody>
        </p:sp>
        <p:sp>
          <p:nvSpPr>
            <p:cNvPr id="104" name="Rectangle 50">
              <a:extLst>
                <a:ext uri="{FF2B5EF4-FFF2-40B4-BE49-F238E27FC236}">
                  <a16:creationId xmlns:a16="http://schemas.microsoft.com/office/drawing/2014/main" id="{FB864791-3756-4540-A6FD-489EDBAD5445}"/>
                </a:ext>
              </a:extLst>
            </p:cNvPr>
            <p:cNvSpPr>
              <a:spLocks noChangeArrowheads="1"/>
            </p:cNvSpPr>
            <p:nvPr/>
          </p:nvSpPr>
          <p:spPr bwMode="auto">
            <a:xfrm>
              <a:off x="457200" y="6119813"/>
              <a:ext cx="8229600" cy="457200"/>
            </a:xfrm>
            <a:prstGeom prst="rect">
              <a:avLst/>
            </a:prstGeom>
            <a:noFill/>
            <a:ln w="38100" cmpd="dbl">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106" name="Text Box 51">
              <a:extLst>
                <a:ext uri="{FF2B5EF4-FFF2-40B4-BE49-F238E27FC236}">
                  <a16:creationId xmlns:a16="http://schemas.microsoft.com/office/drawing/2014/main" id="{4F7960B3-D21A-4A4C-AC61-2DE5D37EB225}"/>
                </a:ext>
              </a:extLst>
            </p:cNvPr>
            <p:cNvSpPr txBox="1">
              <a:spLocks noChangeArrowheads="1"/>
            </p:cNvSpPr>
            <p:nvPr/>
          </p:nvSpPr>
          <p:spPr bwMode="auto">
            <a:xfrm>
              <a:off x="5791200" y="6161567"/>
              <a:ext cx="1676400" cy="396875"/>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   Unfunded Potential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Capability Development</a:t>
              </a:r>
            </a:p>
          </p:txBody>
        </p:sp>
        <p:sp>
          <p:nvSpPr>
            <p:cNvPr id="108" name="Text Box 53">
              <a:extLst>
                <a:ext uri="{FF2B5EF4-FFF2-40B4-BE49-F238E27FC236}">
                  <a16:creationId xmlns:a16="http://schemas.microsoft.com/office/drawing/2014/main" id="{ED12C3D0-7949-4B3C-A4B3-935EC255287A}"/>
                </a:ext>
              </a:extLst>
            </p:cNvPr>
            <p:cNvSpPr txBox="1">
              <a:spLocks noChangeArrowheads="1"/>
            </p:cNvSpPr>
            <p:nvPr/>
          </p:nvSpPr>
          <p:spPr bwMode="auto">
            <a:xfrm>
              <a:off x="4010025" y="6173619"/>
              <a:ext cx="1524000" cy="396875"/>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Funded Capability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Enhancement</a:t>
              </a:r>
            </a:p>
          </p:txBody>
        </p:sp>
        <p:sp>
          <p:nvSpPr>
            <p:cNvPr id="127" name="Line 55">
              <a:extLst>
                <a:ext uri="{FF2B5EF4-FFF2-40B4-BE49-F238E27FC236}">
                  <a16:creationId xmlns:a16="http://schemas.microsoft.com/office/drawing/2014/main" id="{25906FA7-2E50-4911-AE3B-EE41D81663B5}"/>
                </a:ext>
              </a:extLst>
            </p:cNvPr>
            <p:cNvSpPr>
              <a:spLocks noChangeShapeType="1"/>
            </p:cNvSpPr>
            <p:nvPr/>
          </p:nvSpPr>
          <p:spPr bwMode="auto">
            <a:xfrm flipV="1">
              <a:off x="5610225" y="6235700"/>
              <a:ext cx="76200" cy="228600"/>
            </a:xfrm>
            <a:prstGeom prst="line">
              <a:avLst/>
            </a:prstGeom>
            <a:noFill/>
            <a:ln w="19050">
              <a:solidFill>
                <a:srgbClr val="000099"/>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Line 56">
              <a:extLst>
                <a:ext uri="{FF2B5EF4-FFF2-40B4-BE49-F238E27FC236}">
                  <a16:creationId xmlns:a16="http://schemas.microsoft.com/office/drawing/2014/main" id="{C26B792B-651B-465E-BB81-5AA07877B137}"/>
                </a:ext>
              </a:extLst>
            </p:cNvPr>
            <p:cNvSpPr>
              <a:spLocks noChangeShapeType="1"/>
            </p:cNvSpPr>
            <p:nvPr/>
          </p:nvSpPr>
          <p:spPr bwMode="auto">
            <a:xfrm>
              <a:off x="5305425" y="6456680"/>
              <a:ext cx="304800" cy="0"/>
            </a:xfrm>
            <a:prstGeom prst="line">
              <a:avLst/>
            </a:prstGeom>
            <a:noFill/>
            <a:ln w="19050">
              <a:solidFill>
                <a:srgbClr val="000099"/>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Line 57">
              <a:extLst>
                <a:ext uri="{FF2B5EF4-FFF2-40B4-BE49-F238E27FC236}">
                  <a16:creationId xmlns:a16="http://schemas.microsoft.com/office/drawing/2014/main" id="{2FAC6BED-91B2-412E-BDE7-E1A5D4B3DD2C}"/>
                </a:ext>
              </a:extLst>
            </p:cNvPr>
            <p:cNvSpPr>
              <a:spLocks noChangeShapeType="1"/>
            </p:cNvSpPr>
            <p:nvPr/>
          </p:nvSpPr>
          <p:spPr bwMode="auto">
            <a:xfrm rot="16178279">
              <a:off x="7543877" y="6295232"/>
              <a:ext cx="227013" cy="7620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Line 58">
              <a:extLst>
                <a:ext uri="{FF2B5EF4-FFF2-40B4-BE49-F238E27FC236}">
                  <a16:creationId xmlns:a16="http://schemas.microsoft.com/office/drawing/2014/main" id="{DEE28DBD-4943-4748-A447-D3B346C28EF3}"/>
                </a:ext>
              </a:extLst>
            </p:cNvPr>
            <p:cNvSpPr>
              <a:spLocks noChangeShapeType="1"/>
            </p:cNvSpPr>
            <p:nvPr/>
          </p:nvSpPr>
          <p:spPr bwMode="auto">
            <a:xfrm flipH="1">
              <a:off x="7312897" y="6459538"/>
              <a:ext cx="304800" cy="0"/>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Text Box 59">
              <a:extLst>
                <a:ext uri="{FF2B5EF4-FFF2-40B4-BE49-F238E27FC236}">
                  <a16:creationId xmlns:a16="http://schemas.microsoft.com/office/drawing/2014/main" id="{BB369878-F936-4AE5-BC25-3785DD42F9D3}"/>
                </a:ext>
              </a:extLst>
            </p:cNvPr>
            <p:cNvSpPr txBox="1">
              <a:spLocks noChangeArrowheads="1"/>
            </p:cNvSpPr>
            <p:nvPr/>
          </p:nvSpPr>
          <p:spPr bwMode="auto">
            <a:xfrm>
              <a:off x="1823128" y="6184900"/>
              <a:ext cx="1140056" cy="376450"/>
            </a:xfrm>
            <a:prstGeom prst="rect">
              <a:avLst/>
            </a:prstGeom>
            <a:noFill/>
            <a:ln w="12700">
              <a:noFill/>
              <a:miter lim="800000"/>
              <a:headEnd/>
              <a:tailEnd/>
            </a:ln>
          </p:spPr>
          <p:txBody>
            <a:bodyPr wrap="none">
              <a:spAutoFit/>
            </a:bodyPr>
            <a:lstStyle/>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Adv Research or</a:t>
              </a:r>
            </a:p>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Tech Maturation</a:t>
              </a:r>
            </a:p>
          </p:txBody>
        </p:sp>
        <p:cxnSp>
          <p:nvCxnSpPr>
            <p:cNvPr id="143" name="Straight Connector 122">
              <a:extLst>
                <a:ext uri="{FF2B5EF4-FFF2-40B4-BE49-F238E27FC236}">
                  <a16:creationId xmlns:a16="http://schemas.microsoft.com/office/drawing/2014/main" id="{FEA48742-BCC6-4440-B274-7E7A51CAD213}"/>
                </a:ext>
              </a:extLst>
            </p:cNvPr>
            <p:cNvCxnSpPr>
              <a:cxnSpLocks noChangeShapeType="1"/>
            </p:cNvCxnSpPr>
            <p:nvPr/>
          </p:nvCxnSpPr>
          <p:spPr bwMode="auto">
            <a:xfrm>
              <a:off x="2943225" y="6290932"/>
              <a:ext cx="304800" cy="1587"/>
            </a:xfrm>
            <a:prstGeom prst="line">
              <a:avLst/>
            </a:prstGeom>
            <a:noFill/>
            <a:ln w="19050">
              <a:solidFill>
                <a:schemeClr val="tx1"/>
              </a:solidFill>
              <a:prstDash val="dash"/>
              <a:round/>
              <a:headEnd type="diamond" w="med" len="med"/>
              <a:tailEnd type="diamond" w="med" len="med"/>
            </a:ln>
          </p:spPr>
        </p:cxnSp>
        <p:cxnSp>
          <p:nvCxnSpPr>
            <p:cNvPr id="144" name="Straight Arrow Connector 143">
              <a:extLst>
                <a:ext uri="{FF2B5EF4-FFF2-40B4-BE49-F238E27FC236}">
                  <a16:creationId xmlns:a16="http://schemas.microsoft.com/office/drawing/2014/main" id="{1981D504-F27C-4C84-910F-B5E3B47C17F9}"/>
                </a:ext>
              </a:extLst>
            </p:cNvPr>
            <p:cNvCxnSpPr/>
            <p:nvPr/>
          </p:nvCxnSpPr>
          <p:spPr bwMode="auto">
            <a:xfrm>
              <a:off x="1309370" y="6348413"/>
              <a:ext cx="304800" cy="0"/>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Text Box 53">
              <a:extLst>
                <a:ext uri="{FF2B5EF4-FFF2-40B4-BE49-F238E27FC236}">
                  <a16:creationId xmlns:a16="http://schemas.microsoft.com/office/drawing/2014/main" id="{16B1B075-1462-4879-9403-65A0D5FF6234}"/>
                </a:ext>
              </a:extLst>
            </p:cNvPr>
            <p:cNvSpPr txBox="1">
              <a:spLocks noChangeArrowheads="1"/>
            </p:cNvSpPr>
            <p:nvPr/>
          </p:nvSpPr>
          <p:spPr bwMode="auto">
            <a:xfrm>
              <a:off x="7844154" y="6163776"/>
              <a:ext cx="762000" cy="397024"/>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Joint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Initiative</a:t>
              </a:r>
            </a:p>
          </p:txBody>
        </p:sp>
        <p:cxnSp>
          <p:nvCxnSpPr>
            <p:cNvPr id="148" name="Straight Connector 122">
              <a:extLst>
                <a:ext uri="{FF2B5EF4-FFF2-40B4-BE49-F238E27FC236}">
                  <a16:creationId xmlns:a16="http://schemas.microsoft.com/office/drawing/2014/main" id="{A728F8D9-13BF-4F4B-AE62-DA167A745ED2}"/>
                </a:ext>
              </a:extLst>
            </p:cNvPr>
            <p:cNvCxnSpPr>
              <a:cxnSpLocks noChangeShapeType="1"/>
            </p:cNvCxnSpPr>
            <p:nvPr/>
          </p:nvCxnSpPr>
          <p:spPr bwMode="auto">
            <a:xfrm>
              <a:off x="2943225" y="6443332"/>
              <a:ext cx="304800" cy="1587"/>
            </a:xfrm>
            <a:prstGeom prst="line">
              <a:avLst/>
            </a:prstGeom>
            <a:noFill/>
            <a:ln w="19050">
              <a:solidFill>
                <a:schemeClr val="bg1">
                  <a:lumMod val="50000"/>
                </a:schemeClr>
              </a:solidFill>
              <a:prstDash val="sysDot"/>
              <a:round/>
              <a:headEnd type="oval" w="med" len="med"/>
              <a:tailEnd type="oval" w="med" len="med"/>
            </a:ln>
          </p:spPr>
        </p:cxnSp>
        <p:sp>
          <p:nvSpPr>
            <p:cNvPr id="149" name="TextBox 148">
              <a:extLst>
                <a:ext uri="{FF2B5EF4-FFF2-40B4-BE49-F238E27FC236}">
                  <a16:creationId xmlns:a16="http://schemas.microsoft.com/office/drawing/2014/main" id="{165A9336-CBA2-4E40-8FF4-A4A8DB67715D}"/>
                </a:ext>
              </a:extLst>
            </p:cNvPr>
            <p:cNvSpPr txBox="1"/>
            <p:nvPr/>
          </p:nvSpPr>
          <p:spPr>
            <a:xfrm>
              <a:off x="3343763" y="6161567"/>
              <a:ext cx="66396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Funded</a:t>
              </a:r>
            </a:p>
          </p:txBody>
        </p:sp>
        <p:sp>
          <p:nvSpPr>
            <p:cNvPr id="150" name="TextBox 149">
              <a:extLst>
                <a:ext uri="{FF2B5EF4-FFF2-40B4-BE49-F238E27FC236}">
                  <a16:creationId xmlns:a16="http://schemas.microsoft.com/office/drawing/2014/main" id="{AC150969-CFF1-4840-9247-4D6BDA565540}"/>
                </a:ext>
              </a:extLst>
            </p:cNvPr>
            <p:cNvSpPr txBox="1"/>
            <p:nvPr/>
          </p:nvSpPr>
          <p:spPr>
            <a:xfrm>
              <a:off x="3289212" y="6313967"/>
              <a:ext cx="797013"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Unfunded</a:t>
              </a:r>
            </a:p>
          </p:txBody>
        </p:sp>
      </p:grpSp>
      <p:sp>
        <p:nvSpPr>
          <p:cNvPr id="152" name="Text Box 78">
            <a:extLst>
              <a:ext uri="{FF2B5EF4-FFF2-40B4-BE49-F238E27FC236}">
                <a16:creationId xmlns:a16="http://schemas.microsoft.com/office/drawing/2014/main" id="{03314F6D-2B23-40EF-BC0C-F1810C7028BA}"/>
              </a:ext>
            </a:extLst>
          </p:cNvPr>
          <p:cNvSpPr txBox="1">
            <a:spLocks noChangeArrowheads="1"/>
          </p:cNvSpPr>
          <p:nvPr/>
        </p:nvSpPr>
        <p:spPr bwMode="auto">
          <a:xfrm>
            <a:off x="1119345" y="3501488"/>
            <a:ext cx="5553732"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k. Analysis of F-35 cockpit configuration influence on respiration, pulmonary function &amp; static Atelectasis</a:t>
            </a:r>
          </a:p>
        </p:txBody>
      </p:sp>
      <p:sp>
        <p:nvSpPr>
          <p:cNvPr id="155" name="Text Box 61">
            <a:extLst>
              <a:ext uri="{FF2B5EF4-FFF2-40B4-BE49-F238E27FC236}">
                <a16:creationId xmlns:a16="http://schemas.microsoft.com/office/drawing/2014/main" id="{26C74A35-7C7D-4B35-8ABB-6480290D5608}"/>
              </a:ext>
            </a:extLst>
          </p:cNvPr>
          <p:cNvSpPr txBox="1">
            <a:spLocks noChangeArrowheads="1"/>
          </p:cNvSpPr>
          <p:nvPr/>
        </p:nvSpPr>
        <p:spPr bwMode="auto">
          <a:xfrm>
            <a:off x="1335294" y="243586"/>
            <a:ext cx="5668539" cy="37446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Physiological Episode Protection </a:t>
            </a:r>
            <a:r>
              <a:rPr kumimoji="0" lang="en-US" sz="20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(1 of 2)</a:t>
            </a:r>
            <a:endPar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58" name="Line 25">
            <a:extLst>
              <a:ext uri="{FF2B5EF4-FFF2-40B4-BE49-F238E27FC236}">
                <a16:creationId xmlns:a16="http://schemas.microsoft.com/office/drawing/2014/main" id="{EF0FA8C3-DA50-47DA-B51F-7A5C7B374F21}"/>
              </a:ext>
            </a:extLst>
          </p:cNvPr>
          <p:cNvSpPr>
            <a:spLocks noChangeShapeType="1"/>
          </p:cNvSpPr>
          <p:nvPr/>
        </p:nvSpPr>
        <p:spPr bwMode="auto">
          <a:xfrm>
            <a:off x="1139365" y="5644424"/>
            <a:ext cx="2731300"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1" name="Text Box 78">
            <a:extLst>
              <a:ext uri="{FF2B5EF4-FFF2-40B4-BE49-F238E27FC236}">
                <a16:creationId xmlns:a16="http://schemas.microsoft.com/office/drawing/2014/main" id="{31B9FFE4-CD92-4ACD-89F5-A4DB274AA230}"/>
              </a:ext>
            </a:extLst>
          </p:cNvPr>
          <p:cNvSpPr txBox="1">
            <a:spLocks noChangeArrowheads="1"/>
          </p:cNvSpPr>
          <p:nvPr/>
        </p:nvSpPr>
        <p:spPr bwMode="auto">
          <a:xfrm>
            <a:off x="1109591" y="5434466"/>
            <a:ext cx="2683153"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p. Hypoxia Training improvements</a:t>
            </a:r>
          </a:p>
        </p:txBody>
      </p:sp>
      <p:sp>
        <p:nvSpPr>
          <p:cNvPr id="94" name="Rectangle 93">
            <a:extLst>
              <a:ext uri="{FF2B5EF4-FFF2-40B4-BE49-F238E27FC236}">
                <a16:creationId xmlns:a16="http://schemas.microsoft.com/office/drawing/2014/main" id="{0102FE1F-AD09-41BE-A816-D55DA8E2875B}"/>
              </a:ext>
            </a:extLst>
          </p:cNvPr>
          <p:cNvSpPr/>
          <p:nvPr/>
        </p:nvSpPr>
        <p:spPr>
          <a:xfrm>
            <a:off x="86241" y="6528379"/>
            <a:ext cx="9032582" cy="3231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Distribution statement D. Distribution authorized to Department of Defense and U.S. DoD contractors only, administrative use or operational, 28Feb2019. Other requests shall be referred to the Assistant Commander for</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Acquisition (AIR 1.0), PMA-202, Naval Air Systems Command, 47123 Buse Road, Patuxent River, Maryland, 20670. WARNING – This document contains technical data whose export is restricted by the Arms Export Control Act (Title 22, U.S.C., Section 2751 et seq.)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or the Export Administration Act of 1979, as amended, Title 50, U.S.C., App. 2401 et. seq. Violation of these export laws are subject to severe criminal penalties. Disseminate in accordance with provisions of OPNAVINST 5510.161.</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5" name="Slide Number Placeholder 4">
            <a:extLst>
              <a:ext uri="{FF2B5EF4-FFF2-40B4-BE49-F238E27FC236}">
                <a16:creationId xmlns:a16="http://schemas.microsoft.com/office/drawing/2014/main" id="{9F14A363-3240-4CB2-AACD-4EE0E15B9776}"/>
              </a:ext>
            </a:extLst>
          </p:cNvPr>
          <p:cNvSpPr txBox="1">
            <a:spLocks/>
          </p:cNvSpPr>
          <p:nvPr/>
        </p:nvSpPr>
        <p:spPr bwMode="auto">
          <a:xfrm>
            <a:off x="7952423" y="6602497"/>
            <a:ext cx="1098763" cy="261247"/>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0" fontAlgn="auto" hangingPunct="0">
              <a:spcBef>
                <a:spcPts val="0"/>
              </a:spcBef>
              <a:spcAft>
                <a:spcPts val="0"/>
              </a:spcAft>
              <a:defRPr sz="1200" kern="1200">
                <a:solidFill>
                  <a:prstClr val="black">
                    <a:tint val="75000"/>
                  </a:prstClr>
                </a:solidFill>
                <a:effectLst>
                  <a:outerShdw blurRad="38100" dist="38100" dir="2700000" algn="tl">
                    <a:srgbClr val="000000">
                      <a:alpha val="43137"/>
                    </a:srgbClr>
                  </a:outerShdw>
                </a:effectLst>
                <a:latin typeface="+mn-lt"/>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a:lstStyle>
          <a:p>
            <a:pPr algn="r">
              <a:defRPr/>
            </a:pPr>
            <a:fld id="{2A031106-950B-4658-820F-AD9AA3962ED9}" type="slidenum">
              <a:rPr lang="en-US" smtClean="0">
                <a:solidFill>
                  <a:schemeClr val="tx1">
                    <a:lumMod val="50000"/>
                  </a:schemeClr>
                </a:solidFill>
                <a:effectLst/>
                <a:latin typeface="+mj-lt"/>
              </a:rPr>
              <a:pPr algn="r">
                <a:defRPr/>
              </a:pPr>
              <a:t>22</a:t>
            </a:fld>
            <a:endParaRPr lang="en-US" dirty="0">
              <a:solidFill>
                <a:schemeClr val="tx1">
                  <a:lumMod val="50000"/>
                </a:schemeClr>
              </a:solidFill>
              <a:effectLst/>
              <a:latin typeface="+mj-lt"/>
            </a:endParaRPr>
          </a:p>
        </p:txBody>
      </p:sp>
    </p:spTree>
    <p:extLst>
      <p:ext uri="{BB962C8B-B14F-4D97-AF65-F5344CB8AC3E}">
        <p14:creationId xmlns:p14="http://schemas.microsoft.com/office/powerpoint/2010/main" val="204419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print"/>
          <a:srcRect l="15556" t="17111" r="39999" b="11778"/>
          <a:stretch>
            <a:fillRect/>
          </a:stretch>
        </p:blipFill>
        <p:spPr bwMode="auto">
          <a:xfrm>
            <a:off x="152400" y="76200"/>
            <a:ext cx="609600" cy="609600"/>
          </a:xfrm>
          <a:prstGeom prst="rect">
            <a:avLst/>
          </a:prstGeom>
          <a:noFill/>
          <a:ln w="9525">
            <a:noFill/>
            <a:miter lim="800000"/>
            <a:headEnd/>
            <a:tailEnd/>
          </a:ln>
        </p:spPr>
      </p:pic>
      <p:sp>
        <p:nvSpPr>
          <p:cNvPr id="141" name="Text Box 61"/>
          <p:cNvSpPr txBox="1">
            <a:spLocks noChangeArrowheads="1"/>
          </p:cNvSpPr>
          <p:nvPr/>
        </p:nvSpPr>
        <p:spPr bwMode="auto">
          <a:xfrm>
            <a:off x="1335294" y="243586"/>
            <a:ext cx="5668539" cy="37446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Physiological Episode Protection </a:t>
            </a:r>
            <a:r>
              <a:rPr kumimoji="0" lang="en-US" sz="20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(2 of 2)</a:t>
            </a:r>
            <a:endPar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2" name="Rectangle 2"/>
          <p:cNvSpPr>
            <a:spLocks noChangeArrowheads="1"/>
          </p:cNvSpPr>
          <p:nvPr/>
        </p:nvSpPr>
        <p:spPr bwMode="auto">
          <a:xfrm rot="16200000">
            <a:off x="2324014" y="-405659"/>
            <a:ext cx="5029200" cy="7528581"/>
          </a:xfrm>
          <a:prstGeom prst="rect">
            <a:avLst/>
          </a:prstGeom>
          <a:solidFill>
            <a:schemeClr val="accent3">
              <a:lumMod val="20000"/>
              <a:lumOff val="80000"/>
              <a:alpha val="47451"/>
            </a:schemeClr>
          </a:solidFill>
          <a:ln w="19050">
            <a:solidFill>
              <a:srgbClr val="008000"/>
            </a:solidFill>
            <a:miter lim="800000"/>
            <a:headEnd/>
            <a:tailEnd/>
          </a:ln>
        </p:spPr>
        <p:txBody>
          <a:bodyPr rot="10800000" wrap="none" lIns="91431" tIns="45716" rIns="91431"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CC"/>
                </a:solidFill>
                <a:effectLst/>
                <a:uLnTx/>
                <a:uFillTx/>
                <a:latin typeface="Arial" pitchFamily="34" charset="0"/>
                <a:ea typeface="+mn-ea"/>
                <a:cs typeface="Arial" pitchFamily="34" charset="0"/>
              </a:rPr>
              <a:t>  </a:t>
            </a:r>
          </a:p>
        </p:txBody>
      </p:sp>
      <p:sp>
        <p:nvSpPr>
          <p:cNvPr id="4102" name="Line 5"/>
          <p:cNvSpPr>
            <a:spLocks noChangeShapeType="1"/>
          </p:cNvSpPr>
          <p:nvPr/>
        </p:nvSpPr>
        <p:spPr bwMode="auto">
          <a:xfrm>
            <a:off x="3886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3" name="Line 6"/>
          <p:cNvSpPr>
            <a:spLocks noChangeShapeType="1"/>
          </p:cNvSpPr>
          <p:nvPr/>
        </p:nvSpPr>
        <p:spPr bwMode="auto">
          <a:xfrm>
            <a:off x="4572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4" name="Line 7"/>
          <p:cNvSpPr>
            <a:spLocks noChangeShapeType="1"/>
          </p:cNvSpPr>
          <p:nvPr/>
        </p:nvSpPr>
        <p:spPr bwMode="auto">
          <a:xfrm>
            <a:off x="52578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5" name="Line 8"/>
          <p:cNvSpPr>
            <a:spLocks noChangeShapeType="1"/>
          </p:cNvSpPr>
          <p:nvPr/>
        </p:nvSpPr>
        <p:spPr bwMode="auto">
          <a:xfrm>
            <a:off x="7315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6" name="Line 9"/>
          <p:cNvSpPr>
            <a:spLocks noChangeShapeType="1"/>
          </p:cNvSpPr>
          <p:nvPr/>
        </p:nvSpPr>
        <p:spPr bwMode="auto">
          <a:xfrm>
            <a:off x="6629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7" name="Line 10"/>
          <p:cNvSpPr>
            <a:spLocks noChangeShapeType="1"/>
          </p:cNvSpPr>
          <p:nvPr/>
        </p:nvSpPr>
        <p:spPr bwMode="auto">
          <a:xfrm>
            <a:off x="5943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8" name="Line 11"/>
          <p:cNvSpPr>
            <a:spLocks noChangeShapeType="1"/>
          </p:cNvSpPr>
          <p:nvPr/>
        </p:nvSpPr>
        <p:spPr bwMode="auto">
          <a:xfrm>
            <a:off x="8001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09" name="Line 12"/>
          <p:cNvSpPr>
            <a:spLocks noChangeShapeType="1"/>
          </p:cNvSpPr>
          <p:nvPr/>
        </p:nvSpPr>
        <p:spPr bwMode="auto">
          <a:xfrm>
            <a:off x="3200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0" name="Text Box 64"/>
          <p:cNvSpPr txBox="1">
            <a:spLocks noChangeArrowheads="1"/>
          </p:cNvSpPr>
          <p:nvPr/>
        </p:nvSpPr>
        <p:spPr bwMode="auto">
          <a:xfrm>
            <a:off x="133506" y="669925"/>
            <a:ext cx="828675" cy="415925"/>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Capability</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Elements</a:t>
            </a:r>
          </a:p>
        </p:txBody>
      </p:sp>
      <p:sp>
        <p:nvSpPr>
          <p:cNvPr id="4111" name="Line 12"/>
          <p:cNvSpPr>
            <a:spLocks noChangeShapeType="1"/>
          </p:cNvSpPr>
          <p:nvPr/>
        </p:nvSpPr>
        <p:spPr bwMode="auto">
          <a:xfrm>
            <a:off x="2514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09" name="Straight Connector 108"/>
          <p:cNvCxnSpPr>
            <a:cxnSpLocks/>
          </p:cNvCxnSpPr>
          <p:nvPr/>
        </p:nvCxnSpPr>
        <p:spPr bwMode="auto">
          <a:xfrm flipV="1">
            <a:off x="2513013" y="848497"/>
            <a:ext cx="1" cy="502761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bwMode="auto">
          <a:xfrm flipH="1" flipV="1">
            <a:off x="3206715" y="846151"/>
            <a:ext cx="3212" cy="4956218"/>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5400000" flipH="1">
            <a:off x="1419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5400000" flipH="1">
            <a:off x="2105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a:off x="27908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a:off x="4162426" y="3324225"/>
            <a:ext cx="4932362"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a:off x="4848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rot="5400000" flipH="1">
            <a:off x="5534664" y="3319705"/>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23" name="Text Box 20"/>
          <p:cNvSpPr txBox="1">
            <a:spLocks noChangeArrowheads="1"/>
          </p:cNvSpPr>
          <p:nvPr/>
        </p:nvSpPr>
        <p:spPr bwMode="auto">
          <a:xfrm>
            <a:off x="44825" y="1210576"/>
            <a:ext cx="990600" cy="707886"/>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ts val="12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Oxygen</a:t>
            </a:r>
          </a:p>
          <a:p>
            <a:pPr marL="0" marR="0" lvl="0" indent="0" algn="ctr" defTabSz="914400" rtl="0" eaLnBrk="0" fontAlgn="base" latinLnBrk="0" hangingPunct="0">
              <a:lnSpc>
                <a:spcPts val="12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Delivery</a:t>
            </a:r>
          </a:p>
          <a:p>
            <a:pPr marL="0" marR="0" lvl="0" indent="0" algn="ctr" defTabSz="914400" rtl="0" eaLnBrk="0" fontAlgn="base" latinLnBrk="0" hangingPunct="0">
              <a:lnSpc>
                <a:spcPts val="12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System</a:t>
            </a:r>
          </a:p>
          <a:p>
            <a:pPr marL="0" marR="0" lvl="0" indent="0" algn="ctr" defTabSz="914400" rtl="0" eaLnBrk="0" fontAlgn="base" latinLnBrk="0" hangingPunct="0">
              <a:lnSpc>
                <a:spcPts val="12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Integrity</a:t>
            </a:r>
          </a:p>
        </p:txBody>
      </p:sp>
      <p:sp>
        <p:nvSpPr>
          <p:cNvPr id="4130" name="Line 35"/>
          <p:cNvSpPr>
            <a:spLocks noChangeShapeType="1"/>
          </p:cNvSpPr>
          <p:nvPr/>
        </p:nvSpPr>
        <p:spPr bwMode="auto">
          <a:xfrm>
            <a:off x="1082018" y="1394282"/>
            <a:ext cx="7528582" cy="2247"/>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131" name="Text Box 36"/>
          <p:cNvSpPr txBox="1">
            <a:spLocks noChangeArrowheads="1"/>
          </p:cNvSpPr>
          <p:nvPr/>
        </p:nvSpPr>
        <p:spPr bwMode="auto">
          <a:xfrm>
            <a:off x="1046378" y="1167929"/>
            <a:ext cx="7264433" cy="244475"/>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Gaseous O2, Liquid O2, On-Board O2 Generation Systems (OBOGS)</a:t>
            </a:r>
          </a:p>
        </p:txBody>
      </p:sp>
      <p:sp>
        <p:nvSpPr>
          <p:cNvPr id="4142" name="Text Box 97"/>
          <p:cNvSpPr txBox="1">
            <a:spLocks noChangeArrowheads="1"/>
          </p:cNvSpPr>
          <p:nvPr/>
        </p:nvSpPr>
        <p:spPr bwMode="auto">
          <a:xfrm>
            <a:off x="6595862" y="1436403"/>
            <a:ext cx="1351696" cy="4385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Aircraft-mounted toxin</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sensor, scrubber &amp; </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warning system</a:t>
            </a:r>
            <a:r>
              <a:rPr kumimoji="0" lang="en-US" sz="900" b="0" i="0" u="none" strike="noStrike" kern="1200" cap="none" spc="0" normalizeH="0" baseline="0" noProof="0" dirty="0">
                <a:ln>
                  <a:noFill/>
                </a:ln>
                <a:solidFill>
                  <a:srgbClr val="990000"/>
                </a:solidFill>
                <a:effectLst/>
                <a:uLnTx/>
                <a:uFillTx/>
                <a:latin typeface="Arial" charset="0"/>
                <a:ea typeface="+mn-ea"/>
                <a:cs typeface="Arial" charset="0"/>
              </a:rPr>
              <a:t> </a:t>
            </a:r>
            <a:r>
              <a:rPr kumimoji="0" lang="en-US" sz="900" b="0" i="0" u="none" strike="noStrike" kern="1200" cap="none" spc="0" normalizeH="0" baseline="0" noProof="0" dirty="0">
                <a:ln>
                  <a:noFill/>
                </a:ln>
                <a:solidFill>
                  <a:srgbClr val="002060"/>
                </a:solidFill>
                <a:effectLst/>
                <a:uLnTx/>
                <a:uFillTx/>
                <a:latin typeface="Arial" charset="0"/>
                <a:ea typeface="+mn-ea"/>
                <a:cs typeface="Arial" charset="0"/>
              </a:rPr>
              <a:t>(a-h)</a:t>
            </a:r>
          </a:p>
        </p:txBody>
      </p:sp>
      <p:cxnSp>
        <p:nvCxnSpPr>
          <p:cNvPr id="4147" name="Straight Connector 110"/>
          <p:cNvCxnSpPr>
            <a:cxnSpLocks noChangeShapeType="1"/>
          </p:cNvCxnSpPr>
          <p:nvPr/>
        </p:nvCxnSpPr>
        <p:spPr bwMode="auto">
          <a:xfrm flipV="1">
            <a:off x="1063261" y="1820639"/>
            <a:ext cx="4512570" cy="2802"/>
          </a:xfrm>
          <a:prstGeom prst="line">
            <a:avLst/>
          </a:prstGeom>
          <a:noFill/>
          <a:ln w="19050">
            <a:solidFill>
              <a:srgbClr val="0000CC"/>
            </a:solidFill>
            <a:round/>
            <a:headEnd/>
            <a:tailEnd/>
          </a:ln>
        </p:spPr>
      </p:cxnSp>
      <p:cxnSp>
        <p:nvCxnSpPr>
          <p:cNvPr id="4156" name="Straight Connector 112"/>
          <p:cNvCxnSpPr>
            <a:cxnSpLocks noChangeShapeType="1"/>
            <a:endCxn id="184" idx="0"/>
          </p:cNvCxnSpPr>
          <p:nvPr/>
        </p:nvCxnSpPr>
        <p:spPr bwMode="auto">
          <a:xfrm flipV="1">
            <a:off x="4585087" y="1902156"/>
            <a:ext cx="3295059" cy="1"/>
          </a:xfrm>
          <a:prstGeom prst="line">
            <a:avLst/>
          </a:prstGeom>
          <a:noFill/>
          <a:ln w="28575">
            <a:solidFill>
              <a:srgbClr val="C00000"/>
            </a:solidFill>
            <a:prstDash val="sysDot"/>
            <a:round/>
            <a:headEnd/>
            <a:tailEnd/>
          </a:ln>
        </p:spPr>
      </p:cxnSp>
      <p:sp>
        <p:nvSpPr>
          <p:cNvPr id="4162" name="Text Box 78"/>
          <p:cNvSpPr txBox="1">
            <a:spLocks noChangeArrowheads="1"/>
          </p:cNvSpPr>
          <p:nvPr/>
        </p:nvSpPr>
        <p:spPr bwMode="auto">
          <a:xfrm>
            <a:off x="1052842" y="3278892"/>
            <a:ext cx="319174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h. Oxygen system monitoring, fault detection &amp; diagnostics</a:t>
            </a:r>
          </a:p>
        </p:txBody>
      </p:sp>
      <p:sp>
        <p:nvSpPr>
          <p:cNvPr id="133" name="Line 80"/>
          <p:cNvSpPr>
            <a:spLocks noChangeShapeType="1"/>
          </p:cNvSpPr>
          <p:nvPr/>
        </p:nvSpPr>
        <p:spPr bwMode="auto">
          <a:xfrm flipV="1">
            <a:off x="4622216" y="1396443"/>
            <a:ext cx="69048" cy="416205"/>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0" name="Text Box 33"/>
          <p:cNvSpPr txBox="1">
            <a:spLocks noChangeArrowheads="1"/>
          </p:cNvSpPr>
          <p:nvPr/>
        </p:nvSpPr>
        <p:spPr bwMode="auto">
          <a:xfrm>
            <a:off x="5576978" y="1429534"/>
            <a:ext cx="1033004" cy="466273"/>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Helicopter </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supplemental oxygen sys</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 (b)</a:t>
            </a:r>
            <a:endParaRPr kumimoji="0" lang="en-US" sz="900" b="0" i="1" u="none" strike="noStrike" kern="1200" cap="none" spc="0" normalizeH="0" baseline="0" noProof="0" dirty="0">
              <a:ln>
                <a:noFill/>
              </a:ln>
              <a:solidFill>
                <a:srgbClr val="990000"/>
              </a:solidFill>
              <a:effectLst/>
              <a:uLnTx/>
              <a:uFillTx/>
              <a:latin typeface="Arial" charset="0"/>
              <a:ea typeface="+mn-ea"/>
              <a:cs typeface="Arial" charset="0"/>
            </a:endParaRPr>
          </a:p>
        </p:txBody>
      </p:sp>
      <p:sp>
        <p:nvSpPr>
          <p:cNvPr id="157" name="Line 38"/>
          <p:cNvSpPr>
            <a:spLocks noChangeShapeType="1"/>
          </p:cNvSpPr>
          <p:nvPr/>
        </p:nvSpPr>
        <p:spPr bwMode="auto">
          <a:xfrm flipV="1">
            <a:off x="6452917" y="1405153"/>
            <a:ext cx="103948" cy="497004"/>
          </a:xfrm>
          <a:prstGeom prst="line">
            <a:avLst/>
          </a:prstGeom>
          <a:noFill/>
          <a:ln w="28575">
            <a:solidFill>
              <a:srgbClr val="C00000"/>
            </a:solidFill>
            <a:prstDash val="sysDot"/>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4" name="Line 38"/>
          <p:cNvSpPr>
            <a:spLocks noChangeShapeType="1"/>
          </p:cNvSpPr>
          <p:nvPr/>
        </p:nvSpPr>
        <p:spPr bwMode="auto">
          <a:xfrm flipV="1">
            <a:off x="7880146" y="1405037"/>
            <a:ext cx="91517" cy="497119"/>
          </a:xfrm>
          <a:prstGeom prst="line">
            <a:avLst/>
          </a:prstGeom>
          <a:noFill/>
          <a:ln w="28575">
            <a:solidFill>
              <a:srgbClr val="C00000"/>
            </a:solidFill>
            <a:prstDash val="sysDot"/>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10" name="Line 80">
            <a:extLst>
              <a:ext uri="{FF2B5EF4-FFF2-40B4-BE49-F238E27FC236}">
                <a16:creationId xmlns:a16="http://schemas.microsoft.com/office/drawing/2014/main" id="{37C8C199-93FC-4ECD-BD66-4A85E4B5ADDC}"/>
              </a:ext>
            </a:extLst>
          </p:cNvPr>
          <p:cNvSpPr>
            <a:spLocks noChangeShapeType="1"/>
          </p:cNvSpPr>
          <p:nvPr/>
        </p:nvSpPr>
        <p:spPr bwMode="auto">
          <a:xfrm flipV="1">
            <a:off x="5575831" y="1397049"/>
            <a:ext cx="69048" cy="416205"/>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4" name="Text Box 65">
            <a:extLst>
              <a:ext uri="{FF2B5EF4-FFF2-40B4-BE49-F238E27FC236}">
                <a16:creationId xmlns:a16="http://schemas.microsoft.com/office/drawing/2014/main" id="{15BE5D0F-FE93-4092-B778-0826D2B00E0B}"/>
              </a:ext>
            </a:extLst>
          </p:cNvPr>
          <p:cNvSpPr txBox="1">
            <a:spLocks noChangeArrowheads="1"/>
          </p:cNvSpPr>
          <p:nvPr/>
        </p:nvSpPr>
        <p:spPr bwMode="auto">
          <a:xfrm>
            <a:off x="7086600" y="131763"/>
            <a:ext cx="2057400" cy="657225"/>
          </a:xfrm>
          <a:prstGeom prst="rect">
            <a:avLst/>
          </a:prstGeom>
          <a:noFill/>
          <a:ln w="12700">
            <a:noFill/>
            <a:miter lim="800000"/>
            <a:headEnd/>
            <a:tailEnd/>
          </a:ln>
          <a:effectLst/>
        </p:spPr>
        <p:txBody>
          <a:bodyPr wrap="square">
            <a:spAutoFit/>
          </a:bodyPr>
          <a:lstStyle/>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Aircrew Systems</a:t>
            </a:r>
          </a:p>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 Capability Evolution </a:t>
            </a:r>
          </a:p>
          <a:p>
            <a:pPr marL="0" marR="0" lvl="0" indent="0" algn="ctr" defTabSz="914400" rtl="0" eaLnBrk="0" fontAlgn="auto" latinLnBrk="0" hangingPunct="0">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Roadmaps  </a:t>
            </a:r>
            <a:r>
              <a:rPr kumimoji="0" lang="en-US" sz="16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2019</a:t>
            </a:r>
            <a:endPar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25" name="Text Box 3">
            <a:extLst>
              <a:ext uri="{FF2B5EF4-FFF2-40B4-BE49-F238E27FC236}">
                <a16:creationId xmlns:a16="http://schemas.microsoft.com/office/drawing/2014/main" id="{2B30DB7E-796E-431F-B198-50EDEAA30343}"/>
              </a:ext>
            </a:extLst>
          </p:cNvPr>
          <p:cNvSpPr txBox="1">
            <a:spLocks noChangeArrowheads="1"/>
          </p:cNvSpPr>
          <p:nvPr/>
        </p:nvSpPr>
        <p:spPr bwMode="auto">
          <a:xfrm>
            <a:off x="465138" y="5867400"/>
            <a:ext cx="8153400" cy="246063"/>
          </a:xfrm>
          <a:prstGeom prst="rect">
            <a:avLst/>
          </a:prstGeom>
          <a:noFill/>
          <a:ln w="9525">
            <a:noFill/>
            <a:miter lim="800000"/>
            <a:headEnd/>
            <a:tailEnd/>
          </a:ln>
        </p:spPr>
        <p:txBody>
          <a:bodyPr lIns="91423" tIns="45711" rIns="91423" bIns="4571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                FY:	           18                       19                20               21                22                23                24               25                26               27</a:t>
            </a:r>
          </a:p>
        </p:txBody>
      </p:sp>
      <p:sp>
        <p:nvSpPr>
          <p:cNvPr id="127" name="Text Box 100">
            <a:extLst>
              <a:ext uri="{FF2B5EF4-FFF2-40B4-BE49-F238E27FC236}">
                <a16:creationId xmlns:a16="http://schemas.microsoft.com/office/drawing/2014/main" id="{515AA09D-9005-4BB7-9BA3-92902A11D1C1}"/>
              </a:ext>
            </a:extLst>
          </p:cNvPr>
          <p:cNvSpPr txBox="1">
            <a:spLocks noChangeArrowheads="1"/>
          </p:cNvSpPr>
          <p:nvPr/>
        </p:nvSpPr>
        <p:spPr bwMode="auto">
          <a:xfrm>
            <a:off x="2510070" y="1402942"/>
            <a:ext cx="1240037" cy="4385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Increased capacity   </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NACES Emergency  </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Oxygen Bottle </a:t>
            </a:r>
          </a:p>
        </p:txBody>
      </p:sp>
      <p:sp>
        <p:nvSpPr>
          <p:cNvPr id="128" name="Text Box 100">
            <a:extLst>
              <a:ext uri="{FF2B5EF4-FFF2-40B4-BE49-F238E27FC236}">
                <a16:creationId xmlns:a16="http://schemas.microsoft.com/office/drawing/2014/main" id="{63EA3CB0-5D07-4853-A06D-744A7BC5925C}"/>
              </a:ext>
            </a:extLst>
          </p:cNvPr>
          <p:cNvSpPr txBox="1">
            <a:spLocks noChangeArrowheads="1"/>
          </p:cNvSpPr>
          <p:nvPr/>
        </p:nvSpPr>
        <p:spPr bwMode="auto">
          <a:xfrm>
            <a:off x="3653181" y="1397413"/>
            <a:ext cx="1091937" cy="4385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Improved</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T-45 Oxygen </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Concentrator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a:t>
            </a:r>
            <a:endParaRPr kumimoji="0" lang="en-US" sz="900" b="0" i="0" u="none" strike="noStrike" kern="1200" cap="none" spc="0" normalizeH="0" baseline="0" noProof="0" dirty="0">
              <a:ln>
                <a:noFill/>
              </a:ln>
              <a:solidFill>
                <a:srgbClr val="0000CC"/>
              </a:solidFill>
              <a:effectLst/>
              <a:uLnTx/>
              <a:uFillTx/>
              <a:latin typeface="Arial" charset="0"/>
              <a:ea typeface="+mn-ea"/>
              <a:cs typeface="Arial" charset="0"/>
            </a:endParaRPr>
          </a:p>
        </p:txBody>
      </p:sp>
      <p:sp>
        <p:nvSpPr>
          <p:cNvPr id="129" name="Text Box 100">
            <a:extLst>
              <a:ext uri="{FF2B5EF4-FFF2-40B4-BE49-F238E27FC236}">
                <a16:creationId xmlns:a16="http://schemas.microsoft.com/office/drawing/2014/main" id="{06760860-AF4F-4B20-AAC9-BA717D32C7FA}"/>
              </a:ext>
            </a:extLst>
          </p:cNvPr>
          <p:cNvSpPr txBox="1">
            <a:spLocks noChangeArrowheads="1"/>
          </p:cNvSpPr>
          <p:nvPr/>
        </p:nvSpPr>
        <p:spPr bwMode="auto">
          <a:xfrm>
            <a:off x="4610234" y="1399106"/>
            <a:ext cx="1091937" cy="4385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Improved</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F/A-18 Oxygen </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Concentrator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a:t>
            </a:r>
            <a:endParaRPr kumimoji="0" lang="en-US" sz="900" b="0" i="0" u="none" strike="noStrike" kern="1200" cap="none" spc="0" normalizeH="0" baseline="0" noProof="0" dirty="0">
              <a:ln>
                <a:noFill/>
              </a:ln>
              <a:solidFill>
                <a:srgbClr val="0000CC"/>
              </a:solidFill>
              <a:effectLst/>
              <a:uLnTx/>
              <a:uFillTx/>
              <a:latin typeface="Arial" charset="0"/>
              <a:ea typeface="+mn-ea"/>
              <a:cs typeface="Arial" charset="0"/>
            </a:endParaRPr>
          </a:p>
        </p:txBody>
      </p:sp>
      <p:sp>
        <p:nvSpPr>
          <p:cNvPr id="120" name="Text Box 20">
            <a:extLst>
              <a:ext uri="{FF2B5EF4-FFF2-40B4-BE49-F238E27FC236}">
                <a16:creationId xmlns:a16="http://schemas.microsoft.com/office/drawing/2014/main" id="{C6765BDF-BC04-4DBB-AD62-0E6D47F38C10}"/>
              </a:ext>
            </a:extLst>
          </p:cNvPr>
          <p:cNvSpPr txBox="1">
            <a:spLocks noChangeArrowheads="1"/>
          </p:cNvSpPr>
          <p:nvPr/>
        </p:nvSpPr>
        <p:spPr bwMode="auto">
          <a:xfrm>
            <a:off x="-5080" y="3746712"/>
            <a:ext cx="1090411" cy="618183"/>
          </a:xfrm>
          <a:prstGeom prst="rect">
            <a:avLst/>
          </a:prstGeom>
          <a:noFill/>
          <a:ln w="12700">
            <a:noFill/>
            <a:miter lim="800000"/>
            <a:headEnd/>
            <a:tailEnd/>
          </a:ln>
        </p:spPr>
        <p:txBody>
          <a:bodyPr wrap="square">
            <a:spAutoFit/>
          </a:bodyPr>
          <a:lstStyle/>
          <a:p>
            <a:pPr marL="0" marR="0" lvl="0" indent="0" algn="ctr" defTabSz="914400" rtl="0" eaLnBrk="0" fontAlgn="base" latinLnBrk="0" hangingPunct="0">
              <a:lnSpc>
                <a:spcPts val="14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Physiological</a:t>
            </a:r>
            <a:r>
              <a:rPr kumimoji="0" lang="en-US" sz="1400" b="1"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US" sz="1100" b="1" i="0" u="none" strike="noStrike" kern="1200" cap="none" spc="0" normalizeH="0" baseline="0" noProof="0" dirty="0">
                <a:ln>
                  <a:noFill/>
                </a:ln>
                <a:solidFill>
                  <a:prstClr val="black"/>
                </a:solidFill>
                <a:effectLst/>
                <a:uLnTx/>
                <a:uFillTx/>
                <a:latin typeface="Arial" charset="0"/>
                <a:ea typeface="+mn-ea"/>
                <a:cs typeface="Arial" charset="0"/>
              </a:rPr>
              <a:t>Monitoring     &amp; Warning</a:t>
            </a:r>
          </a:p>
        </p:txBody>
      </p:sp>
      <p:sp>
        <p:nvSpPr>
          <p:cNvPr id="139" name="Line 35">
            <a:extLst>
              <a:ext uri="{FF2B5EF4-FFF2-40B4-BE49-F238E27FC236}">
                <a16:creationId xmlns:a16="http://schemas.microsoft.com/office/drawing/2014/main" id="{8FA4854F-12C8-44A6-81BB-CF9F1633A5A5}"/>
              </a:ext>
            </a:extLst>
          </p:cNvPr>
          <p:cNvSpPr>
            <a:spLocks noChangeShapeType="1"/>
          </p:cNvSpPr>
          <p:nvPr/>
        </p:nvSpPr>
        <p:spPr bwMode="auto">
          <a:xfrm>
            <a:off x="3563749" y="4044478"/>
            <a:ext cx="5045362" cy="2368"/>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3" name="Text Box 36">
            <a:extLst>
              <a:ext uri="{FF2B5EF4-FFF2-40B4-BE49-F238E27FC236}">
                <a16:creationId xmlns:a16="http://schemas.microsoft.com/office/drawing/2014/main" id="{C2E0517B-B935-4A4A-94B2-1EDD8F04A2DD}"/>
              </a:ext>
            </a:extLst>
          </p:cNvPr>
          <p:cNvSpPr txBox="1">
            <a:spLocks noChangeArrowheads="1"/>
          </p:cNvSpPr>
          <p:nvPr/>
        </p:nvSpPr>
        <p:spPr bwMode="auto">
          <a:xfrm>
            <a:off x="1046378" y="3802515"/>
            <a:ext cx="7381185" cy="244475"/>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(None)</a:t>
            </a:r>
          </a:p>
        </p:txBody>
      </p:sp>
      <p:sp>
        <p:nvSpPr>
          <p:cNvPr id="158" name="Line 25">
            <a:extLst>
              <a:ext uri="{FF2B5EF4-FFF2-40B4-BE49-F238E27FC236}">
                <a16:creationId xmlns:a16="http://schemas.microsoft.com/office/drawing/2014/main" id="{AFA3D44C-558E-4D51-BCDA-9E526FB858F7}"/>
              </a:ext>
            </a:extLst>
          </p:cNvPr>
          <p:cNvSpPr>
            <a:spLocks noChangeShapeType="1"/>
          </p:cNvSpPr>
          <p:nvPr/>
        </p:nvSpPr>
        <p:spPr bwMode="auto">
          <a:xfrm>
            <a:off x="1062449" y="4550148"/>
            <a:ext cx="2180720" cy="14487"/>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6" name="Text Box 78">
            <a:extLst>
              <a:ext uri="{FF2B5EF4-FFF2-40B4-BE49-F238E27FC236}">
                <a16:creationId xmlns:a16="http://schemas.microsoft.com/office/drawing/2014/main" id="{69283352-6258-4A02-A6F9-5D0FA15E3821}"/>
              </a:ext>
            </a:extLst>
          </p:cNvPr>
          <p:cNvSpPr txBox="1">
            <a:spLocks noChangeArrowheads="1"/>
          </p:cNvSpPr>
          <p:nvPr/>
        </p:nvSpPr>
        <p:spPr bwMode="auto">
          <a:xfrm>
            <a:off x="1044693" y="4329180"/>
            <a:ext cx="4302163" cy="222403"/>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i. Assessment of candidate COTS environmental monitor performance &amp; fidelity</a:t>
            </a:r>
          </a:p>
        </p:txBody>
      </p:sp>
      <p:sp>
        <p:nvSpPr>
          <p:cNvPr id="169" name="Text Box 78">
            <a:extLst>
              <a:ext uri="{FF2B5EF4-FFF2-40B4-BE49-F238E27FC236}">
                <a16:creationId xmlns:a16="http://schemas.microsoft.com/office/drawing/2014/main" id="{4D81669E-2CB9-471E-B09C-5FC4FDF3E7D5}"/>
              </a:ext>
            </a:extLst>
          </p:cNvPr>
          <p:cNvSpPr txBox="1">
            <a:spLocks noChangeArrowheads="1"/>
          </p:cNvSpPr>
          <p:nvPr/>
        </p:nvSpPr>
        <p:spPr bwMode="auto">
          <a:xfrm>
            <a:off x="1046262" y="4580977"/>
            <a:ext cx="3017772"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j. Assessment of physiological sensor mount options</a:t>
            </a:r>
          </a:p>
        </p:txBody>
      </p:sp>
      <p:sp>
        <p:nvSpPr>
          <p:cNvPr id="170" name="Line 25">
            <a:extLst>
              <a:ext uri="{FF2B5EF4-FFF2-40B4-BE49-F238E27FC236}">
                <a16:creationId xmlns:a16="http://schemas.microsoft.com/office/drawing/2014/main" id="{FED597AE-BB0E-4CB0-8F73-1C0609DF1CFD}"/>
              </a:ext>
            </a:extLst>
          </p:cNvPr>
          <p:cNvSpPr>
            <a:spLocks noChangeShapeType="1"/>
          </p:cNvSpPr>
          <p:nvPr/>
        </p:nvSpPr>
        <p:spPr bwMode="auto">
          <a:xfrm flipV="1">
            <a:off x="1083780" y="2800341"/>
            <a:ext cx="3494498" cy="0"/>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4" name="Text Box 78">
            <a:extLst>
              <a:ext uri="{FF2B5EF4-FFF2-40B4-BE49-F238E27FC236}">
                <a16:creationId xmlns:a16="http://schemas.microsoft.com/office/drawing/2014/main" id="{4D96AE62-1531-4C9A-AE8F-F4A0B404143C}"/>
              </a:ext>
            </a:extLst>
          </p:cNvPr>
          <p:cNvSpPr txBox="1">
            <a:spLocks noChangeArrowheads="1"/>
          </p:cNvSpPr>
          <p:nvPr/>
        </p:nvSpPr>
        <p:spPr bwMode="auto">
          <a:xfrm>
            <a:off x="1046448" y="2590099"/>
            <a:ext cx="4239041"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d. Assessment of benefits of a real-time dynamic breathing regulator</a:t>
            </a:r>
          </a:p>
        </p:txBody>
      </p:sp>
      <p:sp>
        <p:nvSpPr>
          <p:cNvPr id="221" name="Line 25">
            <a:extLst>
              <a:ext uri="{FF2B5EF4-FFF2-40B4-BE49-F238E27FC236}">
                <a16:creationId xmlns:a16="http://schemas.microsoft.com/office/drawing/2014/main" id="{6FD26FBD-9962-48A8-A671-A05B63BF0156}"/>
              </a:ext>
            </a:extLst>
          </p:cNvPr>
          <p:cNvSpPr>
            <a:spLocks noChangeShapeType="1"/>
          </p:cNvSpPr>
          <p:nvPr/>
        </p:nvSpPr>
        <p:spPr bwMode="auto">
          <a:xfrm flipV="1">
            <a:off x="1071911" y="2580386"/>
            <a:ext cx="2862788" cy="461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22" name="Text Box 78">
            <a:extLst>
              <a:ext uri="{FF2B5EF4-FFF2-40B4-BE49-F238E27FC236}">
                <a16:creationId xmlns:a16="http://schemas.microsoft.com/office/drawing/2014/main" id="{A9634CF5-96F4-4C5D-948F-B1A69AFAC545}"/>
              </a:ext>
            </a:extLst>
          </p:cNvPr>
          <p:cNvSpPr txBox="1">
            <a:spLocks noChangeArrowheads="1"/>
          </p:cNvSpPr>
          <p:nvPr/>
        </p:nvSpPr>
        <p:spPr bwMode="auto">
          <a:xfrm>
            <a:off x="1044834" y="2361589"/>
            <a:ext cx="4173409" cy="222403"/>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c. Assessment of effects of low OBOGS inlet pressure</a:t>
            </a:r>
          </a:p>
        </p:txBody>
      </p:sp>
      <p:sp>
        <p:nvSpPr>
          <p:cNvPr id="225" name="Line 25">
            <a:extLst>
              <a:ext uri="{FF2B5EF4-FFF2-40B4-BE49-F238E27FC236}">
                <a16:creationId xmlns:a16="http://schemas.microsoft.com/office/drawing/2014/main" id="{900B1AC7-B4D0-414D-AC32-3174408B5EFB}"/>
              </a:ext>
            </a:extLst>
          </p:cNvPr>
          <p:cNvSpPr>
            <a:spLocks noChangeShapeType="1"/>
          </p:cNvSpPr>
          <p:nvPr/>
        </p:nvSpPr>
        <p:spPr bwMode="auto">
          <a:xfrm flipV="1">
            <a:off x="1093509" y="4044478"/>
            <a:ext cx="2468652" cy="0"/>
          </a:xfrm>
          <a:prstGeom prst="line">
            <a:avLst/>
          </a:prstGeom>
          <a:noFill/>
          <a:ln w="38100">
            <a:solidFill>
              <a:srgbClr val="009900"/>
            </a:solidFill>
            <a:prstDash val="sysDot"/>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226" name="Straight Connector 110">
            <a:extLst>
              <a:ext uri="{FF2B5EF4-FFF2-40B4-BE49-F238E27FC236}">
                <a16:creationId xmlns:a16="http://schemas.microsoft.com/office/drawing/2014/main" id="{63495B39-AEB3-432D-9A6F-8FBEB2867430}"/>
              </a:ext>
            </a:extLst>
          </p:cNvPr>
          <p:cNvCxnSpPr>
            <a:cxnSpLocks noChangeShapeType="1"/>
          </p:cNvCxnSpPr>
          <p:nvPr/>
        </p:nvCxnSpPr>
        <p:spPr bwMode="auto">
          <a:xfrm>
            <a:off x="1082018" y="4301840"/>
            <a:ext cx="7520887" cy="0"/>
          </a:xfrm>
          <a:prstGeom prst="line">
            <a:avLst/>
          </a:prstGeom>
          <a:noFill/>
          <a:ln w="19050">
            <a:solidFill>
              <a:srgbClr val="0000CC"/>
            </a:solidFill>
            <a:round/>
            <a:headEnd type="none" w="med" len="med"/>
            <a:tailEnd type="triangle" w="med" len="med"/>
          </a:ln>
        </p:spPr>
      </p:cxnSp>
      <p:sp>
        <p:nvSpPr>
          <p:cNvPr id="227" name="Line 80">
            <a:extLst>
              <a:ext uri="{FF2B5EF4-FFF2-40B4-BE49-F238E27FC236}">
                <a16:creationId xmlns:a16="http://schemas.microsoft.com/office/drawing/2014/main" id="{BD5812EF-636A-453B-BB22-7A0FBD7A768E}"/>
              </a:ext>
            </a:extLst>
          </p:cNvPr>
          <p:cNvSpPr>
            <a:spLocks noChangeShapeType="1"/>
          </p:cNvSpPr>
          <p:nvPr/>
        </p:nvSpPr>
        <p:spPr bwMode="auto">
          <a:xfrm flipV="1">
            <a:off x="3500498" y="4013557"/>
            <a:ext cx="45592" cy="285257"/>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TextBox 7">
            <a:extLst>
              <a:ext uri="{FF2B5EF4-FFF2-40B4-BE49-F238E27FC236}">
                <a16:creationId xmlns:a16="http://schemas.microsoft.com/office/drawing/2014/main" id="{33304E3D-BE22-45C0-B1B2-91FC76685B44}"/>
              </a:ext>
            </a:extLst>
          </p:cNvPr>
          <p:cNvSpPr txBox="1"/>
          <p:nvPr/>
        </p:nvSpPr>
        <p:spPr>
          <a:xfrm>
            <a:off x="1468013" y="4064041"/>
            <a:ext cx="211468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Personal Physiological Monitoring</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 (i)</a:t>
            </a: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a:t>
            </a:r>
            <a:endParaRPr kumimoji="0" lang="en-US" sz="9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30" name="Line 25">
            <a:extLst>
              <a:ext uri="{FF2B5EF4-FFF2-40B4-BE49-F238E27FC236}">
                <a16:creationId xmlns:a16="http://schemas.microsoft.com/office/drawing/2014/main" id="{D5B99E7B-E9AA-490B-9AFE-9E0E3261DDEE}"/>
              </a:ext>
            </a:extLst>
          </p:cNvPr>
          <p:cNvSpPr>
            <a:spLocks noChangeShapeType="1"/>
          </p:cNvSpPr>
          <p:nvPr/>
        </p:nvSpPr>
        <p:spPr bwMode="auto">
          <a:xfrm>
            <a:off x="1087947" y="2085383"/>
            <a:ext cx="2121490" cy="10892"/>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31" name="Text Box 78">
            <a:extLst>
              <a:ext uri="{FF2B5EF4-FFF2-40B4-BE49-F238E27FC236}">
                <a16:creationId xmlns:a16="http://schemas.microsoft.com/office/drawing/2014/main" id="{1EFA2767-C29C-4F8B-922A-D33CE741716D}"/>
              </a:ext>
            </a:extLst>
          </p:cNvPr>
          <p:cNvSpPr txBox="1">
            <a:spLocks noChangeArrowheads="1"/>
          </p:cNvSpPr>
          <p:nvPr/>
        </p:nvSpPr>
        <p:spPr bwMode="auto">
          <a:xfrm>
            <a:off x="1047317" y="1861016"/>
            <a:ext cx="4173409" cy="222403"/>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 OBOGS air quality analysis</a:t>
            </a:r>
          </a:p>
        </p:txBody>
      </p:sp>
      <p:sp>
        <p:nvSpPr>
          <p:cNvPr id="232" name="Line 25">
            <a:extLst>
              <a:ext uri="{FF2B5EF4-FFF2-40B4-BE49-F238E27FC236}">
                <a16:creationId xmlns:a16="http://schemas.microsoft.com/office/drawing/2014/main" id="{49D8D342-EF88-4517-8703-13830A79DD01}"/>
              </a:ext>
            </a:extLst>
          </p:cNvPr>
          <p:cNvSpPr>
            <a:spLocks noChangeShapeType="1"/>
          </p:cNvSpPr>
          <p:nvPr/>
        </p:nvSpPr>
        <p:spPr bwMode="auto">
          <a:xfrm>
            <a:off x="1070114" y="2331315"/>
            <a:ext cx="2121490" cy="10892"/>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33" name="Text Box 78">
            <a:extLst>
              <a:ext uri="{FF2B5EF4-FFF2-40B4-BE49-F238E27FC236}">
                <a16:creationId xmlns:a16="http://schemas.microsoft.com/office/drawing/2014/main" id="{B50A4BF3-87FF-48D6-A01A-1AE8BFA38C8A}"/>
              </a:ext>
            </a:extLst>
          </p:cNvPr>
          <p:cNvSpPr txBox="1">
            <a:spLocks noChangeArrowheads="1"/>
          </p:cNvSpPr>
          <p:nvPr/>
        </p:nvSpPr>
        <p:spPr bwMode="auto">
          <a:xfrm>
            <a:off x="1048887" y="2106948"/>
            <a:ext cx="4173409" cy="222403"/>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b. Analysis of Portable Helicopter Oxygen Pulse Delivery Systems (PHODS)</a:t>
            </a:r>
          </a:p>
        </p:txBody>
      </p:sp>
      <p:sp>
        <p:nvSpPr>
          <p:cNvPr id="234" name="Text Box 78">
            <a:extLst>
              <a:ext uri="{FF2B5EF4-FFF2-40B4-BE49-F238E27FC236}">
                <a16:creationId xmlns:a16="http://schemas.microsoft.com/office/drawing/2014/main" id="{1E4DA826-8E59-4651-951B-BD0584534989}"/>
              </a:ext>
            </a:extLst>
          </p:cNvPr>
          <p:cNvSpPr txBox="1">
            <a:spLocks noChangeArrowheads="1"/>
          </p:cNvSpPr>
          <p:nvPr/>
        </p:nvSpPr>
        <p:spPr bwMode="auto">
          <a:xfrm>
            <a:off x="1046042" y="5285185"/>
            <a:ext cx="3377260"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m. Physiological monitoring, prediction, warning and mitigation</a:t>
            </a:r>
          </a:p>
        </p:txBody>
      </p:sp>
      <p:sp>
        <p:nvSpPr>
          <p:cNvPr id="235" name="Line 25">
            <a:extLst>
              <a:ext uri="{FF2B5EF4-FFF2-40B4-BE49-F238E27FC236}">
                <a16:creationId xmlns:a16="http://schemas.microsoft.com/office/drawing/2014/main" id="{98A12095-D4EB-4F7C-B040-257E4229F7A8}"/>
              </a:ext>
            </a:extLst>
          </p:cNvPr>
          <p:cNvSpPr>
            <a:spLocks noChangeShapeType="1"/>
          </p:cNvSpPr>
          <p:nvPr/>
        </p:nvSpPr>
        <p:spPr bwMode="auto">
          <a:xfrm>
            <a:off x="1082018" y="5511427"/>
            <a:ext cx="5474847" cy="0"/>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38" name="TextBox 237">
            <a:extLst>
              <a:ext uri="{FF2B5EF4-FFF2-40B4-BE49-F238E27FC236}">
                <a16:creationId xmlns:a16="http://schemas.microsoft.com/office/drawing/2014/main" id="{2EC077F9-A9C5-40B3-A0C9-02599D932596}"/>
              </a:ext>
            </a:extLst>
          </p:cNvPr>
          <p:cNvSpPr txBox="1"/>
          <p:nvPr/>
        </p:nvSpPr>
        <p:spPr>
          <a:xfrm>
            <a:off x="3670403" y="4064041"/>
            <a:ext cx="408958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Continued iterative algorithm improvement using Fleet performance data</a:t>
            </a:r>
            <a:r>
              <a:rPr kumimoji="0" lang="en-US" sz="900" b="0" i="0" u="none" strike="noStrike" kern="1200" cap="none" spc="0" normalizeH="0" baseline="0" noProof="0" dirty="0">
                <a:ln>
                  <a:noFill/>
                </a:ln>
                <a:solidFill>
                  <a:prstClr val="black">
                    <a:lumMod val="75000"/>
                    <a:lumOff val="25000"/>
                  </a:prstClr>
                </a:solidFill>
                <a:effectLst/>
                <a:uLnTx/>
                <a:uFillTx/>
                <a:latin typeface="Arial" charset="0"/>
                <a:ea typeface="+mn-ea"/>
                <a:cs typeface="Arial" charset="0"/>
              </a:rPr>
              <a:t> (m)</a:t>
            </a:r>
            <a:endParaRPr kumimoji="0" lang="en-US" sz="9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99" name="Line 80">
            <a:extLst>
              <a:ext uri="{FF2B5EF4-FFF2-40B4-BE49-F238E27FC236}">
                <a16:creationId xmlns:a16="http://schemas.microsoft.com/office/drawing/2014/main" id="{3EB56B03-50CF-4145-B1F5-0ECC0042E4F4}"/>
              </a:ext>
            </a:extLst>
          </p:cNvPr>
          <p:cNvSpPr>
            <a:spLocks noChangeShapeType="1"/>
          </p:cNvSpPr>
          <p:nvPr/>
        </p:nvSpPr>
        <p:spPr bwMode="auto">
          <a:xfrm flipV="1">
            <a:off x="3650911" y="1404434"/>
            <a:ext cx="69048" cy="416205"/>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0" name="Line 25">
            <a:extLst>
              <a:ext uri="{FF2B5EF4-FFF2-40B4-BE49-F238E27FC236}">
                <a16:creationId xmlns:a16="http://schemas.microsoft.com/office/drawing/2014/main" id="{575C4FA9-7964-4820-A8D6-3674ED62537A}"/>
              </a:ext>
            </a:extLst>
          </p:cNvPr>
          <p:cNvSpPr>
            <a:spLocks noChangeShapeType="1"/>
          </p:cNvSpPr>
          <p:nvPr/>
        </p:nvSpPr>
        <p:spPr bwMode="auto">
          <a:xfrm flipV="1">
            <a:off x="1085849" y="3276928"/>
            <a:ext cx="3467343" cy="0"/>
          </a:xfrm>
          <a:prstGeom prst="line">
            <a:avLst/>
          </a:prstGeom>
          <a:noFill/>
          <a:ln w="19050">
            <a:solidFill>
              <a:srgbClr val="7030A0"/>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1" name="Text Box 78">
            <a:extLst>
              <a:ext uri="{FF2B5EF4-FFF2-40B4-BE49-F238E27FC236}">
                <a16:creationId xmlns:a16="http://schemas.microsoft.com/office/drawing/2014/main" id="{D9306225-7183-46E8-BDD5-8C2B187E2111}"/>
              </a:ext>
            </a:extLst>
          </p:cNvPr>
          <p:cNvSpPr txBox="1">
            <a:spLocks noChangeArrowheads="1"/>
          </p:cNvSpPr>
          <p:nvPr/>
        </p:nvSpPr>
        <p:spPr bwMode="auto">
          <a:xfrm>
            <a:off x="1041266" y="3049273"/>
            <a:ext cx="3445324"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g. Volatile Organic Compounds analyzer</a:t>
            </a:r>
          </a:p>
        </p:txBody>
      </p:sp>
      <p:sp>
        <p:nvSpPr>
          <p:cNvPr id="102" name="Line 25">
            <a:extLst>
              <a:ext uri="{FF2B5EF4-FFF2-40B4-BE49-F238E27FC236}">
                <a16:creationId xmlns:a16="http://schemas.microsoft.com/office/drawing/2014/main" id="{02C0D27C-149B-4CF4-9362-8A11DF911658}"/>
              </a:ext>
            </a:extLst>
          </p:cNvPr>
          <p:cNvSpPr>
            <a:spLocks noChangeShapeType="1"/>
          </p:cNvSpPr>
          <p:nvPr/>
        </p:nvSpPr>
        <p:spPr bwMode="auto">
          <a:xfrm flipV="1">
            <a:off x="1073100" y="3036625"/>
            <a:ext cx="1457036" cy="10684"/>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3" name="Line 25">
            <a:extLst>
              <a:ext uri="{FF2B5EF4-FFF2-40B4-BE49-F238E27FC236}">
                <a16:creationId xmlns:a16="http://schemas.microsoft.com/office/drawing/2014/main" id="{0683FBC0-14D3-4DE0-96F7-F45BBC6D5938}"/>
              </a:ext>
            </a:extLst>
          </p:cNvPr>
          <p:cNvSpPr>
            <a:spLocks noChangeShapeType="1"/>
          </p:cNvSpPr>
          <p:nvPr/>
        </p:nvSpPr>
        <p:spPr bwMode="auto">
          <a:xfrm>
            <a:off x="2898651" y="3049047"/>
            <a:ext cx="2366966" cy="7082"/>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4" name="Text Box 78">
            <a:extLst>
              <a:ext uri="{FF2B5EF4-FFF2-40B4-BE49-F238E27FC236}">
                <a16:creationId xmlns:a16="http://schemas.microsoft.com/office/drawing/2014/main" id="{DD20595A-04D3-40FC-B022-21C89D02CF76}"/>
              </a:ext>
            </a:extLst>
          </p:cNvPr>
          <p:cNvSpPr txBox="1">
            <a:spLocks noChangeArrowheads="1"/>
          </p:cNvSpPr>
          <p:nvPr/>
        </p:nvSpPr>
        <p:spPr bwMode="auto">
          <a:xfrm>
            <a:off x="1040606" y="2826831"/>
            <a:ext cx="1505175"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e. NASA OBOGS study</a:t>
            </a:r>
          </a:p>
        </p:txBody>
      </p:sp>
      <p:sp>
        <p:nvSpPr>
          <p:cNvPr id="105" name="Text Box 78">
            <a:extLst>
              <a:ext uri="{FF2B5EF4-FFF2-40B4-BE49-F238E27FC236}">
                <a16:creationId xmlns:a16="http://schemas.microsoft.com/office/drawing/2014/main" id="{DE4B5C24-0C79-40C1-B56A-FA918FA29672}"/>
              </a:ext>
            </a:extLst>
          </p:cNvPr>
          <p:cNvSpPr txBox="1">
            <a:spLocks noChangeArrowheads="1"/>
          </p:cNvSpPr>
          <p:nvPr/>
        </p:nvSpPr>
        <p:spPr bwMode="auto">
          <a:xfrm>
            <a:off x="2898028" y="2829653"/>
            <a:ext cx="2258729"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f. Improved Oxygen Mask</a:t>
            </a:r>
          </a:p>
        </p:txBody>
      </p:sp>
      <p:sp>
        <p:nvSpPr>
          <p:cNvPr id="108" name="Line 25">
            <a:extLst>
              <a:ext uri="{FF2B5EF4-FFF2-40B4-BE49-F238E27FC236}">
                <a16:creationId xmlns:a16="http://schemas.microsoft.com/office/drawing/2014/main" id="{5D0B2C75-79EA-4B1B-BC05-D0E55DB02A7D}"/>
              </a:ext>
            </a:extLst>
          </p:cNvPr>
          <p:cNvSpPr>
            <a:spLocks noChangeShapeType="1"/>
          </p:cNvSpPr>
          <p:nvPr/>
        </p:nvSpPr>
        <p:spPr bwMode="auto">
          <a:xfrm>
            <a:off x="2526765" y="5276735"/>
            <a:ext cx="2043205" cy="8077"/>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18" name="Text Box 78">
            <a:extLst>
              <a:ext uri="{FF2B5EF4-FFF2-40B4-BE49-F238E27FC236}">
                <a16:creationId xmlns:a16="http://schemas.microsoft.com/office/drawing/2014/main" id="{D5268168-3EB9-49A0-ADE7-FADF877FE974}"/>
              </a:ext>
            </a:extLst>
          </p:cNvPr>
          <p:cNvSpPr txBox="1">
            <a:spLocks noChangeArrowheads="1"/>
          </p:cNvSpPr>
          <p:nvPr/>
        </p:nvSpPr>
        <p:spPr bwMode="auto">
          <a:xfrm>
            <a:off x="2474263" y="5050502"/>
            <a:ext cx="2072872"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l.Hydration sensor exploration</a:t>
            </a:r>
          </a:p>
        </p:txBody>
      </p:sp>
      <p:sp>
        <p:nvSpPr>
          <p:cNvPr id="106" name="Text Box 71">
            <a:extLst>
              <a:ext uri="{FF2B5EF4-FFF2-40B4-BE49-F238E27FC236}">
                <a16:creationId xmlns:a16="http://schemas.microsoft.com/office/drawing/2014/main" id="{5686C23D-00E0-4BD4-90B2-0895A4B1622E}"/>
              </a:ext>
            </a:extLst>
          </p:cNvPr>
          <p:cNvSpPr txBox="1">
            <a:spLocks noChangeArrowheads="1"/>
          </p:cNvSpPr>
          <p:nvPr/>
        </p:nvSpPr>
        <p:spPr bwMode="auto">
          <a:xfrm>
            <a:off x="2464738" y="4823896"/>
            <a:ext cx="3421246"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k. Data/power transporting e-textiles &amp; integrated bio-sensors</a:t>
            </a:r>
          </a:p>
        </p:txBody>
      </p:sp>
      <p:sp>
        <p:nvSpPr>
          <p:cNvPr id="107" name="Line 25">
            <a:extLst>
              <a:ext uri="{FF2B5EF4-FFF2-40B4-BE49-F238E27FC236}">
                <a16:creationId xmlns:a16="http://schemas.microsoft.com/office/drawing/2014/main" id="{8FEF3A6D-E50D-465A-8F56-A4FBB9E868A8}"/>
              </a:ext>
            </a:extLst>
          </p:cNvPr>
          <p:cNvSpPr>
            <a:spLocks noChangeShapeType="1"/>
          </p:cNvSpPr>
          <p:nvPr/>
        </p:nvSpPr>
        <p:spPr bwMode="auto">
          <a:xfrm flipV="1">
            <a:off x="2522465" y="5050129"/>
            <a:ext cx="1382785" cy="0"/>
          </a:xfrm>
          <a:prstGeom prst="line">
            <a:avLst/>
          </a:prstGeom>
          <a:noFill/>
          <a:ln w="19050">
            <a:solidFill>
              <a:schemeClr val="tx1">
                <a:lumMod val="65000"/>
                <a:lumOff val="35000"/>
              </a:schemeClr>
            </a:solidFill>
            <a:prstDash val="sysDot"/>
            <a:round/>
            <a:headEnd type="oval" w="med" len="med"/>
            <a:tailEnd type="oval"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22" name="Text Box 74">
            <a:extLst>
              <a:ext uri="{FF2B5EF4-FFF2-40B4-BE49-F238E27FC236}">
                <a16:creationId xmlns:a16="http://schemas.microsoft.com/office/drawing/2014/main" id="{9C41A239-CEF0-46FF-8185-6DC800200AA8}"/>
              </a:ext>
            </a:extLst>
          </p:cNvPr>
          <p:cNvSpPr txBox="1">
            <a:spLocks noChangeArrowheads="1"/>
          </p:cNvSpPr>
          <p:nvPr/>
        </p:nvSpPr>
        <p:spPr bwMode="auto">
          <a:xfrm rot="5400000" flipH="1">
            <a:off x="7159155" y="3258140"/>
            <a:ext cx="3414717" cy="271869"/>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charset="0"/>
                <a:ea typeface="+mn-ea"/>
                <a:cs typeface="Arial" charset="0"/>
              </a:rPr>
              <a:t>Elimination of Physiological Episodes</a:t>
            </a:r>
          </a:p>
        </p:txBody>
      </p:sp>
      <p:grpSp>
        <p:nvGrpSpPr>
          <p:cNvPr id="123" name="Group 92">
            <a:extLst>
              <a:ext uri="{FF2B5EF4-FFF2-40B4-BE49-F238E27FC236}">
                <a16:creationId xmlns:a16="http://schemas.microsoft.com/office/drawing/2014/main" id="{FB9A30C6-8AC4-4593-A9D5-98A9CB17CF73}"/>
              </a:ext>
            </a:extLst>
          </p:cNvPr>
          <p:cNvGrpSpPr/>
          <p:nvPr/>
        </p:nvGrpSpPr>
        <p:grpSpPr>
          <a:xfrm>
            <a:off x="304800" y="6088640"/>
            <a:ext cx="8382000" cy="457200"/>
            <a:chOff x="304800" y="6119813"/>
            <a:chExt cx="8382000" cy="457200"/>
          </a:xfrm>
        </p:grpSpPr>
        <p:sp>
          <p:nvSpPr>
            <p:cNvPr id="130" name="Rectangle 49">
              <a:extLst>
                <a:ext uri="{FF2B5EF4-FFF2-40B4-BE49-F238E27FC236}">
                  <a16:creationId xmlns:a16="http://schemas.microsoft.com/office/drawing/2014/main" id="{98391BBF-BB00-419C-9F11-EBA454B79710}"/>
                </a:ext>
              </a:extLst>
            </p:cNvPr>
            <p:cNvSpPr>
              <a:spLocks noChangeArrowheads="1"/>
            </p:cNvSpPr>
            <p:nvPr/>
          </p:nvSpPr>
          <p:spPr bwMode="auto">
            <a:xfrm>
              <a:off x="304800" y="6157913"/>
              <a:ext cx="1295400" cy="393700"/>
            </a:xfrm>
            <a:prstGeom prst="rect">
              <a:avLst/>
            </a:prstGeom>
            <a:noFill/>
            <a:ln w="38100" cmpd="dbl">
              <a:noFill/>
              <a:miter lim="800000"/>
              <a:headEnd/>
              <a:tailEnd/>
            </a:ln>
          </p:spPr>
          <p:txBody>
            <a:bodyPr lIns="90439" tIns="44426" rIns="90439" bIns="44426">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Capability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Baseline</a:t>
              </a:r>
            </a:p>
          </p:txBody>
        </p:sp>
        <p:sp>
          <p:nvSpPr>
            <p:cNvPr id="131" name="Rectangle 50">
              <a:extLst>
                <a:ext uri="{FF2B5EF4-FFF2-40B4-BE49-F238E27FC236}">
                  <a16:creationId xmlns:a16="http://schemas.microsoft.com/office/drawing/2014/main" id="{B8A8E2EB-AD29-40DB-8A6E-6544C653E9D2}"/>
                </a:ext>
              </a:extLst>
            </p:cNvPr>
            <p:cNvSpPr>
              <a:spLocks noChangeArrowheads="1"/>
            </p:cNvSpPr>
            <p:nvPr/>
          </p:nvSpPr>
          <p:spPr bwMode="auto">
            <a:xfrm>
              <a:off x="457200" y="6119813"/>
              <a:ext cx="8229600" cy="457200"/>
            </a:xfrm>
            <a:prstGeom prst="rect">
              <a:avLst/>
            </a:prstGeom>
            <a:noFill/>
            <a:ln w="38100" cmpd="dbl">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132" name="Text Box 51">
              <a:extLst>
                <a:ext uri="{FF2B5EF4-FFF2-40B4-BE49-F238E27FC236}">
                  <a16:creationId xmlns:a16="http://schemas.microsoft.com/office/drawing/2014/main" id="{928BF61D-3418-4906-9864-CAEFEA5A03B2}"/>
                </a:ext>
              </a:extLst>
            </p:cNvPr>
            <p:cNvSpPr txBox="1">
              <a:spLocks noChangeArrowheads="1"/>
            </p:cNvSpPr>
            <p:nvPr/>
          </p:nvSpPr>
          <p:spPr bwMode="auto">
            <a:xfrm>
              <a:off x="5791200" y="6161567"/>
              <a:ext cx="1676400" cy="396875"/>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   Unfunded Potential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Capability Development</a:t>
              </a:r>
            </a:p>
          </p:txBody>
        </p:sp>
        <p:sp>
          <p:nvSpPr>
            <p:cNvPr id="134" name="Text Box 53">
              <a:extLst>
                <a:ext uri="{FF2B5EF4-FFF2-40B4-BE49-F238E27FC236}">
                  <a16:creationId xmlns:a16="http://schemas.microsoft.com/office/drawing/2014/main" id="{E9BD3EF2-72E8-435D-ACE3-1D0EF48CBF8D}"/>
                </a:ext>
              </a:extLst>
            </p:cNvPr>
            <p:cNvSpPr txBox="1">
              <a:spLocks noChangeArrowheads="1"/>
            </p:cNvSpPr>
            <p:nvPr/>
          </p:nvSpPr>
          <p:spPr bwMode="auto">
            <a:xfrm>
              <a:off x="4010025" y="6173619"/>
              <a:ext cx="1524000" cy="396875"/>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Funded Capability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Enhancement</a:t>
              </a:r>
            </a:p>
          </p:txBody>
        </p:sp>
        <p:sp>
          <p:nvSpPr>
            <p:cNvPr id="135" name="Line 55">
              <a:extLst>
                <a:ext uri="{FF2B5EF4-FFF2-40B4-BE49-F238E27FC236}">
                  <a16:creationId xmlns:a16="http://schemas.microsoft.com/office/drawing/2014/main" id="{D889123B-1D86-48ED-AD73-CBCA322FA2DB}"/>
                </a:ext>
              </a:extLst>
            </p:cNvPr>
            <p:cNvSpPr>
              <a:spLocks noChangeShapeType="1"/>
            </p:cNvSpPr>
            <p:nvPr/>
          </p:nvSpPr>
          <p:spPr bwMode="auto">
            <a:xfrm flipV="1">
              <a:off x="5610225" y="6235700"/>
              <a:ext cx="76200" cy="228600"/>
            </a:xfrm>
            <a:prstGeom prst="line">
              <a:avLst/>
            </a:prstGeom>
            <a:noFill/>
            <a:ln w="19050">
              <a:solidFill>
                <a:srgbClr val="000099"/>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Line 56">
              <a:extLst>
                <a:ext uri="{FF2B5EF4-FFF2-40B4-BE49-F238E27FC236}">
                  <a16:creationId xmlns:a16="http://schemas.microsoft.com/office/drawing/2014/main" id="{47360C02-B489-432C-8F9C-70A58FD9C099}"/>
                </a:ext>
              </a:extLst>
            </p:cNvPr>
            <p:cNvSpPr>
              <a:spLocks noChangeShapeType="1"/>
            </p:cNvSpPr>
            <p:nvPr/>
          </p:nvSpPr>
          <p:spPr bwMode="auto">
            <a:xfrm>
              <a:off x="5305425" y="6456680"/>
              <a:ext cx="304800" cy="0"/>
            </a:xfrm>
            <a:prstGeom prst="line">
              <a:avLst/>
            </a:prstGeom>
            <a:noFill/>
            <a:ln w="19050">
              <a:solidFill>
                <a:srgbClr val="000099"/>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Line 57">
              <a:extLst>
                <a:ext uri="{FF2B5EF4-FFF2-40B4-BE49-F238E27FC236}">
                  <a16:creationId xmlns:a16="http://schemas.microsoft.com/office/drawing/2014/main" id="{CC5A88F9-737B-4031-ADC2-153FE9520F3F}"/>
                </a:ext>
              </a:extLst>
            </p:cNvPr>
            <p:cNvSpPr>
              <a:spLocks noChangeShapeType="1"/>
            </p:cNvSpPr>
            <p:nvPr/>
          </p:nvSpPr>
          <p:spPr bwMode="auto">
            <a:xfrm rot="16178279">
              <a:off x="7543877" y="6295232"/>
              <a:ext cx="227013" cy="7620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Line 58">
              <a:extLst>
                <a:ext uri="{FF2B5EF4-FFF2-40B4-BE49-F238E27FC236}">
                  <a16:creationId xmlns:a16="http://schemas.microsoft.com/office/drawing/2014/main" id="{21177C12-CD08-481A-BAC1-E46DFC7ED58D}"/>
                </a:ext>
              </a:extLst>
            </p:cNvPr>
            <p:cNvSpPr>
              <a:spLocks noChangeShapeType="1"/>
            </p:cNvSpPr>
            <p:nvPr/>
          </p:nvSpPr>
          <p:spPr bwMode="auto">
            <a:xfrm flipH="1">
              <a:off x="7312897" y="6459538"/>
              <a:ext cx="304800" cy="0"/>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Text Box 59">
              <a:extLst>
                <a:ext uri="{FF2B5EF4-FFF2-40B4-BE49-F238E27FC236}">
                  <a16:creationId xmlns:a16="http://schemas.microsoft.com/office/drawing/2014/main" id="{8E302E46-7258-4E83-B9A8-22C27AA7870E}"/>
                </a:ext>
              </a:extLst>
            </p:cNvPr>
            <p:cNvSpPr txBox="1">
              <a:spLocks noChangeArrowheads="1"/>
            </p:cNvSpPr>
            <p:nvPr/>
          </p:nvSpPr>
          <p:spPr bwMode="auto">
            <a:xfrm>
              <a:off x="1823128" y="6184900"/>
              <a:ext cx="1140056" cy="376450"/>
            </a:xfrm>
            <a:prstGeom prst="rect">
              <a:avLst/>
            </a:prstGeom>
            <a:noFill/>
            <a:ln w="12700">
              <a:noFill/>
              <a:miter lim="800000"/>
              <a:headEnd/>
              <a:tailEnd/>
            </a:ln>
          </p:spPr>
          <p:txBody>
            <a:bodyPr wrap="none">
              <a:spAutoFit/>
            </a:bodyPr>
            <a:lstStyle/>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Adv Research or</a:t>
              </a:r>
            </a:p>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Tech Maturation</a:t>
              </a:r>
            </a:p>
          </p:txBody>
        </p:sp>
        <p:cxnSp>
          <p:nvCxnSpPr>
            <p:cNvPr id="144" name="Straight Connector 122">
              <a:extLst>
                <a:ext uri="{FF2B5EF4-FFF2-40B4-BE49-F238E27FC236}">
                  <a16:creationId xmlns:a16="http://schemas.microsoft.com/office/drawing/2014/main" id="{6E09A0B6-4C26-4FF8-BE45-BDF9370BA4CE}"/>
                </a:ext>
              </a:extLst>
            </p:cNvPr>
            <p:cNvCxnSpPr>
              <a:cxnSpLocks noChangeShapeType="1"/>
            </p:cNvCxnSpPr>
            <p:nvPr/>
          </p:nvCxnSpPr>
          <p:spPr bwMode="auto">
            <a:xfrm>
              <a:off x="2943225" y="6290932"/>
              <a:ext cx="304800" cy="1587"/>
            </a:xfrm>
            <a:prstGeom prst="line">
              <a:avLst/>
            </a:prstGeom>
            <a:noFill/>
            <a:ln w="19050">
              <a:solidFill>
                <a:schemeClr val="tx1"/>
              </a:solidFill>
              <a:prstDash val="dash"/>
              <a:round/>
              <a:headEnd type="diamond" w="med" len="med"/>
              <a:tailEnd type="diamond" w="med" len="med"/>
            </a:ln>
          </p:spPr>
        </p:cxnSp>
        <p:cxnSp>
          <p:nvCxnSpPr>
            <p:cNvPr id="145" name="Straight Arrow Connector 144">
              <a:extLst>
                <a:ext uri="{FF2B5EF4-FFF2-40B4-BE49-F238E27FC236}">
                  <a16:creationId xmlns:a16="http://schemas.microsoft.com/office/drawing/2014/main" id="{580ACE2C-08F2-4D41-A8BB-E1076BF77A1C}"/>
                </a:ext>
              </a:extLst>
            </p:cNvPr>
            <p:cNvCxnSpPr/>
            <p:nvPr/>
          </p:nvCxnSpPr>
          <p:spPr bwMode="auto">
            <a:xfrm>
              <a:off x="1309370" y="6348413"/>
              <a:ext cx="304800" cy="0"/>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6" name="Text Box 53">
              <a:extLst>
                <a:ext uri="{FF2B5EF4-FFF2-40B4-BE49-F238E27FC236}">
                  <a16:creationId xmlns:a16="http://schemas.microsoft.com/office/drawing/2014/main" id="{D36230F1-0047-44FA-9F8E-86D210971490}"/>
                </a:ext>
              </a:extLst>
            </p:cNvPr>
            <p:cNvSpPr txBox="1">
              <a:spLocks noChangeArrowheads="1"/>
            </p:cNvSpPr>
            <p:nvPr/>
          </p:nvSpPr>
          <p:spPr bwMode="auto">
            <a:xfrm>
              <a:off x="7844154" y="6163776"/>
              <a:ext cx="762000" cy="397024"/>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Joint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Initiative</a:t>
              </a:r>
            </a:p>
          </p:txBody>
        </p:sp>
        <p:cxnSp>
          <p:nvCxnSpPr>
            <p:cNvPr id="147" name="Straight Connector 122">
              <a:extLst>
                <a:ext uri="{FF2B5EF4-FFF2-40B4-BE49-F238E27FC236}">
                  <a16:creationId xmlns:a16="http://schemas.microsoft.com/office/drawing/2014/main" id="{327054E4-BAC6-4B58-A90F-065BB8D0EF82}"/>
                </a:ext>
              </a:extLst>
            </p:cNvPr>
            <p:cNvCxnSpPr>
              <a:cxnSpLocks noChangeShapeType="1"/>
            </p:cNvCxnSpPr>
            <p:nvPr/>
          </p:nvCxnSpPr>
          <p:spPr bwMode="auto">
            <a:xfrm>
              <a:off x="2943225" y="6443332"/>
              <a:ext cx="304800" cy="1587"/>
            </a:xfrm>
            <a:prstGeom prst="line">
              <a:avLst/>
            </a:prstGeom>
            <a:noFill/>
            <a:ln w="19050">
              <a:solidFill>
                <a:schemeClr val="bg1">
                  <a:lumMod val="50000"/>
                </a:schemeClr>
              </a:solidFill>
              <a:prstDash val="sysDot"/>
              <a:round/>
              <a:headEnd type="oval" w="med" len="med"/>
              <a:tailEnd type="oval" w="med" len="med"/>
            </a:ln>
          </p:spPr>
        </p:cxnSp>
        <p:sp>
          <p:nvSpPr>
            <p:cNvPr id="148" name="TextBox 147">
              <a:extLst>
                <a:ext uri="{FF2B5EF4-FFF2-40B4-BE49-F238E27FC236}">
                  <a16:creationId xmlns:a16="http://schemas.microsoft.com/office/drawing/2014/main" id="{7A3EDD2D-4E4D-4415-9BCF-A6E758FE22EB}"/>
                </a:ext>
              </a:extLst>
            </p:cNvPr>
            <p:cNvSpPr txBox="1"/>
            <p:nvPr/>
          </p:nvSpPr>
          <p:spPr>
            <a:xfrm>
              <a:off x="3343763" y="6161567"/>
              <a:ext cx="66396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Funded</a:t>
              </a:r>
            </a:p>
          </p:txBody>
        </p:sp>
        <p:sp>
          <p:nvSpPr>
            <p:cNvPr id="149" name="TextBox 148">
              <a:extLst>
                <a:ext uri="{FF2B5EF4-FFF2-40B4-BE49-F238E27FC236}">
                  <a16:creationId xmlns:a16="http://schemas.microsoft.com/office/drawing/2014/main" id="{B7F52C0F-7D5B-435D-B886-16A348D3E589}"/>
                </a:ext>
              </a:extLst>
            </p:cNvPr>
            <p:cNvSpPr txBox="1"/>
            <p:nvPr/>
          </p:nvSpPr>
          <p:spPr>
            <a:xfrm>
              <a:off x="3289212" y="6313967"/>
              <a:ext cx="797013"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Unfunded</a:t>
              </a:r>
            </a:p>
          </p:txBody>
        </p:sp>
      </p:grpSp>
      <p:sp>
        <p:nvSpPr>
          <p:cNvPr id="150" name="Line 80">
            <a:extLst>
              <a:ext uri="{FF2B5EF4-FFF2-40B4-BE49-F238E27FC236}">
                <a16:creationId xmlns:a16="http://schemas.microsoft.com/office/drawing/2014/main" id="{BB9AB841-2AA9-4ABA-8D46-134685B291D1}"/>
              </a:ext>
            </a:extLst>
          </p:cNvPr>
          <p:cNvSpPr>
            <a:spLocks noChangeShapeType="1"/>
          </p:cNvSpPr>
          <p:nvPr/>
        </p:nvSpPr>
        <p:spPr bwMode="auto">
          <a:xfrm flipV="1">
            <a:off x="2536292" y="1397740"/>
            <a:ext cx="69048" cy="416205"/>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1" name="Text Box 100">
            <a:extLst>
              <a:ext uri="{FF2B5EF4-FFF2-40B4-BE49-F238E27FC236}">
                <a16:creationId xmlns:a16="http://schemas.microsoft.com/office/drawing/2014/main" id="{3D4DB183-AFEF-4813-B7C2-61F96590242D}"/>
              </a:ext>
            </a:extLst>
          </p:cNvPr>
          <p:cNvSpPr txBox="1">
            <a:spLocks noChangeArrowheads="1"/>
          </p:cNvSpPr>
          <p:nvPr/>
        </p:nvSpPr>
        <p:spPr bwMode="auto">
          <a:xfrm>
            <a:off x="1393709" y="1401413"/>
            <a:ext cx="1240037" cy="4385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E-F/A-18 cockpit pressure monitoring </a:t>
            </a:r>
          </a:p>
          <a:p>
            <a:pPr marL="0" marR="0" lvl="0" indent="0" algn="l" defTabSz="914400" rtl="0" eaLnBrk="1" fontAlgn="base" latinLnBrk="0" hangingPunct="1">
              <a:lnSpc>
                <a:spcPts val="9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system</a:t>
            </a:r>
          </a:p>
        </p:txBody>
      </p:sp>
      <p:sp>
        <p:nvSpPr>
          <p:cNvPr id="153" name="Line 25">
            <a:extLst>
              <a:ext uri="{FF2B5EF4-FFF2-40B4-BE49-F238E27FC236}">
                <a16:creationId xmlns:a16="http://schemas.microsoft.com/office/drawing/2014/main" id="{877C5015-E621-453B-9988-93A1EB6ADC7B}"/>
              </a:ext>
            </a:extLst>
          </p:cNvPr>
          <p:cNvSpPr>
            <a:spLocks noChangeShapeType="1"/>
          </p:cNvSpPr>
          <p:nvPr/>
        </p:nvSpPr>
        <p:spPr bwMode="auto">
          <a:xfrm flipV="1">
            <a:off x="1074323" y="3508190"/>
            <a:ext cx="3488395" cy="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54" name="Straight Connector 153">
            <a:extLst>
              <a:ext uri="{FF2B5EF4-FFF2-40B4-BE49-F238E27FC236}">
                <a16:creationId xmlns:a16="http://schemas.microsoft.com/office/drawing/2014/main" id="{35F03C3F-28AC-4856-A9FD-1FEAF1E32E02}"/>
              </a:ext>
            </a:extLst>
          </p:cNvPr>
          <p:cNvCxnSpPr/>
          <p:nvPr/>
        </p:nvCxnSpPr>
        <p:spPr bwMode="auto">
          <a:xfrm rot="5400000" flipH="1">
            <a:off x="3484321" y="3327401"/>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9" name="Line 25">
            <a:extLst>
              <a:ext uri="{FF2B5EF4-FFF2-40B4-BE49-F238E27FC236}">
                <a16:creationId xmlns:a16="http://schemas.microsoft.com/office/drawing/2014/main" id="{82EDF390-9AE9-4E0F-A813-73B483758744}"/>
              </a:ext>
            </a:extLst>
          </p:cNvPr>
          <p:cNvSpPr>
            <a:spLocks noChangeShapeType="1"/>
          </p:cNvSpPr>
          <p:nvPr/>
        </p:nvSpPr>
        <p:spPr bwMode="auto">
          <a:xfrm>
            <a:off x="1072877" y="4809902"/>
            <a:ext cx="2847239" cy="4370"/>
          </a:xfrm>
          <a:prstGeom prst="line">
            <a:avLst/>
          </a:prstGeom>
          <a:noFill/>
          <a:ln w="19050">
            <a:solidFill>
              <a:schemeClr val="tx1"/>
            </a:solidFill>
            <a:prstDash val="dash"/>
            <a:round/>
            <a:headEnd type="diamond" w="med" len="med"/>
            <a:tailEnd type="diamond"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4" name="Rectangle 93">
            <a:extLst>
              <a:ext uri="{FF2B5EF4-FFF2-40B4-BE49-F238E27FC236}">
                <a16:creationId xmlns:a16="http://schemas.microsoft.com/office/drawing/2014/main" id="{4D99931B-C768-47B3-987F-947AFCD7C9AB}"/>
              </a:ext>
            </a:extLst>
          </p:cNvPr>
          <p:cNvSpPr/>
          <p:nvPr/>
        </p:nvSpPr>
        <p:spPr>
          <a:xfrm>
            <a:off x="86241" y="6528379"/>
            <a:ext cx="9032582" cy="3231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Distribution statement D. Distribution authorized to Department of Defense and U.S. DoD contractors only, administrative use or operational, 28Feb2019. Other requests shall be referred to the Assistant Commander for</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Acquisition (AIR 1.0), PMA-202, Naval Air Systems Command, 47123 Buse Road, Patuxent River, Maryland, 20670. WARNING – This document contains technical data whose export is restricted by the Arms Export Control Act (Title 22, U.S.C., Section 2751 et seq.)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or the Export Administration Act of 1979, as amended, Title 50, U.S.C., App. 2401 et. seq. Violation of these export laws are subject to severe criminal penalties. Disseminate in accordance with provisions of OPNAVINST 5510.161.</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5" name="Slide Number Placeholder 4">
            <a:extLst>
              <a:ext uri="{FF2B5EF4-FFF2-40B4-BE49-F238E27FC236}">
                <a16:creationId xmlns:a16="http://schemas.microsoft.com/office/drawing/2014/main" id="{88DFFE14-C6E1-4BD4-807D-A85A640E1BE7}"/>
              </a:ext>
            </a:extLst>
          </p:cNvPr>
          <p:cNvSpPr txBox="1">
            <a:spLocks/>
          </p:cNvSpPr>
          <p:nvPr/>
        </p:nvSpPr>
        <p:spPr bwMode="auto">
          <a:xfrm>
            <a:off x="7952423" y="6602497"/>
            <a:ext cx="1098763" cy="261247"/>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0" fontAlgn="auto" hangingPunct="0">
              <a:spcBef>
                <a:spcPts val="0"/>
              </a:spcBef>
              <a:spcAft>
                <a:spcPts val="0"/>
              </a:spcAft>
              <a:defRPr sz="1200" kern="1200">
                <a:solidFill>
                  <a:prstClr val="black">
                    <a:tint val="75000"/>
                  </a:prstClr>
                </a:solidFill>
                <a:effectLst>
                  <a:outerShdw blurRad="38100" dist="38100" dir="2700000" algn="tl">
                    <a:srgbClr val="000000">
                      <a:alpha val="43137"/>
                    </a:srgbClr>
                  </a:outerShdw>
                </a:effectLst>
                <a:latin typeface="+mn-lt"/>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a:lstStyle>
          <a:p>
            <a:pPr algn="r">
              <a:defRPr/>
            </a:pPr>
            <a:fld id="{2A031106-950B-4658-820F-AD9AA3962ED9}" type="slidenum">
              <a:rPr lang="en-US" smtClean="0">
                <a:solidFill>
                  <a:schemeClr val="tx1">
                    <a:lumMod val="50000"/>
                  </a:schemeClr>
                </a:solidFill>
                <a:effectLst/>
                <a:latin typeface="+mj-lt"/>
              </a:rPr>
              <a:pPr algn="r">
                <a:defRPr/>
              </a:pPr>
              <a:t>23</a:t>
            </a:fld>
            <a:endParaRPr lang="en-US" dirty="0">
              <a:solidFill>
                <a:schemeClr val="tx1">
                  <a:lumMod val="50000"/>
                </a:schemeClr>
              </a:solidFill>
              <a:effectLst/>
              <a:latin typeface="+mj-lt"/>
            </a:endParaRPr>
          </a:p>
        </p:txBody>
      </p:sp>
    </p:spTree>
    <p:extLst>
      <p:ext uri="{BB962C8B-B14F-4D97-AF65-F5344CB8AC3E}">
        <p14:creationId xmlns:p14="http://schemas.microsoft.com/office/powerpoint/2010/main" val="4033888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2"/>
          <p:cNvSpPr>
            <a:spLocks noChangeArrowheads="1"/>
          </p:cNvSpPr>
          <p:nvPr/>
        </p:nvSpPr>
        <p:spPr bwMode="auto">
          <a:xfrm rot="16200000">
            <a:off x="2237445" y="-517755"/>
            <a:ext cx="5029200" cy="7696200"/>
          </a:xfrm>
          <a:prstGeom prst="rect">
            <a:avLst/>
          </a:prstGeom>
          <a:solidFill>
            <a:schemeClr val="accent3">
              <a:lumMod val="20000"/>
              <a:lumOff val="80000"/>
              <a:alpha val="47451"/>
            </a:schemeClr>
          </a:solidFill>
          <a:ln w="19050">
            <a:solidFill>
              <a:srgbClr val="008000"/>
            </a:solidFill>
            <a:miter lim="800000"/>
            <a:headEnd/>
            <a:tailEnd/>
          </a:ln>
        </p:spPr>
        <p:txBody>
          <a:bodyPr rot="10800000" wrap="none" lIns="91431" tIns="45716" rIns="91431" bIns="4571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CC"/>
                </a:solidFill>
                <a:effectLst/>
                <a:uLnTx/>
                <a:uFillTx/>
                <a:latin typeface="Arial" pitchFamily="34" charset="0"/>
                <a:ea typeface="+mn-ea"/>
                <a:cs typeface="Arial" pitchFamily="34" charset="0"/>
              </a:rPr>
              <a:t>  </a:t>
            </a:r>
          </a:p>
        </p:txBody>
      </p:sp>
      <p:pic>
        <p:nvPicPr>
          <p:cNvPr id="2050" name="Picture 4"/>
          <p:cNvPicPr>
            <a:picLocks noChangeAspect="1" noChangeArrowheads="1"/>
          </p:cNvPicPr>
          <p:nvPr/>
        </p:nvPicPr>
        <p:blipFill>
          <a:blip r:embed="rId3" cstate="print"/>
          <a:srcRect l="15556" t="17111" r="39999" b="11778"/>
          <a:stretch>
            <a:fillRect/>
          </a:stretch>
        </p:blipFill>
        <p:spPr bwMode="auto">
          <a:xfrm>
            <a:off x="152400" y="76200"/>
            <a:ext cx="609600" cy="609600"/>
          </a:xfrm>
          <a:prstGeom prst="rect">
            <a:avLst/>
          </a:prstGeom>
          <a:noFill/>
          <a:ln w="9525">
            <a:noFill/>
            <a:miter lim="800000"/>
            <a:headEnd/>
            <a:tailEnd/>
          </a:ln>
        </p:spPr>
      </p:pic>
      <p:sp>
        <p:nvSpPr>
          <p:cNvPr id="141" name="Text Box 61"/>
          <p:cNvSpPr txBox="1">
            <a:spLocks noChangeArrowheads="1"/>
          </p:cNvSpPr>
          <p:nvPr/>
        </p:nvSpPr>
        <p:spPr bwMode="auto">
          <a:xfrm>
            <a:off x="2296658" y="256633"/>
            <a:ext cx="4089517" cy="37446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Visual Situational Awareness</a:t>
            </a:r>
          </a:p>
        </p:txBody>
      </p:sp>
      <p:sp>
        <p:nvSpPr>
          <p:cNvPr id="2054" name="Line 5"/>
          <p:cNvSpPr>
            <a:spLocks noChangeShapeType="1"/>
          </p:cNvSpPr>
          <p:nvPr/>
        </p:nvSpPr>
        <p:spPr bwMode="auto">
          <a:xfrm>
            <a:off x="3886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55" name="Line 6"/>
          <p:cNvSpPr>
            <a:spLocks noChangeShapeType="1"/>
          </p:cNvSpPr>
          <p:nvPr/>
        </p:nvSpPr>
        <p:spPr bwMode="auto">
          <a:xfrm>
            <a:off x="4572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56" name="Line 7"/>
          <p:cNvSpPr>
            <a:spLocks noChangeShapeType="1"/>
          </p:cNvSpPr>
          <p:nvPr/>
        </p:nvSpPr>
        <p:spPr bwMode="auto">
          <a:xfrm>
            <a:off x="52578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57" name="Line 8"/>
          <p:cNvSpPr>
            <a:spLocks noChangeShapeType="1"/>
          </p:cNvSpPr>
          <p:nvPr/>
        </p:nvSpPr>
        <p:spPr bwMode="auto">
          <a:xfrm>
            <a:off x="73152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58" name="Line 9"/>
          <p:cNvSpPr>
            <a:spLocks noChangeShapeType="1"/>
          </p:cNvSpPr>
          <p:nvPr/>
        </p:nvSpPr>
        <p:spPr bwMode="auto">
          <a:xfrm>
            <a:off x="6629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59" name="Line 10"/>
          <p:cNvSpPr>
            <a:spLocks noChangeShapeType="1"/>
          </p:cNvSpPr>
          <p:nvPr/>
        </p:nvSpPr>
        <p:spPr bwMode="auto">
          <a:xfrm>
            <a:off x="5943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60" name="Line 11"/>
          <p:cNvSpPr>
            <a:spLocks noChangeShapeType="1"/>
          </p:cNvSpPr>
          <p:nvPr/>
        </p:nvSpPr>
        <p:spPr bwMode="auto">
          <a:xfrm>
            <a:off x="80010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61" name="Line 12"/>
          <p:cNvSpPr>
            <a:spLocks noChangeShapeType="1"/>
          </p:cNvSpPr>
          <p:nvPr/>
        </p:nvSpPr>
        <p:spPr bwMode="auto">
          <a:xfrm>
            <a:off x="32004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0" name="Text Box 64"/>
          <p:cNvSpPr txBox="1">
            <a:spLocks noChangeArrowheads="1"/>
          </p:cNvSpPr>
          <p:nvPr/>
        </p:nvSpPr>
        <p:spPr bwMode="auto">
          <a:xfrm>
            <a:off x="33338" y="669925"/>
            <a:ext cx="828675" cy="415925"/>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Capability</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Elements</a:t>
            </a:r>
          </a:p>
        </p:txBody>
      </p:sp>
      <p:sp>
        <p:nvSpPr>
          <p:cNvPr id="2063" name="Line 12"/>
          <p:cNvSpPr>
            <a:spLocks noChangeShapeType="1"/>
          </p:cNvSpPr>
          <p:nvPr/>
        </p:nvSpPr>
        <p:spPr bwMode="auto">
          <a:xfrm>
            <a:off x="2514600" y="5770563"/>
            <a:ext cx="0" cy="228600"/>
          </a:xfrm>
          <a:prstGeom prst="lin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09" name="Straight Connector 108"/>
          <p:cNvCxnSpPr>
            <a:cxnSpLocks/>
          </p:cNvCxnSpPr>
          <p:nvPr/>
        </p:nvCxnSpPr>
        <p:spPr bwMode="auto">
          <a:xfrm flipH="1" flipV="1">
            <a:off x="2514600" y="838200"/>
            <a:ext cx="1589" cy="5010149"/>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bwMode="auto">
          <a:xfrm flipH="1" flipV="1">
            <a:off x="3200400" y="838200"/>
            <a:ext cx="9526" cy="500856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bwMode="auto">
          <a:xfrm flipH="1" flipV="1">
            <a:off x="3883902" y="838200"/>
            <a:ext cx="2300" cy="500856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bwMode="auto">
          <a:xfrm flipV="1">
            <a:off x="4572000" y="838200"/>
            <a:ext cx="0" cy="500856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cxnSpLocks/>
          </p:cNvCxnSpPr>
          <p:nvPr/>
        </p:nvCxnSpPr>
        <p:spPr bwMode="auto">
          <a:xfrm flipH="1" flipV="1">
            <a:off x="5257800" y="838200"/>
            <a:ext cx="2" cy="500856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cxnSpLocks/>
          </p:cNvCxnSpPr>
          <p:nvPr/>
        </p:nvCxnSpPr>
        <p:spPr bwMode="auto">
          <a:xfrm flipH="1" flipV="1">
            <a:off x="5943600" y="838200"/>
            <a:ext cx="9526" cy="500856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cxnSpLocks/>
          </p:cNvCxnSpPr>
          <p:nvPr/>
        </p:nvCxnSpPr>
        <p:spPr bwMode="auto">
          <a:xfrm flipH="1" flipV="1">
            <a:off x="6629400" y="838200"/>
            <a:ext cx="2" cy="502920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a:off x="4848225" y="3379787"/>
            <a:ext cx="4932363" cy="1587"/>
          </a:xfrm>
          <a:prstGeom prst="line">
            <a:avLst/>
          </a:prstGeom>
          <a:ln w="31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cxnSpLocks/>
          </p:cNvCxnSpPr>
          <p:nvPr/>
        </p:nvCxnSpPr>
        <p:spPr bwMode="auto">
          <a:xfrm flipH="1" flipV="1">
            <a:off x="7313613" y="838200"/>
            <a:ext cx="1588" cy="500856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73" name="Text Box 74"/>
          <p:cNvSpPr txBox="1">
            <a:spLocks noChangeArrowheads="1"/>
          </p:cNvSpPr>
          <p:nvPr/>
        </p:nvSpPr>
        <p:spPr bwMode="auto">
          <a:xfrm rot="5400000" flipH="1">
            <a:off x="6919264" y="3270219"/>
            <a:ext cx="3916072" cy="400110"/>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charset="0"/>
                <a:ea typeface="+mn-ea"/>
                <a:cs typeface="Arial" charset="0"/>
              </a:rPr>
              <a:t>Optimum Day/Night Operations Safety </a:t>
            </a:r>
          </a:p>
          <a:p>
            <a:pPr marL="0" marR="0" lvl="0" indent="0" algn="ctr" defTabSz="914400" rtl="0" eaLnBrk="1" fontAlgn="base" latinLnBrk="0" hangingPunct="1">
              <a:lnSpc>
                <a:spcPts val="12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charset="0"/>
                <a:ea typeface="+mn-ea"/>
                <a:cs typeface="Arial" charset="0"/>
              </a:rPr>
              <a:t>&amp; Maximum Tactical SA / Warfighting Effectiveness</a:t>
            </a:r>
          </a:p>
        </p:txBody>
      </p:sp>
      <p:sp>
        <p:nvSpPr>
          <p:cNvPr id="2074" name="Text Box 14"/>
          <p:cNvSpPr txBox="1">
            <a:spLocks noChangeArrowheads="1"/>
          </p:cNvSpPr>
          <p:nvPr/>
        </p:nvSpPr>
        <p:spPr bwMode="auto">
          <a:xfrm>
            <a:off x="-9525" y="3241336"/>
            <a:ext cx="914400" cy="604837"/>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Heads Up</a:t>
            </a:r>
          </a:p>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Flight Parameter</a:t>
            </a:r>
          </a:p>
          <a:p>
            <a:pPr marL="0" marR="0" lvl="0" indent="0" algn="ctr" defTabSz="914400" rtl="0" eaLnBrk="0" fontAlgn="base" latinLnBrk="0" hangingPunct="0">
              <a:lnSpc>
                <a:spcPts val="1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Display</a:t>
            </a:r>
          </a:p>
        </p:txBody>
      </p:sp>
      <p:sp>
        <p:nvSpPr>
          <p:cNvPr id="2075" name="Text Box 39"/>
          <p:cNvSpPr txBox="1">
            <a:spLocks noChangeArrowheads="1"/>
          </p:cNvSpPr>
          <p:nvPr/>
        </p:nvSpPr>
        <p:spPr bwMode="auto">
          <a:xfrm>
            <a:off x="-9525" y="1050925"/>
            <a:ext cx="914400" cy="396875"/>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Night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Vision</a:t>
            </a:r>
          </a:p>
        </p:txBody>
      </p:sp>
      <p:sp>
        <p:nvSpPr>
          <p:cNvPr id="2076" name="Text Box 14"/>
          <p:cNvSpPr txBox="1">
            <a:spLocks noChangeArrowheads="1"/>
          </p:cNvSpPr>
          <p:nvPr/>
        </p:nvSpPr>
        <p:spPr bwMode="auto">
          <a:xfrm>
            <a:off x="-3239" y="4826095"/>
            <a:ext cx="917575" cy="549275"/>
          </a:xfrm>
          <a:prstGeom prst="rect">
            <a:avLst/>
          </a:prstGeom>
          <a:noFill/>
          <a:ln w="12700">
            <a:noFill/>
            <a:miter lim="800000"/>
            <a:headEnd/>
            <a:tailEnd/>
          </a:ln>
        </p:spPr>
        <p:txBody>
          <a:bodyPr wrap="square">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Heads Up</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Cueing &amp; Targeting</a:t>
            </a:r>
          </a:p>
        </p:txBody>
      </p:sp>
      <p:sp>
        <p:nvSpPr>
          <p:cNvPr id="2077" name="Line 23"/>
          <p:cNvSpPr>
            <a:spLocks noChangeShapeType="1"/>
          </p:cNvSpPr>
          <p:nvPr/>
        </p:nvSpPr>
        <p:spPr bwMode="auto">
          <a:xfrm flipV="1">
            <a:off x="914400" y="5150890"/>
            <a:ext cx="7696200" cy="0"/>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78" name="Text Box 25"/>
          <p:cNvSpPr txBox="1">
            <a:spLocks noChangeArrowheads="1"/>
          </p:cNvSpPr>
          <p:nvPr/>
        </p:nvSpPr>
        <p:spPr bwMode="auto">
          <a:xfrm>
            <a:off x="899268" y="4906099"/>
            <a:ext cx="4491089" cy="242888"/>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Day or night capable Helmet Mounted Cueing </a:t>
            </a:r>
          </a:p>
        </p:txBody>
      </p:sp>
      <p:sp>
        <p:nvSpPr>
          <p:cNvPr id="2079" name="Line 34"/>
          <p:cNvSpPr>
            <a:spLocks noChangeShapeType="1"/>
          </p:cNvSpPr>
          <p:nvPr/>
        </p:nvSpPr>
        <p:spPr bwMode="auto">
          <a:xfrm>
            <a:off x="914400" y="1219200"/>
            <a:ext cx="7696200" cy="0"/>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80" name="Text Box 35"/>
          <p:cNvSpPr txBox="1">
            <a:spLocks noChangeArrowheads="1"/>
          </p:cNvSpPr>
          <p:nvPr/>
        </p:nvSpPr>
        <p:spPr bwMode="auto">
          <a:xfrm>
            <a:off x="990600" y="990600"/>
            <a:ext cx="5638800" cy="244674"/>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Gen 3 Image Intensification (I</a:t>
            </a:r>
            <a:r>
              <a:rPr kumimoji="0" lang="en-US" sz="1100" b="1" i="0" u="none" strike="noStrike" kern="1200" cap="none" spc="0" normalizeH="0" baseline="30000" noProof="0" dirty="0">
                <a:ln>
                  <a:noFill/>
                </a:ln>
                <a:solidFill>
                  <a:srgbClr val="008000"/>
                </a:solidFill>
                <a:effectLst/>
                <a:uLnTx/>
                <a:uFillTx/>
                <a:latin typeface="Arial" charset="0"/>
                <a:ea typeface="+mn-ea"/>
                <a:cs typeface="Arial" charset="0"/>
              </a:rPr>
              <a:t>2</a:t>
            </a: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 technology Night Vision Devices (NVD)</a:t>
            </a:r>
          </a:p>
        </p:txBody>
      </p:sp>
      <p:sp>
        <p:nvSpPr>
          <p:cNvPr id="2081" name="Line 40"/>
          <p:cNvSpPr>
            <a:spLocks noChangeShapeType="1"/>
          </p:cNvSpPr>
          <p:nvPr/>
        </p:nvSpPr>
        <p:spPr bwMode="auto">
          <a:xfrm flipV="1">
            <a:off x="6447796" y="1223251"/>
            <a:ext cx="93100" cy="437597"/>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88" name="Text Box 63"/>
          <p:cNvSpPr txBox="1">
            <a:spLocks noChangeArrowheads="1"/>
          </p:cNvSpPr>
          <p:nvPr/>
        </p:nvSpPr>
        <p:spPr bwMode="auto">
          <a:xfrm>
            <a:off x="4998391" y="5156358"/>
            <a:ext cx="3396006" cy="365413"/>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11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     Next generation day/night tactical helmet: high resolution, </a:t>
            </a:r>
          </a:p>
          <a:p>
            <a:pPr marL="0" marR="0" lvl="0" indent="0" algn="l" defTabSz="914400" rtl="0" eaLnBrk="1" fontAlgn="base" latinLnBrk="0" hangingPunct="1">
              <a:lnSpc>
                <a:spcPts val="11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all-weather, multi-spectral display with tactical data overlay </a:t>
            </a:r>
            <a:r>
              <a:rPr kumimoji="0" lang="en-US" sz="900" b="0" i="0" u="none" strike="noStrike" kern="1200" cap="none" spc="0" normalizeH="0" baseline="0" noProof="0" dirty="0">
                <a:ln>
                  <a:noFill/>
                </a:ln>
                <a:solidFill>
                  <a:srgbClr val="002060"/>
                </a:solidFill>
                <a:effectLst/>
                <a:uLnTx/>
                <a:uFillTx/>
                <a:latin typeface="Arial" charset="0"/>
                <a:ea typeface="+mn-ea"/>
                <a:cs typeface="Arial" charset="0"/>
              </a:rPr>
              <a:t>(a-l) </a:t>
            </a:r>
          </a:p>
        </p:txBody>
      </p:sp>
      <p:sp>
        <p:nvSpPr>
          <p:cNvPr id="2089" name="Text Box 74"/>
          <p:cNvSpPr txBox="1">
            <a:spLocks noChangeArrowheads="1"/>
          </p:cNvSpPr>
          <p:nvPr/>
        </p:nvSpPr>
        <p:spPr bwMode="auto">
          <a:xfrm>
            <a:off x="2626195" y="1209941"/>
            <a:ext cx="3908732" cy="477046"/>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Improved Rotary Wing digital night vision EVA (Enhanced Visual Acuity) Increment 1: enhanced low-light sensitivity, reduced scintillation, reduced halo effect, lighter weight, improved fit, digital symbology overlay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(a-b)</a:t>
            </a:r>
            <a:endParaRPr kumimoji="0" lang="en-US" sz="900" b="0" i="1"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095" name="Line 23"/>
          <p:cNvSpPr>
            <a:spLocks noChangeShapeType="1"/>
          </p:cNvSpPr>
          <p:nvPr/>
        </p:nvSpPr>
        <p:spPr bwMode="auto">
          <a:xfrm>
            <a:off x="914400" y="3520135"/>
            <a:ext cx="7696200" cy="0"/>
          </a:xfrm>
          <a:prstGeom prst="line">
            <a:avLst/>
          </a:prstGeom>
          <a:noFill/>
          <a:ln w="38100">
            <a:solidFill>
              <a:srgbClr val="0099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096" name="Text Box 25"/>
          <p:cNvSpPr txBox="1">
            <a:spLocks noChangeArrowheads="1"/>
          </p:cNvSpPr>
          <p:nvPr/>
        </p:nvSpPr>
        <p:spPr bwMode="auto">
          <a:xfrm>
            <a:off x="990600" y="3282010"/>
            <a:ext cx="5486400" cy="244475"/>
          </a:xfrm>
          <a:prstGeom prst="rect">
            <a:avLst/>
          </a:prstGeom>
          <a:noFill/>
          <a:ln w="9525">
            <a:noFill/>
            <a:miter lim="800000"/>
            <a:headEnd/>
            <a:tailEnd/>
          </a:ln>
        </p:spPr>
        <p:txBody>
          <a:bodyPr lIns="91431" tIns="45716" rIns="91431" bIns="45716">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charset="0"/>
                <a:ea typeface="+mn-ea"/>
                <a:cs typeface="Arial" charset="0"/>
              </a:rPr>
              <a:t>Day or night capable helmet mounted Helmet Mounted Display (HMD) </a:t>
            </a:r>
          </a:p>
        </p:txBody>
      </p:sp>
      <p:cxnSp>
        <p:nvCxnSpPr>
          <p:cNvPr id="126" name="Straight Connector 125"/>
          <p:cNvCxnSpPr>
            <a:cxnSpLocks/>
          </p:cNvCxnSpPr>
          <p:nvPr/>
        </p:nvCxnSpPr>
        <p:spPr bwMode="auto">
          <a:xfrm flipH="1" flipV="1">
            <a:off x="8001000" y="838200"/>
            <a:ext cx="2" cy="5008564"/>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4" name="Text Box 74"/>
          <p:cNvSpPr txBox="1">
            <a:spLocks noChangeArrowheads="1"/>
          </p:cNvSpPr>
          <p:nvPr/>
        </p:nvSpPr>
        <p:spPr bwMode="auto">
          <a:xfrm>
            <a:off x="6721564" y="1393600"/>
            <a:ext cx="1832680" cy="348805"/>
          </a:xfrm>
          <a:prstGeom prst="rect">
            <a:avLst/>
          </a:prstGeom>
          <a:noFill/>
          <a:ln w="9525">
            <a:noFill/>
            <a:miter lim="800000"/>
            <a:headEnd/>
            <a:tailEnd/>
          </a:ln>
        </p:spPr>
        <p:txBody>
          <a:bodyPr wrap="square" lIns="91431" tIns="45716" rIns="91431" bIns="45716">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Enhanced digital SA -</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EVA Inc. 2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(c-g) </a:t>
            </a: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[2027]</a:t>
            </a:r>
          </a:p>
        </p:txBody>
      </p:sp>
      <p:sp>
        <p:nvSpPr>
          <p:cNvPr id="169" name="Text Box 63"/>
          <p:cNvSpPr txBox="1">
            <a:spLocks noChangeArrowheads="1"/>
          </p:cNvSpPr>
          <p:nvPr/>
        </p:nvSpPr>
        <p:spPr bwMode="auto">
          <a:xfrm>
            <a:off x="1408787" y="1258318"/>
            <a:ext cx="1102654" cy="348805"/>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White Phosphor</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a:t>
            </a:r>
            <a:r>
              <a:rPr kumimoji="0" lang="en-US" sz="900" b="0" i="0" u="none" strike="noStrike" kern="1200" cap="none" spc="0" normalizeH="0" baseline="0" noProof="0" dirty="0">
                <a:ln>
                  <a:noFill/>
                </a:ln>
                <a:solidFill>
                  <a:srgbClr val="0000CC"/>
                </a:solidFill>
                <a:effectLst/>
                <a:uLnTx/>
                <a:uFillTx/>
                <a:latin typeface="David" panose="020E0502060401010101" pitchFamily="34" charset="-79"/>
                <a:ea typeface="+mn-ea"/>
                <a:cs typeface="David" panose="020E0502060401010101" pitchFamily="34" charset="-79"/>
              </a:rPr>
              <a:t>I</a:t>
            </a:r>
            <a:r>
              <a:rPr kumimoji="0" lang="en-US" sz="900" b="0" i="0" u="none" strike="noStrike" kern="1200" cap="none" spc="0" normalizeH="0" baseline="30000" noProof="0" dirty="0">
                <a:ln>
                  <a:noFill/>
                </a:ln>
                <a:solidFill>
                  <a:srgbClr val="0000CC"/>
                </a:solidFill>
                <a:effectLst/>
                <a:uLnTx/>
                <a:uFillTx/>
                <a:latin typeface="Arial" charset="0"/>
                <a:ea typeface="+mn-ea"/>
                <a:cs typeface="Arial" charset="0"/>
              </a:rPr>
              <a:t>2</a:t>
            </a: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tube NVGs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(e)</a:t>
            </a:r>
            <a:endParaRPr kumimoji="0" lang="en-US" sz="900" b="0" i="0" u="none" strike="noStrike" kern="1200" cap="none" spc="0" normalizeH="0" baseline="0" noProof="0" dirty="0">
              <a:ln>
                <a:noFill/>
              </a:ln>
              <a:solidFill>
                <a:srgbClr val="002060"/>
              </a:solidFill>
              <a:effectLst/>
              <a:uLnTx/>
              <a:uFillTx/>
              <a:latin typeface="Arial" charset="0"/>
              <a:ea typeface="+mn-ea"/>
              <a:cs typeface="Arial" charset="0"/>
            </a:endParaRPr>
          </a:p>
        </p:txBody>
      </p:sp>
      <p:cxnSp>
        <p:nvCxnSpPr>
          <p:cNvPr id="171" name="Straight Connector 92"/>
          <p:cNvCxnSpPr>
            <a:cxnSpLocks noChangeShapeType="1"/>
          </p:cNvCxnSpPr>
          <p:nvPr/>
        </p:nvCxnSpPr>
        <p:spPr bwMode="auto">
          <a:xfrm>
            <a:off x="911197" y="1845582"/>
            <a:ext cx="1596307" cy="5778"/>
          </a:xfrm>
          <a:prstGeom prst="line">
            <a:avLst/>
          </a:prstGeom>
          <a:noFill/>
          <a:ln w="19050">
            <a:solidFill>
              <a:schemeClr val="tx1"/>
            </a:solidFill>
            <a:prstDash val="dash"/>
            <a:round/>
            <a:headEnd type="diamond" w="med" len="med"/>
            <a:tailEnd type="diamond" w="med" len="med"/>
          </a:ln>
        </p:spPr>
      </p:cxnSp>
      <p:sp>
        <p:nvSpPr>
          <p:cNvPr id="176" name="Text Box 59"/>
          <p:cNvSpPr txBox="1">
            <a:spLocks noChangeArrowheads="1"/>
          </p:cNvSpPr>
          <p:nvPr/>
        </p:nvSpPr>
        <p:spPr bwMode="auto">
          <a:xfrm>
            <a:off x="861054" y="1636928"/>
            <a:ext cx="212084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a. White Phosphor Tube assessment</a:t>
            </a:r>
          </a:p>
        </p:txBody>
      </p:sp>
      <p:cxnSp>
        <p:nvCxnSpPr>
          <p:cNvPr id="179" name="Straight Connector 92"/>
          <p:cNvCxnSpPr>
            <a:cxnSpLocks noChangeShapeType="1"/>
          </p:cNvCxnSpPr>
          <p:nvPr/>
        </p:nvCxnSpPr>
        <p:spPr bwMode="auto">
          <a:xfrm>
            <a:off x="2525600" y="2451496"/>
            <a:ext cx="4103800" cy="0"/>
          </a:xfrm>
          <a:prstGeom prst="line">
            <a:avLst/>
          </a:prstGeom>
          <a:noFill/>
          <a:ln w="19050">
            <a:solidFill>
              <a:srgbClr val="7030A0"/>
            </a:solidFill>
            <a:prstDash val="dash"/>
            <a:round/>
            <a:headEnd type="diamond" w="med" len="med"/>
            <a:tailEnd type="diamond" w="med" len="med"/>
          </a:ln>
        </p:spPr>
      </p:cxnSp>
      <p:sp>
        <p:nvSpPr>
          <p:cNvPr id="185" name="Text Box 59"/>
          <p:cNvSpPr txBox="1">
            <a:spLocks noChangeArrowheads="1"/>
          </p:cNvSpPr>
          <p:nvPr/>
        </p:nvSpPr>
        <p:spPr bwMode="auto">
          <a:xfrm>
            <a:off x="2514632" y="2242842"/>
            <a:ext cx="2939901"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d. Advanced micro-display technology development</a:t>
            </a:r>
          </a:p>
        </p:txBody>
      </p:sp>
      <p:cxnSp>
        <p:nvCxnSpPr>
          <p:cNvPr id="186" name="Straight Connector 92"/>
          <p:cNvCxnSpPr>
            <a:cxnSpLocks noChangeShapeType="1"/>
          </p:cNvCxnSpPr>
          <p:nvPr/>
        </p:nvCxnSpPr>
        <p:spPr bwMode="auto">
          <a:xfrm>
            <a:off x="3531611" y="4622472"/>
            <a:ext cx="2408509" cy="0"/>
          </a:xfrm>
          <a:prstGeom prst="line">
            <a:avLst/>
          </a:prstGeom>
          <a:noFill/>
          <a:ln w="19050">
            <a:solidFill>
              <a:schemeClr val="tx1">
                <a:lumMod val="65000"/>
                <a:lumOff val="35000"/>
              </a:schemeClr>
            </a:solidFill>
            <a:prstDash val="sysDot"/>
            <a:round/>
            <a:headEnd type="oval" w="med" len="med"/>
            <a:tailEnd type="oval" w="med" len="med"/>
          </a:ln>
        </p:spPr>
      </p:cxnSp>
      <p:sp>
        <p:nvSpPr>
          <p:cNvPr id="192" name="Text Box 59"/>
          <p:cNvSpPr txBox="1">
            <a:spLocks noChangeArrowheads="1"/>
          </p:cNvSpPr>
          <p:nvPr/>
        </p:nvSpPr>
        <p:spPr bwMode="auto">
          <a:xfrm>
            <a:off x="3513718" y="4423303"/>
            <a:ext cx="2770183"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i. See-through display technology development </a:t>
            </a:r>
          </a:p>
        </p:txBody>
      </p:sp>
      <p:cxnSp>
        <p:nvCxnSpPr>
          <p:cNvPr id="198" name="Straight Connector 92"/>
          <p:cNvCxnSpPr>
            <a:cxnSpLocks noChangeShapeType="1"/>
          </p:cNvCxnSpPr>
          <p:nvPr/>
        </p:nvCxnSpPr>
        <p:spPr bwMode="auto">
          <a:xfrm flipV="1">
            <a:off x="3217383" y="2852148"/>
            <a:ext cx="1349537" cy="2"/>
          </a:xfrm>
          <a:prstGeom prst="line">
            <a:avLst/>
          </a:prstGeom>
          <a:noFill/>
          <a:ln w="19050">
            <a:solidFill>
              <a:schemeClr val="tx1">
                <a:lumMod val="65000"/>
                <a:lumOff val="35000"/>
              </a:schemeClr>
            </a:solidFill>
            <a:prstDash val="sysDot"/>
            <a:round/>
            <a:headEnd type="oval" w="med" len="med"/>
            <a:tailEnd type="oval" w="med" len="med"/>
          </a:ln>
        </p:spPr>
      </p:cxnSp>
      <p:sp>
        <p:nvSpPr>
          <p:cNvPr id="199" name="Text Box 59"/>
          <p:cNvSpPr txBox="1">
            <a:spLocks noChangeArrowheads="1"/>
          </p:cNvSpPr>
          <p:nvPr/>
        </p:nvSpPr>
        <p:spPr bwMode="auto">
          <a:xfrm>
            <a:off x="3219409" y="2643494"/>
            <a:ext cx="2183359"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a:t>
            </a: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 Field of View effectiveness study</a:t>
            </a:r>
            <a:endParaRPr kumimoji="0" lang="en-US" sz="900" b="0" i="0" u="none" strike="noStrike" kern="1200" cap="none" spc="0" normalizeH="0" baseline="0" noProof="0" dirty="0">
              <a:ln>
                <a:noFill/>
              </a:ln>
              <a:solidFill>
                <a:srgbClr val="000000"/>
              </a:solidFill>
              <a:effectLst/>
              <a:highlight>
                <a:srgbClr val="FFFF00"/>
              </a:highlight>
              <a:uLnTx/>
              <a:uFillTx/>
              <a:latin typeface="Arial" charset="0"/>
              <a:ea typeface="+mn-ea"/>
              <a:cs typeface="Arial" charset="0"/>
            </a:endParaRPr>
          </a:p>
        </p:txBody>
      </p:sp>
      <p:cxnSp>
        <p:nvCxnSpPr>
          <p:cNvPr id="118" name="Straight Connector 92"/>
          <p:cNvCxnSpPr>
            <a:cxnSpLocks noChangeShapeType="1"/>
          </p:cNvCxnSpPr>
          <p:nvPr/>
        </p:nvCxnSpPr>
        <p:spPr bwMode="auto">
          <a:xfrm>
            <a:off x="903475" y="2051686"/>
            <a:ext cx="2980427" cy="0"/>
          </a:xfrm>
          <a:prstGeom prst="line">
            <a:avLst/>
          </a:prstGeom>
          <a:noFill/>
          <a:ln w="19050">
            <a:solidFill>
              <a:srgbClr val="7030A0"/>
            </a:solidFill>
            <a:prstDash val="dash"/>
            <a:round/>
            <a:headEnd type="diamond" w="med" len="med"/>
            <a:tailEnd type="diamond" w="med" len="med"/>
          </a:ln>
        </p:spPr>
      </p:cxnSp>
      <p:sp>
        <p:nvSpPr>
          <p:cNvPr id="120" name="Text Box 59"/>
          <p:cNvSpPr txBox="1">
            <a:spLocks noChangeArrowheads="1"/>
          </p:cNvSpPr>
          <p:nvPr/>
        </p:nvSpPr>
        <p:spPr bwMode="auto">
          <a:xfrm>
            <a:off x="862584" y="1843032"/>
            <a:ext cx="2293143"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b. Next Gen (ISIE-19) NIR digital sensor</a:t>
            </a:r>
          </a:p>
        </p:txBody>
      </p:sp>
      <p:cxnSp>
        <p:nvCxnSpPr>
          <p:cNvPr id="122" name="Straight Connector 92"/>
          <p:cNvCxnSpPr>
            <a:cxnSpLocks noChangeShapeType="1"/>
          </p:cNvCxnSpPr>
          <p:nvPr/>
        </p:nvCxnSpPr>
        <p:spPr bwMode="auto">
          <a:xfrm>
            <a:off x="3541150" y="4439117"/>
            <a:ext cx="1732235" cy="0"/>
          </a:xfrm>
          <a:prstGeom prst="line">
            <a:avLst/>
          </a:prstGeom>
          <a:noFill/>
          <a:ln w="19050">
            <a:solidFill>
              <a:schemeClr val="tx1">
                <a:lumMod val="65000"/>
                <a:lumOff val="35000"/>
              </a:schemeClr>
            </a:solidFill>
            <a:prstDash val="sysDot"/>
            <a:round/>
            <a:headEnd type="oval" w="med" len="med"/>
            <a:tailEnd type="oval" w="med" len="med"/>
          </a:ln>
        </p:spPr>
      </p:cxnSp>
      <p:sp>
        <p:nvSpPr>
          <p:cNvPr id="102" name="Line 67">
            <a:extLst>
              <a:ext uri="{FF2B5EF4-FFF2-40B4-BE49-F238E27FC236}">
                <a16:creationId xmlns:a16="http://schemas.microsoft.com/office/drawing/2014/main" id="{8C822BE9-2BC8-465B-9C23-D19921E6B081}"/>
              </a:ext>
            </a:extLst>
          </p:cNvPr>
          <p:cNvSpPr>
            <a:spLocks noChangeShapeType="1"/>
          </p:cNvSpPr>
          <p:nvPr/>
        </p:nvSpPr>
        <p:spPr bwMode="auto">
          <a:xfrm flipV="1">
            <a:off x="8343355" y="5163039"/>
            <a:ext cx="74126" cy="349032"/>
          </a:xfrm>
          <a:prstGeom prst="line">
            <a:avLst/>
          </a:prstGeom>
          <a:noFill/>
          <a:ln w="28575">
            <a:solidFill>
              <a:srgbClr val="C00000"/>
            </a:solidFill>
            <a:prstDash val="sysDot"/>
            <a:round/>
            <a:headEnd type="none" w="med" len="me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3" name="Line 40">
            <a:extLst>
              <a:ext uri="{FF2B5EF4-FFF2-40B4-BE49-F238E27FC236}">
                <a16:creationId xmlns:a16="http://schemas.microsoft.com/office/drawing/2014/main" id="{E4692A2C-7DEC-407C-A9C5-2C0CB07CED88}"/>
              </a:ext>
            </a:extLst>
          </p:cNvPr>
          <p:cNvSpPr>
            <a:spLocks noChangeShapeType="1"/>
          </p:cNvSpPr>
          <p:nvPr/>
        </p:nvSpPr>
        <p:spPr bwMode="auto">
          <a:xfrm flipV="1">
            <a:off x="6460482" y="3539253"/>
            <a:ext cx="122948" cy="685315"/>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3" name="Line 70">
            <a:extLst>
              <a:ext uri="{FF2B5EF4-FFF2-40B4-BE49-F238E27FC236}">
                <a16:creationId xmlns:a16="http://schemas.microsoft.com/office/drawing/2014/main" id="{D48E78C5-57F4-4679-91B3-C7CE9574EB68}"/>
              </a:ext>
            </a:extLst>
          </p:cNvPr>
          <p:cNvSpPr>
            <a:spLocks noChangeShapeType="1"/>
          </p:cNvSpPr>
          <p:nvPr/>
        </p:nvSpPr>
        <p:spPr bwMode="auto">
          <a:xfrm flipV="1">
            <a:off x="911196" y="4228468"/>
            <a:ext cx="5565803" cy="3894"/>
          </a:xfrm>
          <a:prstGeom prst="line">
            <a:avLst/>
          </a:prstGeom>
          <a:noFill/>
          <a:ln w="19050">
            <a:solidFill>
              <a:srgbClr val="0000CC"/>
            </a:solidFill>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8" name="Line 70">
            <a:extLst>
              <a:ext uri="{FF2B5EF4-FFF2-40B4-BE49-F238E27FC236}">
                <a16:creationId xmlns:a16="http://schemas.microsoft.com/office/drawing/2014/main" id="{E1D0DEAD-0AA1-43B9-966D-7CF72195A8F3}"/>
              </a:ext>
            </a:extLst>
          </p:cNvPr>
          <p:cNvSpPr>
            <a:spLocks noChangeShapeType="1"/>
          </p:cNvSpPr>
          <p:nvPr/>
        </p:nvSpPr>
        <p:spPr bwMode="auto">
          <a:xfrm>
            <a:off x="902972" y="1644612"/>
            <a:ext cx="5543851" cy="19514"/>
          </a:xfrm>
          <a:prstGeom prst="line">
            <a:avLst/>
          </a:prstGeom>
          <a:noFill/>
          <a:ln w="19050">
            <a:solidFill>
              <a:srgbClr val="0000CC"/>
            </a:solidFill>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9" name="Line 70">
            <a:extLst>
              <a:ext uri="{FF2B5EF4-FFF2-40B4-BE49-F238E27FC236}">
                <a16:creationId xmlns:a16="http://schemas.microsoft.com/office/drawing/2014/main" id="{4C492664-5DE6-4B46-A6D0-0754E6181965}"/>
              </a:ext>
            </a:extLst>
          </p:cNvPr>
          <p:cNvSpPr>
            <a:spLocks noChangeShapeType="1"/>
          </p:cNvSpPr>
          <p:nvPr/>
        </p:nvSpPr>
        <p:spPr bwMode="auto">
          <a:xfrm>
            <a:off x="5943600" y="1745580"/>
            <a:ext cx="2657517" cy="0"/>
          </a:xfrm>
          <a:prstGeom prst="line">
            <a:avLst/>
          </a:prstGeom>
          <a:noFill/>
          <a:ln w="28575">
            <a:solidFill>
              <a:srgbClr val="C00000"/>
            </a:solidFill>
            <a:prstDash val="sysDot"/>
            <a:round/>
            <a:headEnd type="none" w="med" len="me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0" name="Line 70">
            <a:extLst>
              <a:ext uri="{FF2B5EF4-FFF2-40B4-BE49-F238E27FC236}">
                <a16:creationId xmlns:a16="http://schemas.microsoft.com/office/drawing/2014/main" id="{6025418A-ADCE-4050-B403-EDF5458CF3B7}"/>
              </a:ext>
            </a:extLst>
          </p:cNvPr>
          <p:cNvSpPr>
            <a:spLocks noChangeShapeType="1"/>
          </p:cNvSpPr>
          <p:nvPr/>
        </p:nvSpPr>
        <p:spPr bwMode="auto">
          <a:xfrm>
            <a:off x="5943600" y="4329369"/>
            <a:ext cx="2657517" cy="0"/>
          </a:xfrm>
          <a:prstGeom prst="line">
            <a:avLst/>
          </a:prstGeom>
          <a:noFill/>
          <a:ln w="28575">
            <a:solidFill>
              <a:srgbClr val="C00000"/>
            </a:solidFill>
            <a:prstDash val="sysDot"/>
            <a:round/>
            <a:headEnd type="none" w="med" len="me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7" name="Text Box 65">
            <a:extLst>
              <a:ext uri="{FF2B5EF4-FFF2-40B4-BE49-F238E27FC236}">
                <a16:creationId xmlns:a16="http://schemas.microsoft.com/office/drawing/2014/main" id="{A0D5D68C-E381-4E43-B53E-6B9CF0B74B0F}"/>
              </a:ext>
            </a:extLst>
          </p:cNvPr>
          <p:cNvSpPr txBox="1">
            <a:spLocks noChangeArrowheads="1"/>
          </p:cNvSpPr>
          <p:nvPr/>
        </p:nvSpPr>
        <p:spPr bwMode="auto">
          <a:xfrm>
            <a:off x="7086600" y="131763"/>
            <a:ext cx="2057400" cy="657225"/>
          </a:xfrm>
          <a:prstGeom prst="rect">
            <a:avLst/>
          </a:prstGeom>
          <a:noFill/>
          <a:ln w="12700">
            <a:noFill/>
            <a:miter lim="800000"/>
            <a:headEnd/>
            <a:tailEnd/>
          </a:ln>
          <a:effectLst/>
        </p:spPr>
        <p:txBody>
          <a:bodyPr wrap="square">
            <a:spAutoFit/>
          </a:bodyPr>
          <a:lstStyle/>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Aircrew Systems</a:t>
            </a:r>
          </a:p>
          <a:p>
            <a:pPr marL="0" marR="0" lvl="0" indent="0" algn="ctr" defTabSz="9144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 Capability Evolution </a:t>
            </a:r>
          </a:p>
          <a:p>
            <a:pPr marL="0" marR="0" lvl="0" indent="0" algn="ctr" defTabSz="914400" rtl="0" eaLnBrk="0" fontAlgn="auto" latinLnBrk="0" hangingPunct="0">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Roadmaps  </a:t>
            </a:r>
            <a:r>
              <a:rPr kumimoji="0" lang="en-US" sz="16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2019</a:t>
            </a:r>
            <a:endPar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98" name="Text Box 3">
            <a:extLst>
              <a:ext uri="{FF2B5EF4-FFF2-40B4-BE49-F238E27FC236}">
                <a16:creationId xmlns:a16="http://schemas.microsoft.com/office/drawing/2014/main" id="{7150F075-9CDD-4DCB-9DB5-D3CDD5F1D606}"/>
              </a:ext>
            </a:extLst>
          </p:cNvPr>
          <p:cNvSpPr txBox="1">
            <a:spLocks noChangeArrowheads="1"/>
          </p:cNvSpPr>
          <p:nvPr/>
        </p:nvSpPr>
        <p:spPr bwMode="auto">
          <a:xfrm>
            <a:off x="465138" y="5867400"/>
            <a:ext cx="8153400" cy="246063"/>
          </a:xfrm>
          <a:prstGeom prst="rect">
            <a:avLst/>
          </a:prstGeom>
          <a:noFill/>
          <a:ln w="9525">
            <a:noFill/>
            <a:miter lim="800000"/>
            <a:headEnd/>
            <a:tailEnd/>
          </a:ln>
        </p:spPr>
        <p:txBody>
          <a:bodyPr lIns="91423" tIns="45711" rIns="91423" bIns="4571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                FY:	           18                       19                20               21                22                23                24               25                26               27</a:t>
            </a:r>
          </a:p>
        </p:txBody>
      </p:sp>
      <p:cxnSp>
        <p:nvCxnSpPr>
          <p:cNvPr id="104" name="Straight Connector 92"/>
          <p:cNvCxnSpPr>
            <a:cxnSpLocks noChangeShapeType="1"/>
          </p:cNvCxnSpPr>
          <p:nvPr/>
        </p:nvCxnSpPr>
        <p:spPr bwMode="auto">
          <a:xfrm>
            <a:off x="2525600" y="2251170"/>
            <a:ext cx="3427526" cy="0"/>
          </a:xfrm>
          <a:prstGeom prst="line">
            <a:avLst/>
          </a:prstGeom>
          <a:noFill/>
          <a:ln w="19050">
            <a:solidFill>
              <a:schemeClr val="tx1"/>
            </a:solidFill>
            <a:prstDash val="dash"/>
            <a:round/>
            <a:headEnd type="diamond" w="med" len="med"/>
            <a:tailEnd type="diamond" w="med" len="med"/>
          </a:ln>
        </p:spPr>
      </p:cxnSp>
      <p:sp>
        <p:nvSpPr>
          <p:cNvPr id="105" name="Text Box 59"/>
          <p:cNvSpPr txBox="1">
            <a:spLocks noChangeArrowheads="1"/>
          </p:cNvSpPr>
          <p:nvPr/>
        </p:nvSpPr>
        <p:spPr bwMode="auto">
          <a:xfrm>
            <a:off x="2514632" y="2042516"/>
            <a:ext cx="3409155"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Quantitative Night Vision System Image Quality Testing</a:t>
            </a:r>
            <a:endParaRPr kumimoji="0" lang="en-US" sz="9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06" name="Text Box 59"/>
          <p:cNvSpPr txBox="1">
            <a:spLocks noChangeArrowheads="1"/>
          </p:cNvSpPr>
          <p:nvPr/>
        </p:nvSpPr>
        <p:spPr bwMode="auto">
          <a:xfrm>
            <a:off x="3219409" y="2834678"/>
            <a:ext cx="2183359"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a:t>
            </a: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Motion Blur characterization</a:t>
            </a:r>
            <a:endParaRPr kumimoji="0" lang="en-US" sz="900" b="0" i="0" u="none" strike="noStrike" kern="1200" cap="none" spc="0" normalizeH="0" baseline="0" noProof="0" dirty="0">
              <a:ln>
                <a:noFill/>
              </a:ln>
              <a:solidFill>
                <a:srgbClr val="000000"/>
              </a:solidFill>
              <a:effectLst/>
              <a:highlight>
                <a:srgbClr val="FFFF00"/>
              </a:highlight>
              <a:uLnTx/>
              <a:uFillTx/>
              <a:latin typeface="Arial" charset="0"/>
              <a:ea typeface="+mn-ea"/>
              <a:cs typeface="Arial" charset="0"/>
            </a:endParaRPr>
          </a:p>
        </p:txBody>
      </p:sp>
      <p:cxnSp>
        <p:nvCxnSpPr>
          <p:cNvPr id="108" name="Straight Connector 92">
            <a:extLst>
              <a:ext uri="{FF2B5EF4-FFF2-40B4-BE49-F238E27FC236}">
                <a16:creationId xmlns:a16="http://schemas.microsoft.com/office/drawing/2014/main" id="{F655667E-6AD6-45D2-A420-0A132FF60FD5}"/>
              </a:ext>
            </a:extLst>
          </p:cNvPr>
          <p:cNvCxnSpPr>
            <a:cxnSpLocks noChangeShapeType="1"/>
          </p:cNvCxnSpPr>
          <p:nvPr/>
        </p:nvCxnSpPr>
        <p:spPr bwMode="auto">
          <a:xfrm>
            <a:off x="2522552" y="2651822"/>
            <a:ext cx="4103800" cy="0"/>
          </a:xfrm>
          <a:prstGeom prst="line">
            <a:avLst/>
          </a:prstGeom>
          <a:noFill/>
          <a:ln w="19050">
            <a:solidFill>
              <a:srgbClr val="7030A0"/>
            </a:solidFill>
            <a:prstDash val="dash"/>
            <a:round/>
            <a:headEnd type="diamond" w="med" len="med"/>
            <a:tailEnd type="diamond" w="med" len="med"/>
          </a:ln>
        </p:spPr>
      </p:cxnSp>
      <p:sp>
        <p:nvSpPr>
          <p:cNvPr id="127" name="Text Box 59">
            <a:extLst>
              <a:ext uri="{FF2B5EF4-FFF2-40B4-BE49-F238E27FC236}">
                <a16:creationId xmlns:a16="http://schemas.microsoft.com/office/drawing/2014/main" id="{73B93366-4F42-497A-91D2-CB31EB44A931}"/>
              </a:ext>
            </a:extLst>
          </p:cNvPr>
          <p:cNvSpPr txBox="1">
            <a:spLocks noChangeArrowheads="1"/>
          </p:cNvSpPr>
          <p:nvPr/>
        </p:nvSpPr>
        <p:spPr bwMode="auto">
          <a:xfrm>
            <a:off x="2514632" y="2443168"/>
            <a:ext cx="3210977"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e. Solid-state multi-spectral extreme low light level sensor</a:t>
            </a:r>
          </a:p>
        </p:txBody>
      </p:sp>
      <p:cxnSp>
        <p:nvCxnSpPr>
          <p:cNvPr id="153" name="Straight Connector 92">
            <a:extLst>
              <a:ext uri="{FF2B5EF4-FFF2-40B4-BE49-F238E27FC236}">
                <a16:creationId xmlns:a16="http://schemas.microsoft.com/office/drawing/2014/main" id="{AF03EA19-4CB8-4A59-8E71-DB667437082A}"/>
              </a:ext>
            </a:extLst>
          </p:cNvPr>
          <p:cNvCxnSpPr>
            <a:cxnSpLocks noChangeShapeType="1"/>
          </p:cNvCxnSpPr>
          <p:nvPr/>
        </p:nvCxnSpPr>
        <p:spPr bwMode="auto">
          <a:xfrm>
            <a:off x="3213261" y="3034191"/>
            <a:ext cx="2749957" cy="0"/>
          </a:xfrm>
          <a:prstGeom prst="line">
            <a:avLst/>
          </a:prstGeom>
          <a:noFill/>
          <a:ln w="19050">
            <a:solidFill>
              <a:schemeClr val="tx1">
                <a:lumMod val="65000"/>
                <a:lumOff val="35000"/>
              </a:schemeClr>
            </a:solidFill>
            <a:prstDash val="sysDot"/>
            <a:round/>
            <a:headEnd type="oval" w="med" len="med"/>
            <a:tailEnd type="oval" w="med" len="med"/>
          </a:ln>
        </p:spPr>
      </p:cxnSp>
      <p:sp>
        <p:nvSpPr>
          <p:cNvPr id="154" name="Text Box 59">
            <a:extLst>
              <a:ext uri="{FF2B5EF4-FFF2-40B4-BE49-F238E27FC236}">
                <a16:creationId xmlns:a16="http://schemas.microsoft.com/office/drawing/2014/main" id="{9FFCB3C3-9796-4292-81CB-99FDA37DBAC7}"/>
              </a:ext>
            </a:extLst>
          </p:cNvPr>
          <p:cNvSpPr txBox="1">
            <a:spLocks noChangeArrowheads="1"/>
          </p:cNvSpPr>
          <p:nvPr/>
        </p:nvSpPr>
        <p:spPr bwMode="auto">
          <a:xfrm>
            <a:off x="927484" y="3591572"/>
            <a:ext cx="2987680" cy="590931"/>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Army DVE Brownout Rotorcraft Enhancement System (DVE BORES) DVE operations capability improvement with sensors integration, sensor fusion, scene stitching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7030A0"/>
                </a:solidFill>
                <a:effectLst/>
                <a:uLnTx/>
                <a:uFillTx/>
                <a:latin typeface="Arial" charset="0"/>
                <a:ea typeface="+mn-ea"/>
                <a:cs typeface="Arial" charset="0"/>
              </a:rPr>
              <a:t>              and synthetic vision virtual display</a:t>
            </a:r>
          </a:p>
        </p:txBody>
      </p:sp>
      <p:sp>
        <p:nvSpPr>
          <p:cNvPr id="155" name="Line 40">
            <a:extLst>
              <a:ext uri="{FF2B5EF4-FFF2-40B4-BE49-F238E27FC236}">
                <a16:creationId xmlns:a16="http://schemas.microsoft.com/office/drawing/2014/main" id="{E8443846-7C08-4EBF-AA57-DB7ACFCDC4CB}"/>
              </a:ext>
            </a:extLst>
          </p:cNvPr>
          <p:cNvSpPr>
            <a:spLocks noChangeShapeType="1"/>
          </p:cNvSpPr>
          <p:nvPr/>
        </p:nvSpPr>
        <p:spPr bwMode="auto">
          <a:xfrm flipV="1">
            <a:off x="2539247" y="1229160"/>
            <a:ext cx="93100" cy="437597"/>
          </a:xfrm>
          <a:prstGeom prst="line">
            <a:avLst/>
          </a:prstGeom>
          <a:noFill/>
          <a:ln w="19050">
            <a:solidFill>
              <a:srgbClr val="0000CC"/>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6" name="Text Box 74">
            <a:extLst>
              <a:ext uri="{FF2B5EF4-FFF2-40B4-BE49-F238E27FC236}">
                <a16:creationId xmlns:a16="http://schemas.microsoft.com/office/drawing/2014/main" id="{8AFFBAE9-9C7B-4B1B-9C0D-B1CCEC4731AD}"/>
              </a:ext>
            </a:extLst>
          </p:cNvPr>
          <p:cNvSpPr txBox="1">
            <a:spLocks noChangeArrowheads="1"/>
          </p:cNvSpPr>
          <p:nvPr/>
        </p:nvSpPr>
        <p:spPr bwMode="auto">
          <a:xfrm>
            <a:off x="6722419" y="3975074"/>
            <a:ext cx="1832680" cy="348805"/>
          </a:xfrm>
          <a:prstGeom prst="rect">
            <a:avLst/>
          </a:prstGeom>
          <a:noFill/>
          <a:ln w="9525">
            <a:noFill/>
            <a:miter lim="800000"/>
            <a:headEnd/>
            <a:tailEnd/>
          </a:ln>
        </p:spPr>
        <p:txBody>
          <a:bodyPr wrap="square" lIns="91431" tIns="45716" rIns="91431" bIns="45716">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Enhanced digital SA -</a:t>
            </a:r>
          </a:p>
          <a:p>
            <a:pPr marL="0" marR="0" lvl="0" indent="0" algn="ctr" defTabSz="914400" rtl="0" eaLnBrk="1" fontAlgn="base" latinLnBrk="0" hangingPunct="1">
              <a:lnSpc>
                <a:spcPts val="1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EVA Inc. 2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(h-j) </a:t>
            </a:r>
            <a:r>
              <a:rPr kumimoji="0" lang="en-US" sz="900" b="0" i="1" u="none" strike="noStrike" kern="1200" cap="none" spc="0" normalizeH="0" baseline="0" noProof="0" dirty="0">
                <a:ln>
                  <a:noFill/>
                </a:ln>
                <a:solidFill>
                  <a:srgbClr val="990000"/>
                </a:solidFill>
                <a:effectLst/>
                <a:uLnTx/>
                <a:uFillTx/>
                <a:latin typeface="Arial" charset="0"/>
                <a:ea typeface="+mn-ea"/>
                <a:cs typeface="Arial" charset="0"/>
              </a:rPr>
              <a:t>[2027]</a:t>
            </a:r>
          </a:p>
        </p:txBody>
      </p:sp>
      <p:sp>
        <p:nvSpPr>
          <p:cNvPr id="157" name="Text Box 74">
            <a:extLst>
              <a:ext uri="{FF2B5EF4-FFF2-40B4-BE49-F238E27FC236}">
                <a16:creationId xmlns:a16="http://schemas.microsoft.com/office/drawing/2014/main" id="{5CB7B3EF-96C3-47D1-871A-A2384283EF97}"/>
              </a:ext>
            </a:extLst>
          </p:cNvPr>
          <p:cNvSpPr txBox="1">
            <a:spLocks noChangeArrowheads="1"/>
          </p:cNvSpPr>
          <p:nvPr/>
        </p:nvSpPr>
        <p:spPr bwMode="auto">
          <a:xfrm>
            <a:off x="3962400" y="3524227"/>
            <a:ext cx="2608282" cy="733526"/>
          </a:xfrm>
          <a:prstGeom prst="rect">
            <a:avLst/>
          </a:prstGeom>
          <a:noFill/>
          <a:ln w="9525">
            <a:noFill/>
            <a:miter lim="800000"/>
            <a:headEnd/>
            <a:tailEnd/>
          </a:ln>
        </p:spPr>
        <p:txBody>
          <a:bodyPr wrap="square" lIns="91431" tIns="45716" rIns="91431" bIns="45716">
            <a:spAutoFit/>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Improved Rotary Wing digital night vision EVA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(Enhanced Visual Acuity) Increment 1:         </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charset="0"/>
                <a:ea typeface="+mn-ea"/>
                <a:cs typeface="Arial" charset="0"/>
              </a:rPr>
              <a:t>    enhanced low-light sensitivity, reduced scintillation, reduced halo effect, lighter weight, improved fit, digital symbology overlay </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(c-g)</a:t>
            </a:r>
            <a:endParaRPr kumimoji="0" lang="en-US" sz="900" b="0" i="1"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58" name="Line 40">
            <a:extLst>
              <a:ext uri="{FF2B5EF4-FFF2-40B4-BE49-F238E27FC236}">
                <a16:creationId xmlns:a16="http://schemas.microsoft.com/office/drawing/2014/main" id="{FA8D05D9-8341-4931-9373-2142D9828D28}"/>
              </a:ext>
            </a:extLst>
          </p:cNvPr>
          <p:cNvSpPr>
            <a:spLocks noChangeShapeType="1"/>
          </p:cNvSpPr>
          <p:nvPr/>
        </p:nvSpPr>
        <p:spPr bwMode="auto">
          <a:xfrm flipV="1">
            <a:off x="3882933" y="3532509"/>
            <a:ext cx="117956" cy="684826"/>
          </a:xfrm>
          <a:prstGeom prst="line">
            <a:avLst/>
          </a:prstGeom>
          <a:noFill/>
          <a:ln w="19050">
            <a:solidFill>
              <a:srgbClr val="7030A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60" name="Text Box 59">
            <a:extLst>
              <a:ext uri="{FF2B5EF4-FFF2-40B4-BE49-F238E27FC236}">
                <a16:creationId xmlns:a16="http://schemas.microsoft.com/office/drawing/2014/main" id="{985BA12F-028C-49F0-B449-2F3BB291AD00}"/>
              </a:ext>
            </a:extLst>
          </p:cNvPr>
          <p:cNvSpPr txBox="1">
            <a:spLocks noChangeArrowheads="1"/>
          </p:cNvSpPr>
          <p:nvPr/>
        </p:nvSpPr>
        <p:spPr bwMode="auto">
          <a:xfrm>
            <a:off x="3242640" y="4238991"/>
            <a:ext cx="2725806" cy="216982"/>
          </a:xfrm>
          <a:prstGeom prst="rect">
            <a:avLst/>
          </a:prstGeom>
          <a:noFill/>
          <a:ln w="12700">
            <a:noFill/>
            <a:miter lim="800000"/>
            <a:headEnd/>
            <a:tailEnd/>
          </a:ln>
        </p:spPr>
        <p:txBody>
          <a:bodyPr wrap="square">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Calisto MT" panose="02040603050505030304" pitchFamily="18" charset="0"/>
                <a:ea typeface="+mn-ea"/>
                <a:cs typeface="Arial" charset="0"/>
              </a:rPr>
              <a:t>j. </a:t>
            </a:r>
            <a:r>
              <a:rPr kumimoji="0" lang="en-US" sz="900" b="0" i="1"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Automatic Tinting for display visor development</a:t>
            </a:r>
          </a:p>
        </p:txBody>
      </p:sp>
      <p:sp>
        <p:nvSpPr>
          <p:cNvPr id="161" name="Line 70">
            <a:extLst>
              <a:ext uri="{FF2B5EF4-FFF2-40B4-BE49-F238E27FC236}">
                <a16:creationId xmlns:a16="http://schemas.microsoft.com/office/drawing/2014/main" id="{3EA88150-91E6-47E0-A7C9-6C74866FADD5}"/>
              </a:ext>
            </a:extLst>
          </p:cNvPr>
          <p:cNvSpPr>
            <a:spLocks noChangeShapeType="1"/>
          </p:cNvSpPr>
          <p:nvPr/>
        </p:nvSpPr>
        <p:spPr bwMode="auto">
          <a:xfrm>
            <a:off x="5256828" y="5515566"/>
            <a:ext cx="3105241" cy="0"/>
          </a:xfrm>
          <a:prstGeom prst="line">
            <a:avLst/>
          </a:prstGeom>
          <a:noFill/>
          <a:ln w="28575">
            <a:solidFill>
              <a:srgbClr val="C00000"/>
            </a:solidFill>
            <a:prstDash val="sysDot"/>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163" name="Group 92">
            <a:extLst>
              <a:ext uri="{FF2B5EF4-FFF2-40B4-BE49-F238E27FC236}">
                <a16:creationId xmlns:a16="http://schemas.microsoft.com/office/drawing/2014/main" id="{F0722F4B-A638-4122-B5B5-B760AF4341E3}"/>
              </a:ext>
            </a:extLst>
          </p:cNvPr>
          <p:cNvGrpSpPr/>
          <p:nvPr/>
        </p:nvGrpSpPr>
        <p:grpSpPr>
          <a:xfrm>
            <a:off x="304800" y="6088640"/>
            <a:ext cx="8382000" cy="457200"/>
            <a:chOff x="304800" y="6119813"/>
            <a:chExt cx="8382000" cy="457200"/>
          </a:xfrm>
        </p:grpSpPr>
        <p:sp>
          <p:nvSpPr>
            <p:cNvPr id="165" name="Rectangle 49">
              <a:extLst>
                <a:ext uri="{FF2B5EF4-FFF2-40B4-BE49-F238E27FC236}">
                  <a16:creationId xmlns:a16="http://schemas.microsoft.com/office/drawing/2014/main" id="{1D174CA1-B018-4C4A-9AE9-A42B1B0EF441}"/>
                </a:ext>
              </a:extLst>
            </p:cNvPr>
            <p:cNvSpPr>
              <a:spLocks noChangeArrowheads="1"/>
            </p:cNvSpPr>
            <p:nvPr/>
          </p:nvSpPr>
          <p:spPr bwMode="auto">
            <a:xfrm>
              <a:off x="304800" y="6157913"/>
              <a:ext cx="1295400" cy="393700"/>
            </a:xfrm>
            <a:prstGeom prst="rect">
              <a:avLst/>
            </a:prstGeom>
            <a:noFill/>
            <a:ln w="38100" cmpd="dbl">
              <a:noFill/>
              <a:miter lim="800000"/>
              <a:headEnd/>
              <a:tailEnd/>
            </a:ln>
          </p:spPr>
          <p:txBody>
            <a:bodyPr lIns="90439" tIns="44426" rIns="90439" bIns="44426">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Capability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Baseline</a:t>
              </a:r>
            </a:p>
          </p:txBody>
        </p:sp>
        <p:sp>
          <p:nvSpPr>
            <p:cNvPr id="166" name="Rectangle 50">
              <a:extLst>
                <a:ext uri="{FF2B5EF4-FFF2-40B4-BE49-F238E27FC236}">
                  <a16:creationId xmlns:a16="http://schemas.microsoft.com/office/drawing/2014/main" id="{EB685F70-3624-4BE3-99C7-14FD273EA56A}"/>
                </a:ext>
              </a:extLst>
            </p:cNvPr>
            <p:cNvSpPr>
              <a:spLocks noChangeArrowheads="1"/>
            </p:cNvSpPr>
            <p:nvPr/>
          </p:nvSpPr>
          <p:spPr bwMode="auto">
            <a:xfrm>
              <a:off x="457200" y="6119813"/>
              <a:ext cx="8229600" cy="457200"/>
            </a:xfrm>
            <a:prstGeom prst="rect">
              <a:avLst/>
            </a:prstGeom>
            <a:noFill/>
            <a:ln w="38100" cmpd="dbl">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168" name="Text Box 51">
              <a:extLst>
                <a:ext uri="{FF2B5EF4-FFF2-40B4-BE49-F238E27FC236}">
                  <a16:creationId xmlns:a16="http://schemas.microsoft.com/office/drawing/2014/main" id="{4DD82F4A-22E7-42A9-8E0F-F2FF6B91A810}"/>
                </a:ext>
              </a:extLst>
            </p:cNvPr>
            <p:cNvSpPr txBox="1">
              <a:spLocks noChangeArrowheads="1"/>
            </p:cNvSpPr>
            <p:nvPr/>
          </p:nvSpPr>
          <p:spPr bwMode="auto">
            <a:xfrm>
              <a:off x="5791200" y="6161567"/>
              <a:ext cx="1676400" cy="396875"/>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   Unfunded Potential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Capability Development</a:t>
              </a:r>
            </a:p>
          </p:txBody>
        </p:sp>
        <p:sp>
          <p:nvSpPr>
            <p:cNvPr id="170" name="Text Box 53">
              <a:extLst>
                <a:ext uri="{FF2B5EF4-FFF2-40B4-BE49-F238E27FC236}">
                  <a16:creationId xmlns:a16="http://schemas.microsoft.com/office/drawing/2014/main" id="{FAA2ABB8-426E-44FB-839C-60DF13C1A248}"/>
                </a:ext>
              </a:extLst>
            </p:cNvPr>
            <p:cNvSpPr txBox="1">
              <a:spLocks noChangeArrowheads="1"/>
            </p:cNvSpPr>
            <p:nvPr/>
          </p:nvSpPr>
          <p:spPr bwMode="auto">
            <a:xfrm>
              <a:off x="4010025" y="6173619"/>
              <a:ext cx="1524000" cy="396875"/>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Funded Capability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Enhancement</a:t>
              </a:r>
            </a:p>
          </p:txBody>
        </p:sp>
        <p:sp>
          <p:nvSpPr>
            <p:cNvPr id="172" name="Line 55">
              <a:extLst>
                <a:ext uri="{FF2B5EF4-FFF2-40B4-BE49-F238E27FC236}">
                  <a16:creationId xmlns:a16="http://schemas.microsoft.com/office/drawing/2014/main" id="{1C6D008C-5719-46A4-BA2C-D3B844153C3C}"/>
                </a:ext>
              </a:extLst>
            </p:cNvPr>
            <p:cNvSpPr>
              <a:spLocks noChangeShapeType="1"/>
            </p:cNvSpPr>
            <p:nvPr/>
          </p:nvSpPr>
          <p:spPr bwMode="auto">
            <a:xfrm flipV="1">
              <a:off x="5610225" y="6235700"/>
              <a:ext cx="76200" cy="228600"/>
            </a:xfrm>
            <a:prstGeom prst="line">
              <a:avLst/>
            </a:prstGeom>
            <a:noFill/>
            <a:ln w="19050">
              <a:solidFill>
                <a:srgbClr val="000099"/>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Line 56">
              <a:extLst>
                <a:ext uri="{FF2B5EF4-FFF2-40B4-BE49-F238E27FC236}">
                  <a16:creationId xmlns:a16="http://schemas.microsoft.com/office/drawing/2014/main" id="{244B7F9A-5440-4396-A0A9-C57F2F969A6E}"/>
                </a:ext>
              </a:extLst>
            </p:cNvPr>
            <p:cNvSpPr>
              <a:spLocks noChangeShapeType="1"/>
            </p:cNvSpPr>
            <p:nvPr/>
          </p:nvSpPr>
          <p:spPr bwMode="auto">
            <a:xfrm>
              <a:off x="5305425" y="6456680"/>
              <a:ext cx="304800" cy="0"/>
            </a:xfrm>
            <a:prstGeom prst="line">
              <a:avLst/>
            </a:prstGeom>
            <a:noFill/>
            <a:ln w="19050">
              <a:solidFill>
                <a:srgbClr val="000099"/>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Line 57">
              <a:extLst>
                <a:ext uri="{FF2B5EF4-FFF2-40B4-BE49-F238E27FC236}">
                  <a16:creationId xmlns:a16="http://schemas.microsoft.com/office/drawing/2014/main" id="{1B7B7792-E04C-457F-9290-F0D9EF3D9D9A}"/>
                </a:ext>
              </a:extLst>
            </p:cNvPr>
            <p:cNvSpPr>
              <a:spLocks noChangeShapeType="1"/>
            </p:cNvSpPr>
            <p:nvPr/>
          </p:nvSpPr>
          <p:spPr bwMode="auto">
            <a:xfrm rot="16178279">
              <a:off x="7543877" y="6295232"/>
              <a:ext cx="227013" cy="7620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Line 58">
              <a:extLst>
                <a:ext uri="{FF2B5EF4-FFF2-40B4-BE49-F238E27FC236}">
                  <a16:creationId xmlns:a16="http://schemas.microsoft.com/office/drawing/2014/main" id="{9075DFEF-9BAC-406C-95C4-1547FB900F40}"/>
                </a:ext>
              </a:extLst>
            </p:cNvPr>
            <p:cNvSpPr>
              <a:spLocks noChangeShapeType="1"/>
            </p:cNvSpPr>
            <p:nvPr/>
          </p:nvSpPr>
          <p:spPr bwMode="auto">
            <a:xfrm flipH="1">
              <a:off x="7312897" y="6459538"/>
              <a:ext cx="304800" cy="0"/>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Text Box 59">
              <a:extLst>
                <a:ext uri="{FF2B5EF4-FFF2-40B4-BE49-F238E27FC236}">
                  <a16:creationId xmlns:a16="http://schemas.microsoft.com/office/drawing/2014/main" id="{9B3C1F65-B853-4C23-B901-FBE2CBA7C07F}"/>
                </a:ext>
              </a:extLst>
            </p:cNvPr>
            <p:cNvSpPr txBox="1">
              <a:spLocks noChangeArrowheads="1"/>
            </p:cNvSpPr>
            <p:nvPr/>
          </p:nvSpPr>
          <p:spPr bwMode="auto">
            <a:xfrm>
              <a:off x="1823128" y="6184900"/>
              <a:ext cx="1140056" cy="376450"/>
            </a:xfrm>
            <a:prstGeom prst="rect">
              <a:avLst/>
            </a:prstGeom>
            <a:noFill/>
            <a:ln w="12700">
              <a:noFill/>
              <a:miter lim="800000"/>
              <a:headEnd/>
              <a:tailEnd/>
            </a:ln>
          </p:spPr>
          <p:txBody>
            <a:bodyPr wrap="none">
              <a:spAutoFit/>
            </a:bodyPr>
            <a:lstStyle/>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Adv Research or</a:t>
              </a:r>
            </a:p>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Tech Maturation</a:t>
              </a:r>
            </a:p>
          </p:txBody>
        </p:sp>
        <p:cxnSp>
          <p:nvCxnSpPr>
            <p:cNvPr id="178" name="Straight Connector 122">
              <a:extLst>
                <a:ext uri="{FF2B5EF4-FFF2-40B4-BE49-F238E27FC236}">
                  <a16:creationId xmlns:a16="http://schemas.microsoft.com/office/drawing/2014/main" id="{7CD84F81-9994-48BB-9DE9-321FD8F526B2}"/>
                </a:ext>
              </a:extLst>
            </p:cNvPr>
            <p:cNvCxnSpPr>
              <a:cxnSpLocks noChangeShapeType="1"/>
            </p:cNvCxnSpPr>
            <p:nvPr/>
          </p:nvCxnSpPr>
          <p:spPr bwMode="auto">
            <a:xfrm>
              <a:off x="2943225" y="6290932"/>
              <a:ext cx="304800" cy="1587"/>
            </a:xfrm>
            <a:prstGeom prst="line">
              <a:avLst/>
            </a:prstGeom>
            <a:noFill/>
            <a:ln w="19050">
              <a:solidFill>
                <a:schemeClr val="tx1"/>
              </a:solidFill>
              <a:prstDash val="dash"/>
              <a:round/>
              <a:headEnd type="diamond" w="med" len="med"/>
              <a:tailEnd type="diamond" w="med" len="med"/>
            </a:ln>
          </p:spPr>
        </p:cxnSp>
        <p:cxnSp>
          <p:nvCxnSpPr>
            <p:cNvPr id="180" name="Straight Arrow Connector 179">
              <a:extLst>
                <a:ext uri="{FF2B5EF4-FFF2-40B4-BE49-F238E27FC236}">
                  <a16:creationId xmlns:a16="http://schemas.microsoft.com/office/drawing/2014/main" id="{6252C668-BE74-4C32-A0B8-5A0262182D15}"/>
                </a:ext>
              </a:extLst>
            </p:cNvPr>
            <p:cNvCxnSpPr/>
            <p:nvPr/>
          </p:nvCxnSpPr>
          <p:spPr bwMode="auto">
            <a:xfrm>
              <a:off x="1309370" y="6348413"/>
              <a:ext cx="304800" cy="0"/>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4" name="Text Box 53">
              <a:extLst>
                <a:ext uri="{FF2B5EF4-FFF2-40B4-BE49-F238E27FC236}">
                  <a16:creationId xmlns:a16="http://schemas.microsoft.com/office/drawing/2014/main" id="{5186FC10-9985-4A45-84EC-BD587A5F3279}"/>
                </a:ext>
              </a:extLst>
            </p:cNvPr>
            <p:cNvSpPr txBox="1">
              <a:spLocks noChangeArrowheads="1"/>
            </p:cNvSpPr>
            <p:nvPr/>
          </p:nvSpPr>
          <p:spPr bwMode="auto">
            <a:xfrm>
              <a:off x="7844154" y="6163776"/>
              <a:ext cx="762000" cy="397024"/>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Joint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Initiative</a:t>
              </a:r>
            </a:p>
          </p:txBody>
        </p:sp>
        <p:cxnSp>
          <p:nvCxnSpPr>
            <p:cNvPr id="187" name="Straight Connector 122">
              <a:extLst>
                <a:ext uri="{FF2B5EF4-FFF2-40B4-BE49-F238E27FC236}">
                  <a16:creationId xmlns:a16="http://schemas.microsoft.com/office/drawing/2014/main" id="{C58674F3-3B82-4168-B0D2-3BD6A8714229}"/>
                </a:ext>
              </a:extLst>
            </p:cNvPr>
            <p:cNvCxnSpPr>
              <a:cxnSpLocks noChangeShapeType="1"/>
            </p:cNvCxnSpPr>
            <p:nvPr/>
          </p:nvCxnSpPr>
          <p:spPr bwMode="auto">
            <a:xfrm>
              <a:off x="2943225" y="6443332"/>
              <a:ext cx="304800" cy="1587"/>
            </a:xfrm>
            <a:prstGeom prst="line">
              <a:avLst/>
            </a:prstGeom>
            <a:noFill/>
            <a:ln w="19050">
              <a:solidFill>
                <a:schemeClr val="bg1">
                  <a:lumMod val="50000"/>
                </a:schemeClr>
              </a:solidFill>
              <a:prstDash val="sysDot"/>
              <a:round/>
              <a:headEnd type="oval" w="med" len="med"/>
              <a:tailEnd type="oval" w="med" len="med"/>
            </a:ln>
          </p:spPr>
        </p:cxnSp>
        <p:sp>
          <p:nvSpPr>
            <p:cNvPr id="188" name="TextBox 187">
              <a:extLst>
                <a:ext uri="{FF2B5EF4-FFF2-40B4-BE49-F238E27FC236}">
                  <a16:creationId xmlns:a16="http://schemas.microsoft.com/office/drawing/2014/main" id="{E9615C84-85B9-485B-8100-93B0738AC2AA}"/>
                </a:ext>
              </a:extLst>
            </p:cNvPr>
            <p:cNvSpPr txBox="1"/>
            <p:nvPr/>
          </p:nvSpPr>
          <p:spPr>
            <a:xfrm>
              <a:off x="3343763" y="6161567"/>
              <a:ext cx="66396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Funded</a:t>
              </a:r>
            </a:p>
          </p:txBody>
        </p:sp>
        <p:sp>
          <p:nvSpPr>
            <p:cNvPr id="189" name="TextBox 188">
              <a:extLst>
                <a:ext uri="{FF2B5EF4-FFF2-40B4-BE49-F238E27FC236}">
                  <a16:creationId xmlns:a16="http://schemas.microsoft.com/office/drawing/2014/main" id="{F4800EBE-E648-4AF6-AF3D-2CC72B6EBA41}"/>
                </a:ext>
              </a:extLst>
            </p:cNvPr>
            <p:cNvSpPr txBox="1"/>
            <p:nvPr/>
          </p:nvSpPr>
          <p:spPr>
            <a:xfrm>
              <a:off x="3289212" y="6313967"/>
              <a:ext cx="797013"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Unfunded</a:t>
              </a:r>
            </a:p>
          </p:txBody>
        </p:sp>
      </p:grpSp>
      <p:sp>
        <p:nvSpPr>
          <p:cNvPr id="88" name="Rectangle 87">
            <a:extLst>
              <a:ext uri="{FF2B5EF4-FFF2-40B4-BE49-F238E27FC236}">
                <a16:creationId xmlns:a16="http://schemas.microsoft.com/office/drawing/2014/main" id="{C0E46F92-B3E2-42DF-82A2-DB07D59E2DFD}"/>
              </a:ext>
            </a:extLst>
          </p:cNvPr>
          <p:cNvSpPr/>
          <p:nvPr/>
        </p:nvSpPr>
        <p:spPr>
          <a:xfrm>
            <a:off x="86241" y="6528379"/>
            <a:ext cx="9032582" cy="3231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Distribution statement D. Distribution authorized to Department of Defense and U.S. DoD contractors only, administrative use or operational, 28Feb2019. Other requests shall be referred to the Assistant Commander for</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Acquisition (AIR 1.0), PMA-202, Naval Air Systems Command, 47123 Buse Road, Patuxent River, Maryland, 20670. WARNING – This document contains technical data whose export is restricted by the Arms Export Control Act (Title 22, U.S.C., Section 2751 et seq.)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or the Export Administration Act of 1979, as amended, Title 50, U.S.C., App. 2401 et. seq. Violation of these export laws are subject to severe criminal penalties. Disseminate in accordance with provisions of OPNAVINST 5510.161.</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9" name="Slide Number Placeholder 4">
            <a:extLst>
              <a:ext uri="{FF2B5EF4-FFF2-40B4-BE49-F238E27FC236}">
                <a16:creationId xmlns:a16="http://schemas.microsoft.com/office/drawing/2014/main" id="{1403AE57-AFB6-471A-8516-42092C95C202}"/>
              </a:ext>
            </a:extLst>
          </p:cNvPr>
          <p:cNvSpPr txBox="1">
            <a:spLocks/>
          </p:cNvSpPr>
          <p:nvPr/>
        </p:nvSpPr>
        <p:spPr bwMode="auto">
          <a:xfrm>
            <a:off x="7952423" y="6602497"/>
            <a:ext cx="1098763" cy="261247"/>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0" fontAlgn="auto" hangingPunct="0">
              <a:spcBef>
                <a:spcPts val="0"/>
              </a:spcBef>
              <a:spcAft>
                <a:spcPts val="0"/>
              </a:spcAft>
              <a:defRPr sz="1200" kern="1200">
                <a:solidFill>
                  <a:prstClr val="black">
                    <a:tint val="75000"/>
                  </a:prstClr>
                </a:solidFill>
                <a:effectLst>
                  <a:outerShdw blurRad="38100" dist="38100" dir="2700000" algn="tl">
                    <a:srgbClr val="000000">
                      <a:alpha val="43137"/>
                    </a:srgbClr>
                  </a:outerShdw>
                </a:effectLst>
                <a:latin typeface="+mn-lt"/>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a:lstStyle>
          <a:p>
            <a:pPr algn="r">
              <a:defRPr/>
            </a:pPr>
            <a:fld id="{2A031106-950B-4658-820F-AD9AA3962ED9}" type="slidenum">
              <a:rPr lang="en-US" smtClean="0">
                <a:solidFill>
                  <a:schemeClr val="tx1">
                    <a:lumMod val="50000"/>
                  </a:schemeClr>
                </a:solidFill>
                <a:effectLst/>
                <a:latin typeface="+mj-lt"/>
              </a:rPr>
              <a:pPr algn="r">
                <a:defRPr/>
              </a:pPr>
              <a:t>24</a:t>
            </a:fld>
            <a:endParaRPr lang="en-US" dirty="0">
              <a:solidFill>
                <a:schemeClr val="tx1">
                  <a:lumMod val="50000"/>
                </a:schemeClr>
              </a:solidFill>
              <a:effectLst/>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l="15556" t="17111" r="39999" b="11778"/>
          <a:stretch>
            <a:fillRect/>
          </a:stretch>
        </p:blipFill>
        <p:spPr bwMode="auto">
          <a:xfrm>
            <a:off x="152400" y="76200"/>
            <a:ext cx="609600" cy="609600"/>
          </a:xfrm>
          <a:prstGeom prst="rect">
            <a:avLst/>
          </a:prstGeom>
          <a:noFill/>
          <a:ln w="9525">
            <a:noFill/>
            <a:miter lim="800000"/>
            <a:headEnd/>
            <a:tailEnd/>
          </a:ln>
        </p:spPr>
      </p:pic>
      <p:sp>
        <p:nvSpPr>
          <p:cNvPr id="2" name="Rectangle 2"/>
          <p:cNvSpPr>
            <a:spLocks noChangeArrowheads="1"/>
          </p:cNvSpPr>
          <p:nvPr/>
        </p:nvSpPr>
        <p:spPr bwMode="auto">
          <a:xfrm rot="16200000">
            <a:off x="2256157" y="-491674"/>
            <a:ext cx="5029200" cy="7696200"/>
          </a:xfrm>
          <a:prstGeom prst="rect">
            <a:avLst/>
          </a:prstGeom>
          <a:solidFill>
            <a:schemeClr val="accent3">
              <a:lumMod val="20000"/>
              <a:lumOff val="80000"/>
              <a:alpha val="47451"/>
            </a:schemeClr>
          </a:solidFill>
          <a:ln w="19050">
            <a:solidFill>
              <a:srgbClr val="008000"/>
            </a:solidFill>
            <a:miter lim="800000"/>
            <a:headEnd/>
            <a:tailEnd/>
          </a:ln>
        </p:spPr>
        <p:txBody>
          <a:bodyPr rot="10800000" wrap="none" lIns="91431" tIns="45716" rIns="91431" bIns="45716"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CC"/>
                </a:solidFill>
                <a:effectLst/>
                <a:uLnTx/>
                <a:uFillTx/>
                <a:latin typeface="Arial" pitchFamily="34" charset="0"/>
                <a:ea typeface="+mn-ea"/>
                <a:cs typeface="Arial" pitchFamily="34" charset="0"/>
              </a:rPr>
              <a:t>  </a:t>
            </a:r>
          </a:p>
        </p:txBody>
      </p:sp>
      <p:sp>
        <p:nvSpPr>
          <p:cNvPr id="6160" name="Line 5"/>
          <p:cNvSpPr>
            <a:spLocks noChangeShapeType="1"/>
          </p:cNvSpPr>
          <p:nvPr/>
        </p:nvSpPr>
        <p:spPr bwMode="auto">
          <a:xfrm>
            <a:off x="38862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1" name="Line 6"/>
          <p:cNvSpPr>
            <a:spLocks noChangeShapeType="1"/>
          </p:cNvSpPr>
          <p:nvPr/>
        </p:nvSpPr>
        <p:spPr bwMode="auto">
          <a:xfrm>
            <a:off x="45720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2" name="Line 7"/>
          <p:cNvSpPr>
            <a:spLocks noChangeShapeType="1"/>
          </p:cNvSpPr>
          <p:nvPr/>
        </p:nvSpPr>
        <p:spPr bwMode="auto">
          <a:xfrm>
            <a:off x="52578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3" name="Line 8"/>
          <p:cNvSpPr>
            <a:spLocks noChangeShapeType="1"/>
          </p:cNvSpPr>
          <p:nvPr/>
        </p:nvSpPr>
        <p:spPr bwMode="auto">
          <a:xfrm>
            <a:off x="73152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4" name="Line 9"/>
          <p:cNvSpPr>
            <a:spLocks noChangeShapeType="1"/>
          </p:cNvSpPr>
          <p:nvPr/>
        </p:nvSpPr>
        <p:spPr bwMode="auto">
          <a:xfrm>
            <a:off x="66294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5" name="Line 10"/>
          <p:cNvSpPr>
            <a:spLocks noChangeShapeType="1"/>
          </p:cNvSpPr>
          <p:nvPr/>
        </p:nvSpPr>
        <p:spPr bwMode="auto">
          <a:xfrm>
            <a:off x="59436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6" name="Line 11"/>
          <p:cNvSpPr>
            <a:spLocks noChangeShapeType="1"/>
          </p:cNvSpPr>
          <p:nvPr/>
        </p:nvSpPr>
        <p:spPr bwMode="auto">
          <a:xfrm>
            <a:off x="80010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7" name="Line 12"/>
          <p:cNvSpPr>
            <a:spLocks noChangeShapeType="1"/>
          </p:cNvSpPr>
          <p:nvPr/>
        </p:nvSpPr>
        <p:spPr bwMode="auto">
          <a:xfrm>
            <a:off x="32004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Text Box 64"/>
          <p:cNvSpPr txBox="1">
            <a:spLocks noChangeArrowheads="1"/>
          </p:cNvSpPr>
          <p:nvPr/>
        </p:nvSpPr>
        <p:spPr bwMode="auto">
          <a:xfrm>
            <a:off x="28046" y="669925"/>
            <a:ext cx="828675" cy="415925"/>
          </a:xfrm>
          <a:prstGeom prst="rect">
            <a:avLst/>
          </a:prstGeom>
          <a:noFill/>
          <a:ln w="12700">
            <a:noFill/>
            <a:miter lim="800000"/>
            <a:headEnd/>
            <a:tailEnd/>
          </a:ln>
          <a:effec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Capability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Elements</a:t>
            </a:r>
          </a:p>
        </p:txBody>
      </p:sp>
      <p:sp>
        <p:nvSpPr>
          <p:cNvPr id="6169" name="Line 12"/>
          <p:cNvSpPr>
            <a:spLocks noChangeShapeType="1"/>
          </p:cNvSpPr>
          <p:nvPr/>
        </p:nvSpPr>
        <p:spPr bwMode="auto">
          <a:xfrm>
            <a:off x="25146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09" name="Straight Connector 108"/>
          <p:cNvCxnSpPr>
            <a:stCxn id="6169" idx="0"/>
          </p:cNvCxnSpPr>
          <p:nvPr/>
        </p:nvCxnSpPr>
        <p:spPr bwMode="auto">
          <a:xfrm rot="5400000" flipH="1">
            <a:off x="48420" y="3304381"/>
            <a:ext cx="4932362" cy="3175"/>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5400000" flipH="1">
            <a:off x="7429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5400000" flipH="1">
            <a:off x="1419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5400000" flipH="1">
            <a:off x="2105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a:off x="27908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a:off x="34861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a:off x="4162426" y="3324225"/>
            <a:ext cx="4932362"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a:off x="4848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rot="5400000" flipH="1">
            <a:off x="5534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179" name="Text Box 74"/>
          <p:cNvSpPr txBox="1">
            <a:spLocks noChangeArrowheads="1"/>
          </p:cNvSpPr>
          <p:nvPr/>
        </p:nvSpPr>
        <p:spPr bwMode="auto">
          <a:xfrm rot="5400000" flipH="1">
            <a:off x="6904269" y="3194020"/>
            <a:ext cx="3924471" cy="400110"/>
          </a:xfrm>
          <a:prstGeom prst="rect">
            <a:avLst/>
          </a:prstGeom>
          <a:noFill/>
          <a:ln w="9525">
            <a:noFill/>
            <a:miter lim="800000"/>
            <a:headEnd/>
            <a:tailEnd/>
          </a:ln>
        </p:spPr>
        <p:txBody>
          <a:bodyPr wrap="none">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Full Aircrew Protection and Persistent, Effective</a:t>
            </a:r>
          </a:p>
          <a:p>
            <a:pPr marL="0" marR="0" lvl="0" indent="0" algn="ctr" defTabSz="4572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Air Combat Operations in a Chem Bio Environment</a:t>
            </a:r>
          </a:p>
        </p:txBody>
      </p:sp>
      <p:sp>
        <p:nvSpPr>
          <p:cNvPr id="6181" name="Text Box 16"/>
          <p:cNvSpPr txBox="1">
            <a:spLocks noChangeArrowheads="1"/>
          </p:cNvSpPr>
          <p:nvPr/>
        </p:nvSpPr>
        <p:spPr bwMode="auto">
          <a:xfrm>
            <a:off x="19050" y="1716405"/>
            <a:ext cx="914400" cy="549275"/>
          </a:xfrm>
          <a:prstGeom prst="rect">
            <a:avLst/>
          </a:prstGeom>
          <a:noFill/>
          <a:ln w="12700">
            <a:noFill/>
            <a:miter lim="800000"/>
            <a:headEnd/>
            <a:tailEnd/>
          </a:ln>
        </p:spPr>
        <p:txBody>
          <a:bodyPr>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Skin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Exposure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Protection</a:t>
            </a:r>
          </a:p>
        </p:txBody>
      </p:sp>
      <p:sp>
        <p:nvSpPr>
          <p:cNvPr id="6182" name="Text Box 17"/>
          <p:cNvSpPr txBox="1">
            <a:spLocks noChangeArrowheads="1"/>
          </p:cNvSpPr>
          <p:nvPr/>
        </p:nvSpPr>
        <p:spPr bwMode="auto">
          <a:xfrm>
            <a:off x="-19050" y="2716800"/>
            <a:ext cx="990600" cy="549275"/>
          </a:xfrm>
          <a:prstGeom prst="rect">
            <a:avLst/>
          </a:prstGeom>
          <a:noFill/>
          <a:ln w="12700">
            <a:noFill/>
            <a:miter lim="800000"/>
            <a:headEnd/>
            <a:tailEnd/>
          </a:ln>
        </p:spPr>
        <p:txBody>
          <a:bodyPr>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Respiratory</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Exposure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Protection</a:t>
            </a:r>
          </a:p>
        </p:txBody>
      </p:sp>
      <p:sp>
        <p:nvSpPr>
          <p:cNvPr id="6183" name="Text Box 45"/>
          <p:cNvSpPr txBox="1">
            <a:spLocks noChangeArrowheads="1"/>
          </p:cNvSpPr>
          <p:nvPr/>
        </p:nvSpPr>
        <p:spPr bwMode="auto">
          <a:xfrm>
            <a:off x="-28575" y="4886828"/>
            <a:ext cx="1028700" cy="850900"/>
          </a:xfrm>
          <a:prstGeom prst="rect">
            <a:avLst/>
          </a:prstGeom>
          <a:noFill/>
          <a:ln w="12700">
            <a:noFill/>
            <a:miter lim="800000"/>
            <a:headEnd/>
            <a:tailEnd/>
          </a:ln>
        </p:spPr>
        <p:txBody>
          <a:bodyPr lIns="90471" tIns="44442" rIns="90471" bIns="44442">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Exposed</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Personnel, Equipment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&amp; Aircraft</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a:t>
            </a:r>
          </a:p>
        </p:txBody>
      </p:sp>
      <p:sp>
        <p:nvSpPr>
          <p:cNvPr id="6184" name="Text Box 54"/>
          <p:cNvSpPr txBox="1">
            <a:spLocks noChangeArrowheads="1"/>
          </p:cNvSpPr>
          <p:nvPr/>
        </p:nvSpPr>
        <p:spPr bwMode="auto">
          <a:xfrm>
            <a:off x="19050" y="1133475"/>
            <a:ext cx="914400" cy="396875"/>
          </a:xfrm>
          <a:prstGeom prst="rect">
            <a:avLst/>
          </a:prstGeom>
          <a:noFill/>
          <a:ln w="12700">
            <a:noFill/>
            <a:miter lim="800000"/>
            <a:headEnd/>
            <a:tailEnd/>
          </a:ln>
        </p:spPr>
        <p:txBody>
          <a:bodyPr>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Hazard</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Detection</a:t>
            </a:r>
          </a:p>
        </p:txBody>
      </p:sp>
      <p:sp>
        <p:nvSpPr>
          <p:cNvPr id="6185" name="Line 29"/>
          <p:cNvSpPr>
            <a:spLocks noChangeShapeType="1"/>
          </p:cNvSpPr>
          <p:nvPr/>
        </p:nvSpPr>
        <p:spPr bwMode="auto">
          <a:xfrm flipV="1">
            <a:off x="914400" y="2040255"/>
            <a:ext cx="7696200" cy="1"/>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6" name="Line 30"/>
          <p:cNvSpPr>
            <a:spLocks noChangeShapeType="1"/>
          </p:cNvSpPr>
          <p:nvPr/>
        </p:nvSpPr>
        <p:spPr bwMode="auto">
          <a:xfrm flipV="1">
            <a:off x="914400" y="2972388"/>
            <a:ext cx="7696200" cy="0"/>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7" name="Line 32"/>
          <p:cNvSpPr>
            <a:spLocks noChangeShapeType="1"/>
          </p:cNvSpPr>
          <p:nvPr/>
        </p:nvSpPr>
        <p:spPr bwMode="auto">
          <a:xfrm>
            <a:off x="913027" y="3792861"/>
            <a:ext cx="2760784" cy="6240"/>
          </a:xfrm>
          <a:prstGeom prst="line">
            <a:avLst/>
          </a:prstGeom>
          <a:noFill/>
          <a:ln w="19050">
            <a:solidFill>
              <a:schemeClr val="accent4">
                <a:lumMod val="75000"/>
              </a:schemeClr>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6188" name="Text Box 33"/>
          <p:cNvSpPr txBox="1">
            <a:spLocks noChangeArrowheads="1"/>
          </p:cNvSpPr>
          <p:nvPr/>
        </p:nvSpPr>
        <p:spPr bwMode="auto">
          <a:xfrm>
            <a:off x="998538" y="1816355"/>
            <a:ext cx="2286000" cy="242888"/>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Legacy protective clothing</a:t>
            </a:r>
          </a:p>
        </p:txBody>
      </p:sp>
      <p:sp>
        <p:nvSpPr>
          <p:cNvPr id="6189" name="Text Box 34"/>
          <p:cNvSpPr txBox="1">
            <a:spLocks noChangeArrowheads="1"/>
          </p:cNvSpPr>
          <p:nvPr/>
        </p:nvSpPr>
        <p:spPr bwMode="auto">
          <a:xfrm>
            <a:off x="998538" y="2742200"/>
            <a:ext cx="2743200" cy="242888"/>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Legacy Chem Bio masks &amp; filters</a:t>
            </a:r>
          </a:p>
        </p:txBody>
      </p:sp>
      <p:sp>
        <p:nvSpPr>
          <p:cNvPr id="6190" name="Line 44"/>
          <p:cNvSpPr>
            <a:spLocks noChangeShapeType="1"/>
          </p:cNvSpPr>
          <p:nvPr/>
        </p:nvSpPr>
        <p:spPr bwMode="auto">
          <a:xfrm flipV="1">
            <a:off x="931863" y="5267828"/>
            <a:ext cx="7688262" cy="0"/>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1" name="Text Box 51"/>
          <p:cNvSpPr txBox="1">
            <a:spLocks noChangeArrowheads="1"/>
          </p:cNvSpPr>
          <p:nvPr/>
        </p:nvSpPr>
        <p:spPr bwMode="auto">
          <a:xfrm>
            <a:off x="1008063" y="5031291"/>
            <a:ext cx="4038600" cy="242887"/>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Skin wipes; Soap &amp; water aircraft decontamination </a:t>
            </a:r>
          </a:p>
        </p:txBody>
      </p:sp>
      <p:sp>
        <p:nvSpPr>
          <p:cNvPr id="6192" name="Line 52"/>
          <p:cNvSpPr>
            <a:spLocks noChangeShapeType="1"/>
          </p:cNvSpPr>
          <p:nvPr/>
        </p:nvSpPr>
        <p:spPr bwMode="auto">
          <a:xfrm flipV="1">
            <a:off x="922338" y="1362075"/>
            <a:ext cx="7688262" cy="0"/>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3" name="Text Box 53"/>
          <p:cNvSpPr txBox="1">
            <a:spLocks noChangeArrowheads="1"/>
          </p:cNvSpPr>
          <p:nvPr/>
        </p:nvSpPr>
        <p:spPr bwMode="auto">
          <a:xfrm>
            <a:off x="982663" y="1133475"/>
            <a:ext cx="1920875" cy="242888"/>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Passive paper sensors </a:t>
            </a:r>
          </a:p>
        </p:txBody>
      </p:sp>
      <p:sp>
        <p:nvSpPr>
          <p:cNvPr id="6199" name="Line 78"/>
          <p:cNvSpPr>
            <a:spLocks noChangeShapeType="1"/>
          </p:cNvSpPr>
          <p:nvPr/>
        </p:nvSpPr>
        <p:spPr bwMode="auto">
          <a:xfrm flipV="1">
            <a:off x="3656910" y="2967524"/>
            <a:ext cx="121365" cy="831463"/>
          </a:xfrm>
          <a:prstGeom prst="line">
            <a:avLst/>
          </a:prstGeom>
          <a:noFill/>
          <a:ln w="19050">
            <a:solidFill>
              <a:schemeClr val="accent4">
                <a:lumMod val="75000"/>
              </a:schemeClr>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6200" name="Text Box 92"/>
          <p:cNvSpPr txBox="1">
            <a:spLocks noChangeArrowheads="1"/>
          </p:cNvSpPr>
          <p:nvPr/>
        </p:nvSpPr>
        <p:spPr bwMode="auto">
          <a:xfrm>
            <a:off x="2514910" y="2999847"/>
            <a:ext cx="1364632" cy="797646"/>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Improved</a:t>
            </a: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respiration </a:t>
            </a: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protection for </a:t>
            </a: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Tactical Aircraft</a:t>
            </a: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(JSAM TA) </a:t>
            </a:r>
          </a:p>
        </p:txBody>
      </p:sp>
      <p:cxnSp>
        <p:nvCxnSpPr>
          <p:cNvPr id="6202" name="Straight Connector 73"/>
          <p:cNvCxnSpPr>
            <a:cxnSpLocks noChangeShapeType="1"/>
          </p:cNvCxnSpPr>
          <p:nvPr/>
        </p:nvCxnSpPr>
        <p:spPr bwMode="auto">
          <a:xfrm>
            <a:off x="4570413" y="1638192"/>
            <a:ext cx="3201987" cy="0"/>
          </a:xfrm>
          <a:prstGeom prst="line">
            <a:avLst/>
          </a:prstGeom>
          <a:noFill/>
          <a:ln w="28575">
            <a:solidFill>
              <a:srgbClr val="C00000"/>
            </a:solidFill>
            <a:prstDash val="sysDot"/>
            <a:round/>
            <a:headEnd/>
            <a:tailEnd/>
          </a:ln>
        </p:spPr>
      </p:cxnSp>
      <p:sp>
        <p:nvSpPr>
          <p:cNvPr id="6204" name="Text Box 20"/>
          <p:cNvSpPr txBox="1">
            <a:spLocks noChangeArrowheads="1"/>
          </p:cNvSpPr>
          <p:nvPr/>
        </p:nvSpPr>
        <p:spPr bwMode="auto">
          <a:xfrm>
            <a:off x="4718955" y="1387079"/>
            <a:ext cx="3141520" cy="246213"/>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Standoff point chemical agent detection</a:t>
            </a:r>
            <a:r>
              <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a:t>
            </a:r>
            <a:endParaRPr kumimoji="0" lang="en-US" sz="10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sp>
        <p:nvSpPr>
          <p:cNvPr id="6205" name="Line 19"/>
          <p:cNvSpPr>
            <a:spLocks noChangeShapeType="1"/>
          </p:cNvSpPr>
          <p:nvPr/>
        </p:nvSpPr>
        <p:spPr bwMode="auto">
          <a:xfrm flipV="1">
            <a:off x="7818369" y="1355725"/>
            <a:ext cx="40517" cy="289441"/>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10" name="Text Box 92"/>
          <p:cNvSpPr txBox="1">
            <a:spLocks noChangeArrowheads="1"/>
          </p:cNvSpPr>
          <p:nvPr/>
        </p:nvSpPr>
        <p:spPr bwMode="auto">
          <a:xfrm>
            <a:off x="876686" y="3017550"/>
            <a:ext cx="2004626" cy="707878"/>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Improved respiration protection   </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Joint Service Aircrew Mask   </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Rotary Wing (JSAM RW), </a:t>
            </a:r>
          </a:p>
          <a:p>
            <a:pPr marL="0" marR="0" lvl="0" indent="0" algn="l" defTabSz="457200" rtl="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Strategic Aircraft (JSAM SA)</a:t>
            </a:r>
          </a:p>
        </p:txBody>
      </p:sp>
      <p:sp>
        <p:nvSpPr>
          <p:cNvPr id="78" name="Text Box 12"/>
          <p:cNvSpPr txBox="1">
            <a:spLocks noChangeArrowheads="1"/>
          </p:cNvSpPr>
          <p:nvPr/>
        </p:nvSpPr>
        <p:spPr bwMode="auto">
          <a:xfrm>
            <a:off x="1779966" y="117944"/>
            <a:ext cx="5222886" cy="656582"/>
          </a:xfrm>
          <a:prstGeom prst="rect">
            <a:avLst/>
          </a:prstGeom>
          <a:noFill/>
          <a:ln w="9525">
            <a:noFill/>
            <a:miter lim="800000"/>
            <a:headEnd/>
            <a:tailEnd/>
          </a:ln>
          <a:effectLst/>
        </p:spPr>
        <p:txBody>
          <a:bodyPr wrap="none" lIns="91431" tIns="45716" rIns="91431" bIns="45716">
            <a:spAutoFit/>
          </a:body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Chemical Biological</a:t>
            </a:r>
          </a:p>
          <a:p>
            <a:pPr marL="0" marR="0" lvl="0" indent="0" algn="ctr" defTabSz="4572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Exposure Protection &amp; Perseverance </a:t>
            </a:r>
          </a:p>
        </p:txBody>
      </p:sp>
      <p:cxnSp>
        <p:nvCxnSpPr>
          <p:cNvPr id="87" name="Straight Connector 91"/>
          <p:cNvCxnSpPr>
            <a:cxnSpLocks noChangeShapeType="1"/>
          </p:cNvCxnSpPr>
          <p:nvPr/>
        </p:nvCxnSpPr>
        <p:spPr bwMode="auto">
          <a:xfrm>
            <a:off x="922338" y="1581150"/>
            <a:ext cx="2286000" cy="0"/>
          </a:xfrm>
          <a:prstGeom prst="line">
            <a:avLst/>
          </a:prstGeom>
          <a:noFill/>
          <a:ln w="19050">
            <a:solidFill>
              <a:schemeClr val="tx1"/>
            </a:solidFill>
            <a:prstDash val="dash"/>
            <a:round/>
            <a:headEnd type="diamond" w="med" len="med"/>
            <a:tailEnd type="diamond" w="med" len="med"/>
          </a:ln>
        </p:spPr>
      </p:cxnSp>
      <p:sp>
        <p:nvSpPr>
          <p:cNvPr id="88" name="Text Box 61"/>
          <p:cNvSpPr txBox="1">
            <a:spLocks noChangeArrowheads="1"/>
          </p:cNvSpPr>
          <p:nvPr/>
        </p:nvSpPr>
        <p:spPr bwMode="auto">
          <a:xfrm>
            <a:off x="987426" y="1358667"/>
            <a:ext cx="2371725" cy="23083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Chemical agent detection system</a:t>
            </a:r>
          </a:p>
        </p:txBody>
      </p:sp>
      <p:sp>
        <p:nvSpPr>
          <p:cNvPr id="100" name="Text Box 61"/>
          <p:cNvSpPr txBox="1">
            <a:spLocks noChangeArrowheads="1"/>
          </p:cNvSpPr>
          <p:nvPr/>
        </p:nvSpPr>
        <p:spPr bwMode="auto">
          <a:xfrm>
            <a:off x="866245" y="5297692"/>
            <a:ext cx="1673754" cy="348813"/>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Joint  Service </a:t>
            </a:r>
          </a:p>
          <a:p>
            <a:pPr marL="0" marR="0" lvl="0" indent="0" algn="l" defTabSz="457200" rtl="0" eaLnBrk="0" fontAlgn="auto" latinLnBrk="0" hangingPunct="0">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Equipment Wipes (JSEW)</a:t>
            </a:r>
          </a:p>
        </p:txBody>
      </p:sp>
      <p:sp>
        <p:nvSpPr>
          <p:cNvPr id="101" name="Text Box 61"/>
          <p:cNvSpPr txBox="1">
            <a:spLocks noChangeArrowheads="1"/>
          </p:cNvSpPr>
          <p:nvPr/>
        </p:nvSpPr>
        <p:spPr bwMode="auto">
          <a:xfrm>
            <a:off x="3971925" y="5297692"/>
            <a:ext cx="2216268" cy="348813"/>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Sensitive Equipment Decontamination System (SEDS)</a:t>
            </a:r>
          </a:p>
        </p:txBody>
      </p:sp>
      <p:sp>
        <p:nvSpPr>
          <p:cNvPr id="104" name="Line 32"/>
          <p:cNvSpPr>
            <a:spLocks noChangeShapeType="1"/>
          </p:cNvSpPr>
          <p:nvPr/>
        </p:nvSpPr>
        <p:spPr bwMode="auto">
          <a:xfrm>
            <a:off x="922338" y="2450110"/>
            <a:ext cx="7688262" cy="40"/>
          </a:xfrm>
          <a:prstGeom prst="line">
            <a:avLst/>
          </a:prstGeom>
          <a:noFill/>
          <a:ln w="19050">
            <a:solidFill>
              <a:schemeClr val="accent4">
                <a:lumMod val="75000"/>
              </a:schemeClr>
            </a:solidFill>
            <a:round/>
            <a:headEnd type="none" w="med" len="me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105" name="Line 78"/>
          <p:cNvSpPr>
            <a:spLocks noChangeShapeType="1"/>
          </p:cNvSpPr>
          <p:nvPr/>
        </p:nvSpPr>
        <p:spPr bwMode="auto">
          <a:xfrm flipV="1">
            <a:off x="3942613" y="2062518"/>
            <a:ext cx="72522" cy="381241"/>
          </a:xfrm>
          <a:prstGeom prst="line">
            <a:avLst/>
          </a:prstGeom>
          <a:noFill/>
          <a:ln w="19050">
            <a:solidFill>
              <a:schemeClr val="accent4">
                <a:lumMod val="75000"/>
              </a:schemeClr>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106" name="Text Box 92"/>
          <p:cNvSpPr txBox="1">
            <a:spLocks noChangeArrowheads="1"/>
          </p:cNvSpPr>
          <p:nvPr/>
        </p:nvSpPr>
        <p:spPr bwMode="auto">
          <a:xfrm>
            <a:off x="1617662" y="2088037"/>
            <a:ext cx="2474695" cy="348805"/>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Lighter weight, lower bulk, improved </a:t>
            </a:r>
          </a:p>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protection coveralls and socks</a:t>
            </a:r>
          </a:p>
        </p:txBody>
      </p:sp>
      <p:sp>
        <p:nvSpPr>
          <p:cNvPr id="107" name="Text Box 92"/>
          <p:cNvSpPr txBox="1">
            <a:spLocks noChangeArrowheads="1"/>
          </p:cNvSpPr>
          <p:nvPr/>
        </p:nvSpPr>
        <p:spPr bwMode="auto">
          <a:xfrm>
            <a:off x="3778275" y="2088037"/>
            <a:ext cx="4450427" cy="348805"/>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Uniform Integrated Protection Ensemble (UIPE) products</a:t>
            </a:r>
          </a:p>
          <a:p>
            <a:pPr marL="0" marR="0" lvl="0" indent="0" algn="ctr" defTabSz="457200"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[gloves, booties, socks, future garment solution deliveries TBD]</a:t>
            </a:r>
          </a:p>
        </p:txBody>
      </p:sp>
      <p:sp>
        <p:nvSpPr>
          <p:cNvPr id="84" name="Line 32">
            <a:extLst>
              <a:ext uri="{FF2B5EF4-FFF2-40B4-BE49-F238E27FC236}">
                <a16:creationId xmlns:a16="http://schemas.microsoft.com/office/drawing/2014/main" id="{AED94414-CCF4-498A-979A-8AFA204A4083}"/>
              </a:ext>
            </a:extLst>
          </p:cNvPr>
          <p:cNvSpPr>
            <a:spLocks noChangeShapeType="1"/>
          </p:cNvSpPr>
          <p:nvPr/>
        </p:nvSpPr>
        <p:spPr bwMode="auto">
          <a:xfrm>
            <a:off x="914400" y="5638468"/>
            <a:ext cx="5182772" cy="0"/>
          </a:xfrm>
          <a:prstGeom prst="line">
            <a:avLst/>
          </a:prstGeom>
          <a:noFill/>
          <a:ln w="19050">
            <a:solidFill>
              <a:schemeClr val="accent4">
                <a:lumMod val="75000"/>
              </a:schemeClr>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89" name="Line 78">
            <a:extLst>
              <a:ext uri="{FF2B5EF4-FFF2-40B4-BE49-F238E27FC236}">
                <a16:creationId xmlns:a16="http://schemas.microsoft.com/office/drawing/2014/main" id="{5F9DEF6C-A0A5-4ECE-948F-6903CB3765BE}"/>
              </a:ext>
            </a:extLst>
          </p:cNvPr>
          <p:cNvSpPr>
            <a:spLocks noChangeShapeType="1"/>
          </p:cNvSpPr>
          <p:nvPr/>
        </p:nvSpPr>
        <p:spPr bwMode="auto">
          <a:xfrm flipV="1">
            <a:off x="2430718" y="5263941"/>
            <a:ext cx="55509" cy="378436"/>
          </a:xfrm>
          <a:prstGeom prst="line">
            <a:avLst/>
          </a:prstGeom>
          <a:noFill/>
          <a:ln w="19050">
            <a:solidFill>
              <a:schemeClr val="accent4">
                <a:lumMod val="75000"/>
              </a:schemeClr>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93" name="Line 78">
            <a:extLst>
              <a:ext uri="{FF2B5EF4-FFF2-40B4-BE49-F238E27FC236}">
                <a16:creationId xmlns:a16="http://schemas.microsoft.com/office/drawing/2014/main" id="{3BD98683-80CB-4DFA-BB36-FD9398851ADA}"/>
              </a:ext>
            </a:extLst>
          </p:cNvPr>
          <p:cNvSpPr>
            <a:spLocks noChangeShapeType="1"/>
          </p:cNvSpPr>
          <p:nvPr/>
        </p:nvSpPr>
        <p:spPr bwMode="auto">
          <a:xfrm flipV="1">
            <a:off x="6093679" y="5279121"/>
            <a:ext cx="59904" cy="365984"/>
          </a:xfrm>
          <a:prstGeom prst="line">
            <a:avLst/>
          </a:prstGeom>
          <a:noFill/>
          <a:ln w="19050">
            <a:solidFill>
              <a:schemeClr val="accent4">
                <a:lumMod val="75000"/>
              </a:schemeClr>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74" name="Text Box 65">
            <a:extLst>
              <a:ext uri="{FF2B5EF4-FFF2-40B4-BE49-F238E27FC236}">
                <a16:creationId xmlns:a16="http://schemas.microsoft.com/office/drawing/2014/main" id="{1C84CD09-3374-489A-92E1-4DE941EFAA4E}"/>
              </a:ext>
            </a:extLst>
          </p:cNvPr>
          <p:cNvSpPr txBox="1">
            <a:spLocks noChangeArrowheads="1"/>
          </p:cNvSpPr>
          <p:nvPr/>
        </p:nvSpPr>
        <p:spPr bwMode="auto">
          <a:xfrm>
            <a:off x="7086600" y="131763"/>
            <a:ext cx="2057400" cy="657225"/>
          </a:xfrm>
          <a:prstGeom prst="rect">
            <a:avLst/>
          </a:prstGeom>
          <a:noFill/>
          <a:ln w="12700">
            <a:noFill/>
            <a:miter lim="800000"/>
            <a:headEnd/>
            <a:tailEnd/>
          </a:ln>
          <a:effectLst/>
        </p:spPr>
        <p:txBody>
          <a:bodyPr wrap="square">
            <a:spAutoFit/>
          </a:bodyPr>
          <a:lstStyle/>
          <a:p>
            <a:pPr marL="0" marR="0" lvl="0" indent="0" algn="ctr" defTabSz="4572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Aircrew Systems</a:t>
            </a:r>
          </a:p>
          <a:p>
            <a:pPr marL="0" marR="0" lvl="0" indent="0" algn="ctr" defTabSz="4572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 Capability Evolution </a:t>
            </a:r>
          </a:p>
          <a:p>
            <a:pPr marL="0" marR="0" lvl="0" indent="0" algn="ctr" defTabSz="457200" rtl="0" eaLnBrk="0" fontAlgn="auto" latinLnBrk="0" hangingPunct="0">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Roadmaps  </a:t>
            </a:r>
            <a:r>
              <a:rPr kumimoji="0" lang="en-US" sz="16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2019</a:t>
            </a:r>
            <a:endPar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29" name="Line 44">
            <a:extLst>
              <a:ext uri="{FF2B5EF4-FFF2-40B4-BE49-F238E27FC236}">
                <a16:creationId xmlns:a16="http://schemas.microsoft.com/office/drawing/2014/main" id="{C5FA44C4-2AE7-4052-B7B3-E2EBB345B175}"/>
              </a:ext>
            </a:extLst>
          </p:cNvPr>
          <p:cNvSpPr>
            <a:spLocks noChangeShapeType="1"/>
          </p:cNvSpPr>
          <p:nvPr/>
        </p:nvSpPr>
        <p:spPr bwMode="auto">
          <a:xfrm flipV="1">
            <a:off x="923924" y="4296278"/>
            <a:ext cx="7688262" cy="0"/>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 name="Text Box 51">
            <a:extLst>
              <a:ext uri="{FF2B5EF4-FFF2-40B4-BE49-F238E27FC236}">
                <a16:creationId xmlns:a16="http://schemas.microsoft.com/office/drawing/2014/main" id="{D018A1A5-A4CC-4F37-AAD8-48220C936CBC}"/>
              </a:ext>
            </a:extLst>
          </p:cNvPr>
          <p:cNvSpPr txBox="1">
            <a:spLocks noChangeArrowheads="1"/>
          </p:cNvSpPr>
          <p:nvPr/>
        </p:nvSpPr>
        <p:spPr bwMode="auto">
          <a:xfrm>
            <a:off x="998538" y="4059272"/>
            <a:ext cx="4038600" cy="242887"/>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Non-compatible canteens &amp; camelbacks</a:t>
            </a:r>
          </a:p>
        </p:txBody>
      </p:sp>
      <p:sp>
        <p:nvSpPr>
          <p:cNvPr id="131" name="Text Box 45">
            <a:extLst>
              <a:ext uri="{FF2B5EF4-FFF2-40B4-BE49-F238E27FC236}">
                <a16:creationId xmlns:a16="http://schemas.microsoft.com/office/drawing/2014/main" id="{AEF9549F-6325-42B0-B186-DC1ED1B86272}"/>
              </a:ext>
            </a:extLst>
          </p:cNvPr>
          <p:cNvSpPr txBox="1">
            <a:spLocks noChangeArrowheads="1"/>
          </p:cNvSpPr>
          <p:nvPr/>
        </p:nvSpPr>
        <p:spPr bwMode="auto">
          <a:xfrm>
            <a:off x="-56841" y="3961943"/>
            <a:ext cx="1028700" cy="699150"/>
          </a:xfrm>
          <a:prstGeom prst="rect">
            <a:avLst/>
          </a:prstGeom>
          <a:noFill/>
          <a:ln w="12700">
            <a:noFill/>
            <a:miter lim="800000"/>
            <a:headEnd/>
            <a:tailEnd/>
          </a:ln>
        </p:spPr>
        <p:txBody>
          <a:bodyPr lIns="90471" tIns="44442" rIns="90471" bIns="44442">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Mission</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Preparation</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Endurance</a:t>
            </a:r>
          </a:p>
        </p:txBody>
      </p:sp>
      <p:sp>
        <p:nvSpPr>
          <p:cNvPr id="137" name="Text Box 3">
            <a:extLst>
              <a:ext uri="{FF2B5EF4-FFF2-40B4-BE49-F238E27FC236}">
                <a16:creationId xmlns:a16="http://schemas.microsoft.com/office/drawing/2014/main" id="{70460226-7FBB-4C7B-BB27-8FDF20301D16}"/>
              </a:ext>
            </a:extLst>
          </p:cNvPr>
          <p:cNvSpPr txBox="1">
            <a:spLocks noChangeArrowheads="1"/>
          </p:cNvSpPr>
          <p:nvPr/>
        </p:nvSpPr>
        <p:spPr bwMode="auto">
          <a:xfrm>
            <a:off x="465138" y="5867400"/>
            <a:ext cx="8153400" cy="246063"/>
          </a:xfrm>
          <a:prstGeom prst="rect">
            <a:avLst/>
          </a:prstGeom>
          <a:noFill/>
          <a:ln w="9525">
            <a:noFill/>
            <a:miter lim="800000"/>
            <a:headEnd/>
            <a:tailEnd/>
          </a:ln>
        </p:spPr>
        <p:txBody>
          <a:bodyPr lIns="91423" tIns="45711" rIns="91423" bIns="4571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                FY:	           18                       19                20               21                22                23                24               25                26               27</a:t>
            </a:r>
          </a:p>
        </p:txBody>
      </p:sp>
      <p:grpSp>
        <p:nvGrpSpPr>
          <p:cNvPr id="139" name="Group 92">
            <a:extLst>
              <a:ext uri="{FF2B5EF4-FFF2-40B4-BE49-F238E27FC236}">
                <a16:creationId xmlns:a16="http://schemas.microsoft.com/office/drawing/2014/main" id="{900533C4-58BE-4617-AE40-27CEF69195A6}"/>
              </a:ext>
            </a:extLst>
          </p:cNvPr>
          <p:cNvGrpSpPr/>
          <p:nvPr/>
        </p:nvGrpSpPr>
        <p:grpSpPr>
          <a:xfrm>
            <a:off x="304800" y="6088640"/>
            <a:ext cx="8382000" cy="457200"/>
            <a:chOff x="304800" y="6119813"/>
            <a:chExt cx="8382000" cy="457200"/>
          </a:xfrm>
        </p:grpSpPr>
        <p:sp>
          <p:nvSpPr>
            <p:cNvPr id="140" name="Rectangle 49">
              <a:extLst>
                <a:ext uri="{FF2B5EF4-FFF2-40B4-BE49-F238E27FC236}">
                  <a16:creationId xmlns:a16="http://schemas.microsoft.com/office/drawing/2014/main" id="{74832F42-5B04-423B-96A8-417007ABD1B2}"/>
                </a:ext>
              </a:extLst>
            </p:cNvPr>
            <p:cNvSpPr>
              <a:spLocks noChangeArrowheads="1"/>
            </p:cNvSpPr>
            <p:nvPr/>
          </p:nvSpPr>
          <p:spPr bwMode="auto">
            <a:xfrm>
              <a:off x="304800" y="6157913"/>
              <a:ext cx="1295400" cy="393700"/>
            </a:xfrm>
            <a:prstGeom prst="rect">
              <a:avLst/>
            </a:prstGeom>
            <a:noFill/>
            <a:ln w="38100" cmpd="dbl">
              <a:noFill/>
              <a:miter lim="800000"/>
              <a:headEnd/>
              <a:tailEnd/>
            </a:ln>
          </p:spPr>
          <p:txBody>
            <a:bodyPr lIns="90439" tIns="44426" rIns="90439" bIns="44426">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Capability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Baseline</a:t>
              </a:r>
            </a:p>
          </p:txBody>
        </p:sp>
        <p:sp>
          <p:nvSpPr>
            <p:cNvPr id="141" name="Rectangle 50">
              <a:extLst>
                <a:ext uri="{FF2B5EF4-FFF2-40B4-BE49-F238E27FC236}">
                  <a16:creationId xmlns:a16="http://schemas.microsoft.com/office/drawing/2014/main" id="{182D6257-CBCC-4C6C-8862-2BC1C5027F00}"/>
                </a:ext>
              </a:extLst>
            </p:cNvPr>
            <p:cNvSpPr>
              <a:spLocks noChangeArrowheads="1"/>
            </p:cNvSpPr>
            <p:nvPr/>
          </p:nvSpPr>
          <p:spPr bwMode="auto">
            <a:xfrm>
              <a:off x="457200" y="6119813"/>
              <a:ext cx="8229600" cy="457200"/>
            </a:xfrm>
            <a:prstGeom prst="rect">
              <a:avLst/>
            </a:prstGeom>
            <a:noFill/>
            <a:ln w="38100" cmpd="dbl">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142" name="Text Box 51">
              <a:extLst>
                <a:ext uri="{FF2B5EF4-FFF2-40B4-BE49-F238E27FC236}">
                  <a16:creationId xmlns:a16="http://schemas.microsoft.com/office/drawing/2014/main" id="{7168FCDD-7622-4634-8EAE-0EE14332479B}"/>
                </a:ext>
              </a:extLst>
            </p:cNvPr>
            <p:cNvSpPr txBox="1">
              <a:spLocks noChangeArrowheads="1"/>
            </p:cNvSpPr>
            <p:nvPr/>
          </p:nvSpPr>
          <p:spPr bwMode="auto">
            <a:xfrm>
              <a:off x="5791200" y="6161567"/>
              <a:ext cx="1676400" cy="396875"/>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   Unfunded Potential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Capability Development</a:t>
              </a:r>
            </a:p>
          </p:txBody>
        </p:sp>
        <p:sp>
          <p:nvSpPr>
            <p:cNvPr id="143" name="Text Box 53">
              <a:extLst>
                <a:ext uri="{FF2B5EF4-FFF2-40B4-BE49-F238E27FC236}">
                  <a16:creationId xmlns:a16="http://schemas.microsoft.com/office/drawing/2014/main" id="{97229A8A-FC52-4905-8C98-0EEAB4A1E176}"/>
                </a:ext>
              </a:extLst>
            </p:cNvPr>
            <p:cNvSpPr txBox="1">
              <a:spLocks noChangeArrowheads="1"/>
            </p:cNvSpPr>
            <p:nvPr/>
          </p:nvSpPr>
          <p:spPr bwMode="auto">
            <a:xfrm>
              <a:off x="4010025" y="6173619"/>
              <a:ext cx="1524000" cy="396875"/>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Funded Capability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Enhancement</a:t>
              </a:r>
            </a:p>
          </p:txBody>
        </p:sp>
        <p:sp>
          <p:nvSpPr>
            <p:cNvPr id="144" name="Line 55">
              <a:extLst>
                <a:ext uri="{FF2B5EF4-FFF2-40B4-BE49-F238E27FC236}">
                  <a16:creationId xmlns:a16="http://schemas.microsoft.com/office/drawing/2014/main" id="{DD8E87F7-BA95-4745-A29B-68C522CFC873}"/>
                </a:ext>
              </a:extLst>
            </p:cNvPr>
            <p:cNvSpPr>
              <a:spLocks noChangeShapeType="1"/>
            </p:cNvSpPr>
            <p:nvPr/>
          </p:nvSpPr>
          <p:spPr bwMode="auto">
            <a:xfrm flipV="1">
              <a:off x="5610225" y="6235700"/>
              <a:ext cx="76200" cy="228600"/>
            </a:xfrm>
            <a:prstGeom prst="line">
              <a:avLst/>
            </a:prstGeom>
            <a:noFill/>
            <a:ln w="19050">
              <a:solidFill>
                <a:srgbClr val="000099"/>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Line 56">
              <a:extLst>
                <a:ext uri="{FF2B5EF4-FFF2-40B4-BE49-F238E27FC236}">
                  <a16:creationId xmlns:a16="http://schemas.microsoft.com/office/drawing/2014/main" id="{571E90F5-9F6F-4CBE-8041-031F1676DAEA}"/>
                </a:ext>
              </a:extLst>
            </p:cNvPr>
            <p:cNvSpPr>
              <a:spLocks noChangeShapeType="1"/>
            </p:cNvSpPr>
            <p:nvPr/>
          </p:nvSpPr>
          <p:spPr bwMode="auto">
            <a:xfrm>
              <a:off x="5305425" y="6456680"/>
              <a:ext cx="304800" cy="0"/>
            </a:xfrm>
            <a:prstGeom prst="line">
              <a:avLst/>
            </a:prstGeom>
            <a:noFill/>
            <a:ln w="19050">
              <a:solidFill>
                <a:srgbClr val="000099"/>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Line 57">
              <a:extLst>
                <a:ext uri="{FF2B5EF4-FFF2-40B4-BE49-F238E27FC236}">
                  <a16:creationId xmlns:a16="http://schemas.microsoft.com/office/drawing/2014/main" id="{0EDCFD1A-9282-4077-B042-A2EA20C846DF}"/>
                </a:ext>
              </a:extLst>
            </p:cNvPr>
            <p:cNvSpPr>
              <a:spLocks noChangeShapeType="1"/>
            </p:cNvSpPr>
            <p:nvPr/>
          </p:nvSpPr>
          <p:spPr bwMode="auto">
            <a:xfrm rot="16178279">
              <a:off x="7543877" y="6295232"/>
              <a:ext cx="227013" cy="7620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Line 58">
              <a:extLst>
                <a:ext uri="{FF2B5EF4-FFF2-40B4-BE49-F238E27FC236}">
                  <a16:creationId xmlns:a16="http://schemas.microsoft.com/office/drawing/2014/main" id="{45241843-6A76-4940-B74F-1574C9F14EE0}"/>
                </a:ext>
              </a:extLst>
            </p:cNvPr>
            <p:cNvSpPr>
              <a:spLocks noChangeShapeType="1"/>
            </p:cNvSpPr>
            <p:nvPr/>
          </p:nvSpPr>
          <p:spPr bwMode="auto">
            <a:xfrm flipH="1">
              <a:off x="7312897" y="6459538"/>
              <a:ext cx="304800" cy="0"/>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Text Box 59">
              <a:extLst>
                <a:ext uri="{FF2B5EF4-FFF2-40B4-BE49-F238E27FC236}">
                  <a16:creationId xmlns:a16="http://schemas.microsoft.com/office/drawing/2014/main" id="{E96237EE-31A9-4F9E-84B4-661045018289}"/>
                </a:ext>
              </a:extLst>
            </p:cNvPr>
            <p:cNvSpPr txBox="1">
              <a:spLocks noChangeArrowheads="1"/>
            </p:cNvSpPr>
            <p:nvPr/>
          </p:nvSpPr>
          <p:spPr bwMode="auto">
            <a:xfrm>
              <a:off x="1823128" y="6184900"/>
              <a:ext cx="1140056" cy="376450"/>
            </a:xfrm>
            <a:prstGeom prst="rect">
              <a:avLst/>
            </a:prstGeom>
            <a:noFill/>
            <a:ln w="12700">
              <a:noFill/>
              <a:miter lim="800000"/>
              <a:headEnd/>
              <a:tailEnd/>
            </a:ln>
          </p:spPr>
          <p:txBody>
            <a:bodyPr wrap="none">
              <a:spAutoFit/>
            </a:bodyPr>
            <a:lstStyle/>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Adv Research or</a:t>
              </a:r>
            </a:p>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Tech Maturation</a:t>
              </a:r>
            </a:p>
          </p:txBody>
        </p:sp>
        <p:cxnSp>
          <p:nvCxnSpPr>
            <p:cNvPr id="149" name="Straight Connector 122">
              <a:extLst>
                <a:ext uri="{FF2B5EF4-FFF2-40B4-BE49-F238E27FC236}">
                  <a16:creationId xmlns:a16="http://schemas.microsoft.com/office/drawing/2014/main" id="{F46887E7-8A87-42C2-9890-B93D7D6F6A81}"/>
                </a:ext>
              </a:extLst>
            </p:cNvPr>
            <p:cNvCxnSpPr>
              <a:cxnSpLocks noChangeShapeType="1"/>
            </p:cNvCxnSpPr>
            <p:nvPr/>
          </p:nvCxnSpPr>
          <p:spPr bwMode="auto">
            <a:xfrm>
              <a:off x="2943225" y="6290932"/>
              <a:ext cx="304800" cy="1587"/>
            </a:xfrm>
            <a:prstGeom prst="line">
              <a:avLst/>
            </a:prstGeom>
            <a:noFill/>
            <a:ln w="19050">
              <a:solidFill>
                <a:schemeClr val="tx1"/>
              </a:solidFill>
              <a:prstDash val="dash"/>
              <a:round/>
              <a:headEnd type="diamond" w="med" len="med"/>
              <a:tailEnd type="diamond" w="med" len="med"/>
            </a:ln>
          </p:spPr>
        </p:cxnSp>
        <p:cxnSp>
          <p:nvCxnSpPr>
            <p:cNvPr id="150" name="Straight Arrow Connector 149">
              <a:extLst>
                <a:ext uri="{FF2B5EF4-FFF2-40B4-BE49-F238E27FC236}">
                  <a16:creationId xmlns:a16="http://schemas.microsoft.com/office/drawing/2014/main" id="{80921EE3-D51C-439F-B058-A4A0BA075F40}"/>
                </a:ext>
              </a:extLst>
            </p:cNvPr>
            <p:cNvCxnSpPr/>
            <p:nvPr/>
          </p:nvCxnSpPr>
          <p:spPr bwMode="auto">
            <a:xfrm>
              <a:off x="1309370" y="6348413"/>
              <a:ext cx="304800" cy="0"/>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Text Box 53">
              <a:extLst>
                <a:ext uri="{FF2B5EF4-FFF2-40B4-BE49-F238E27FC236}">
                  <a16:creationId xmlns:a16="http://schemas.microsoft.com/office/drawing/2014/main" id="{9780D2A2-2D2E-44F3-8844-803ACA9F2823}"/>
                </a:ext>
              </a:extLst>
            </p:cNvPr>
            <p:cNvSpPr txBox="1">
              <a:spLocks noChangeArrowheads="1"/>
            </p:cNvSpPr>
            <p:nvPr/>
          </p:nvSpPr>
          <p:spPr bwMode="auto">
            <a:xfrm>
              <a:off x="7844154" y="6163776"/>
              <a:ext cx="762000" cy="397024"/>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Joint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Initiative</a:t>
              </a:r>
            </a:p>
          </p:txBody>
        </p:sp>
        <p:cxnSp>
          <p:nvCxnSpPr>
            <p:cNvPr id="152" name="Straight Connector 122">
              <a:extLst>
                <a:ext uri="{FF2B5EF4-FFF2-40B4-BE49-F238E27FC236}">
                  <a16:creationId xmlns:a16="http://schemas.microsoft.com/office/drawing/2014/main" id="{F3D654A0-8E54-416E-A485-56E7C6572F52}"/>
                </a:ext>
              </a:extLst>
            </p:cNvPr>
            <p:cNvCxnSpPr>
              <a:cxnSpLocks noChangeShapeType="1"/>
            </p:cNvCxnSpPr>
            <p:nvPr/>
          </p:nvCxnSpPr>
          <p:spPr bwMode="auto">
            <a:xfrm>
              <a:off x="2943225" y="6443332"/>
              <a:ext cx="304800" cy="1587"/>
            </a:xfrm>
            <a:prstGeom prst="line">
              <a:avLst/>
            </a:prstGeom>
            <a:noFill/>
            <a:ln w="19050">
              <a:solidFill>
                <a:schemeClr val="bg1">
                  <a:lumMod val="50000"/>
                </a:schemeClr>
              </a:solidFill>
              <a:prstDash val="sysDot"/>
              <a:round/>
              <a:headEnd type="oval" w="med" len="med"/>
              <a:tailEnd type="oval" w="med" len="med"/>
            </a:ln>
          </p:spPr>
        </p:cxnSp>
        <p:sp>
          <p:nvSpPr>
            <p:cNvPr id="153" name="TextBox 152">
              <a:extLst>
                <a:ext uri="{FF2B5EF4-FFF2-40B4-BE49-F238E27FC236}">
                  <a16:creationId xmlns:a16="http://schemas.microsoft.com/office/drawing/2014/main" id="{81F6A650-48F3-4A76-94FD-5A9869CCDD59}"/>
                </a:ext>
              </a:extLst>
            </p:cNvPr>
            <p:cNvSpPr txBox="1"/>
            <p:nvPr/>
          </p:nvSpPr>
          <p:spPr>
            <a:xfrm>
              <a:off x="3343763" y="6161567"/>
              <a:ext cx="66396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Funded</a:t>
              </a:r>
            </a:p>
          </p:txBody>
        </p:sp>
        <p:sp>
          <p:nvSpPr>
            <p:cNvPr id="154" name="TextBox 153">
              <a:extLst>
                <a:ext uri="{FF2B5EF4-FFF2-40B4-BE49-F238E27FC236}">
                  <a16:creationId xmlns:a16="http://schemas.microsoft.com/office/drawing/2014/main" id="{55E4F47B-E3DD-4F44-BB01-E9A1DFAD53AD}"/>
                </a:ext>
              </a:extLst>
            </p:cNvPr>
            <p:cNvSpPr txBox="1"/>
            <p:nvPr/>
          </p:nvSpPr>
          <p:spPr>
            <a:xfrm>
              <a:off x="3289212" y="6313967"/>
              <a:ext cx="797013"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Unfunded</a:t>
              </a:r>
            </a:p>
          </p:txBody>
        </p:sp>
      </p:grpSp>
      <p:sp>
        <p:nvSpPr>
          <p:cNvPr id="92" name="Line 78">
            <a:extLst>
              <a:ext uri="{FF2B5EF4-FFF2-40B4-BE49-F238E27FC236}">
                <a16:creationId xmlns:a16="http://schemas.microsoft.com/office/drawing/2014/main" id="{24EB0009-0D0E-4036-8EE5-B196942D4C06}"/>
              </a:ext>
            </a:extLst>
          </p:cNvPr>
          <p:cNvSpPr>
            <a:spLocks noChangeShapeType="1"/>
          </p:cNvSpPr>
          <p:nvPr/>
        </p:nvSpPr>
        <p:spPr bwMode="auto">
          <a:xfrm flipV="1">
            <a:off x="2671327" y="2973583"/>
            <a:ext cx="121365" cy="831463"/>
          </a:xfrm>
          <a:prstGeom prst="line">
            <a:avLst/>
          </a:prstGeom>
          <a:noFill/>
          <a:ln w="19050">
            <a:solidFill>
              <a:schemeClr val="accent4">
                <a:lumMod val="75000"/>
              </a:schemeClr>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cxnSp>
        <p:nvCxnSpPr>
          <p:cNvPr id="95" name="Straight Connector 73">
            <a:extLst>
              <a:ext uri="{FF2B5EF4-FFF2-40B4-BE49-F238E27FC236}">
                <a16:creationId xmlns:a16="http://schemas.microsoft.com/office/drawing/2014/main" id="{CB2DD017-6BF1-46A3-ACD4-29332E51ED26}"/>
              </a:ext>
            </a:extLst>
          </p:cNvPr>
          <p:cNvCxnSpPr>
            <a:cxnSpLocks noChangeShapeType="1"/>
          </p:cNvCxnSpPr>
          <p:nvPr/>
        </p:nvCxnSpPr>
        <p:spPr bwMode="auto">
          <a:xfrm flipV="1">
            <a:off x="4587199" y="4706013"/>
            <a:ext cx="2344180" cy="1"/>
          </a:xfrm>
          <a:prstGeom prst="line">
            <a:avLst/>
          </a:prstGeom>
          <a:noFill/>
          <a:ln w="28575">
            <a:solidFill>
              <a:srgbClr val="C00000"/>
            </a:solidFill>
            <a:prstDash val="sysDot"/>
            <a:round/>
            <a:headEnd/>
            <a:tailEnd/>
          </a:ln>
        </p:spPr>
      </p:cxnSp>
      <p:sp>
        <p:nvSpPr>
          <p:cNvPr id="99" name="Line 19">
            <a:extLst>
              <a:ext uri="{FF2B5EF4-FFF2-40B4-BE49-F238E27FC236}">
                <a16:creationId xmlns:a16="http://schemas.microsoft.com/office/drawing/2014/main" id="{74C20A9B-F255-405E-8492-D91B635F9ECC}"/>
              </a:ext>
            </a:extLst>
          </p:cNvPr>
          <p:cNvSpPr>
            <a:spLocks noChangeShapeType="1"/>
          </p:cNvSpPr>
          <p:nvPr/>
        </p:nvSpPr>
        <p:spPr bwMode="auto">
          <a:xfrm flipV="1">
            <a:off x="6931379" y="4317362"/>
            <a:ext cx="80945" cy="359915"/>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 name="Text Box 20">
            <a:extLst>
              <a:ext uri="{FF2B5EF4-FFF2-40B4-BE49-F238E27FC236}">
                <a16:creationId xmlns:a16="http://schemas.microsoft.com/office/drawing/2014/main" id="{C3587555-C762-4659-8F65-EFC7F013788A}"/>
              </a:ext>
            </a:extLst>
          </p:cNvPr>
          <p:cNvSpPr txBox="1">
            <a:spLocks noChangeArrowheads="1"/>
          </p:cNvSpPr>
          <p:nvPr/>
        </p:nvSpPr>
        <p:spPr bwMode="auto">
          <a:xfrm>
            <a:off x="4362406" y="4317363"/>
            <a:ext cx="2695767" cy="400101"/>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Chem Bio equipment compatible Hydration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&amp; Bladder Relief system interfaces</a:t>
            </a:r>
          </a:p>
        </p:txBody>
      </p:sp>
      <p:sp>
        <p:nvSpPr>
          <p:cNvPr id="80" name="Rectangle 79">
            <a:extLst>
              <a:ext uri="{FF2B5EF4-FFF2-40B4-BE49-F238E27FC236}">
                <a16:creationId xmlns:a16="http://schemas.microsoft.com/office/drawing/2014/main" id="{4C71DF71-60EB-47BE-BC45-98A2B9FE0037}"/>
              </a:ext>
            </a:extLst>
          </p:cNvPr>
          <p:cNvSpPr/>
          <p:nvPr/>
        </p:nvSpPr>
        <p:spPr>
          <a:xfrm>
            <a:off x="86241" y="6528379"/>
            <a:ext cx="9032582" cy="3231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Distribution statement D. Distribution authorized to Department of Defense and U.S. DoD contractors only, administrative use or operational, 28Feb2019. Other requests shall be referred to the Assistant Commander for</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Acquisition (AIR 1.0), PMA-202, Naval Air Systems Command, 47123 Buse Road, Patuxent River, Maryland, 20670. WARNING – This document contains technical data whose export is restricted by the Arms Export Control Act (Title 22, U.S.C., Section 2751 et seq.)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or the Export Administration Act of 1979, as amended, Title 50, U.S.C., App. 2401 et. seq. Violation of these export laws are subject to severe criminal penalties. Disseminate in accordance with provisions of OPNAVINST 5510.161.</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1" name="Slide Number Placeholder 4">
            <a:extLst>
              <a:ext uri="{FF2B5EF4-FFF2-40B4-BE49-F238E27FC236}">
                <a16:creationId xmlns:a16="http://schemas.microsoft.com/office/drawing/2014/main" id="{1E403EAC-A5E0-400F-BDDA-D911C4824F98}"/>
              </a:ext>
            </a:extLst>
          </p:cNvPr>
          <p:cNvSpPr txBox="1">
            <a:spLocks/>
          </p:cNvSpPr>
          <p:nvPr/>
        </p:nvSpPr>
        <p:spPr bwMode="auto">
          <a:xfrm>
            <a:off x="7952423" y="6602497"/>
            <a:ext cx="1098763" cy="261247"/>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0" fontAlgn="auto" hangingPunct="0">
              <a:spcBef>
                <a:spcPts val="0"/>
              </a:spcBef>
              <a:spcAft>
                <a:spcPts val="0"/>
              </a:spcAft>
              <a:defRPr sz="1200" kern="1200">
                <a:solidFill>
                  <a:prstClr val="black">
                    <a:tint val="75000"/>
                  </a:prstClr>
                </a:solidFill>
                <a:effectLst>
                  <a:outerShdw blurRad="38100" dist="38100" dir="2700000" algn="tl">
                    <a:srgbClr val="000000">
                      <a:alpha val="43137"/>
                    </a:srgbClr>
                  </a:outerShdw>
                </a:effectLst>
                <a:latin typeface="+mn-lt"/>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a:lstStyle>
          <a:p>
            <a:pPr algn="r">
              <a:defRPr/>
            </a:pPr>
            <a:fld id="{2A031106-950B-4658-820F-AD9AA3962ED9}" type="slidenum">
              <a:rPr lang="en-US" smtClean="0">
                <a:solidFill>
                  <a:schemeClr val="tx1">
                    <a:lumMod val="50000"/>
                  </a:schemeClr>
                </a:solidFill>
                <a:effectLst/>
                <a:latin typeface="+mj-lt"/>
              </a:rPr>
              <a:pPr algn="r">
                <a:defRPr/>
              </a:pPr>
              <a:t>25</a:t>
            </a:fld>
            <a:endParaRPr lang="en-US" dirty="0">
              <a:solidFill>
                <a:schemeClr val="tx1">
                  <a:lumMod val="50000"/>
                </a:schemeClr>
              </a:solidFill>
              <a:effectLst/>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l="15556" t="17111" r="39999" b="11778"/>
          <a:stretch>
            <a:fillRect/>
          </a:stretch>
        </p:blipFill>
        <p:spPr bwMode="auto">
          <a:xfrm>
            <a:off x="152400" y="76200"/>
            <a:ext cx="609600" cy="609600"/>
          </a:xfrm>
          <a:prstGeom prst="rect">
            <a:avLst/>
          </a:prstGeom>
          <a:noFill/>
          <a:ln w="9525">
            <a:noFill/>
            <a:miter lim="800000"/>
            <a:headEnd/>
            <a:tailEnd/>
          </a:ln>
        </p:spPr>
      </p:pic>
      <p:sp>
        <p:nvSpPr>
          <p:cNvPr id="2" name="Rectangle 2"/>
          <p:cNvSpPr>
            <a:spLocks noChangeArrowheads="1"/>
          </p:cNvSpPr>
          <p:nvPr/>
        </p:nvSpPr>
        <p:spPr bwMode="auto">
          <a:xfrm rot="16200000">
            <a:off x="2258672" y="-454576"/>
            <a:ext cx="5029200" cy="7641632"/>
          </a:xfrm>
          <a:prstGeom prst="rect">
            <a:avLst/>
          </a:prstGeom>
          <a:solidFill>
            <a:schemeClr val="accent3">
              <a:lumMod val="20000"/>
              <a:lumOff val="80000"/>
              <a:alpha val="47451"/>
            </a:schemeClr>
          </a:solidFill>
          <a:ln w="19050">
            <a:solidFill>
              <a:srgbClr val="008000"/>
            </a:solidFill>
            <a:miter lim="800000"/>
            <a:headEnd/>
            <a:tailEnd/>
          </a:ln>
        </p:spPr>
        <p:txBody>
          <a:bodyPr rot="10800000" wrap="none" lIns="91431" tIns="45716" rIns="91431" bIns="45716"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CC"/>
                </a:solidFill>
                <a:effectLst/>
                <a:uLnTx/>
                <a:uFillTx/>
                <a:latin typeface="Arial" pitchFamily="34" charset="0"/>
                <a:ea typeface="+mn-ea"/>
                <a:cs typeface="Arial" pitchFamily="34" charset="0"/>
              </a:rPr>
              <a:t>  </a:t>
            </a:r>
          </a:p>
        </p:txBody>
      </p:sp>
      <p:sp>
        <p:nvSpPr>
          <p:cNvPr id="7173" name="Line 5"/>
          <p:cNvSpPr>
            <a:spLocks noChangeShapeType="1"/>
          </p:cNvSpPr>
          <p:nvPr/>
        </p:nvSpPr>
        <p:spPr bwMode="auto">
          <a:xfrm>
            <a:off x="38862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4" name="Line 6"/>
          <p:cNvSpPr>
            <a:spLocks noChangeShapeType="1"/>
          </p:cNvSpPr>
          <p:nvPr/>
        </p:nvSpPr>
        <p:spPr bwMode="auto">
          <a:xfrm>
            <a:off x="45720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5" name="Line 7"/>
          <p:cNvSpPr>
            <a:spLocks noChangeShapeType="1"/>
          </p:cNvSpPr>
          <p:nvPr/>
        </p:nvSpPr>
        <p:spPr bwMode="auto">
          <a:xfrm>
            <a:off x="52578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6" name="Line 8"/>
          <p:cNvSpPr>
            <a:spLocks noChangeShapeType="1"/>
          </p:cNvSpPr>
          <p:nvPr/>
        </p:nvSpPr>
        <p:spPr bwMode="auto">
          <a:xfrm>
            <a:off x="73152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7" name="Line 9"/>
          <p:cNvSpPr>
            <a:spLocks noChangeShapeType="1"/>
          </p:cNvSpPr>
          <p:nvPr/>
        </p:nvSpPr>
        <p:spPr bwMode="auto">
          <a:xfrm>
            <a:off x="66294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8" name="Line 10"/>
          <p:cNvSpPr>
            <a:spLocks noChangeShapeType="1"/>
          </p:cNvSpPr>
          <p:nvPr/>
        </p:nvSpPr>
        <p:spPr bwMode="auto">
          <a:xfrm>
            <a:off x="59436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9" name="Line 11"/>
          <p:cNvSpPr>
            <a:spLocks noChangeShapeType="1"/>
          </p:cNvSpPr>
          <p:nvPr/>
        </p:nvSpPr>
        <p:spPr bwMode="auto">
          <a:xfrm>
            <a:off x="80010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80" name="Line 12"/>
          <p:cNvSpPr>
            <a:spLocks noChangeShapeType="1"/>
          </p:cNvSpPr>
          <p:nvPr/>
        </p:nvSpPr>
        <p:spPr bwMode="auto">
          <a:xfrm>
            <a:off x="32004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Text Box 64"/>
          <p:cNvSpPr txBox="1">
            <a:spLocks noChangeArrowheads="1"/>
          </p:cNvSpPr>
          <p:nvPr/>
        </p:nvSpPr>
        <p:spPr bwMode="auto">
          <a:xfrm>
            <a:off x="34925" y="669925"/>
            <a:ext cx="828675" cy="415925"/>
          </a:xfrm>
          <a:prstGeom prst="rect">
            <a:avLst/>
          </a:prstGeom>
          <a:noFill/>
          <a:ln w="12700">
            <a:noFill/>
            <a:miter lim="800000"/>
            <a:headEnd/>
            <a:tailEnd/>
          </a:ln>
          <a:effectLst/>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Capability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black"/>
                </a:solidFill>
                <a:effectLst/>
                <a:uLnTx/>
                <a:uFillTx/>
                <a:latin typeface="Arial" pitchFamily="34" charset="0"/>
                <a:ea typeface="+mn-ea"/>
                <a:cs typeface="Arial" pitchFamily="34" charset="0"/>
              </a:rPr>
              <a:t>Elements</a:t>
            </a:r>
          </a:p>
        </p:txBody>
      </p:sp>
      <p:sp>
        <p:nvSpPr>
          <p:cNvPr id="7182" name="Line 12"/>
          <p:cNvSpPr>
            <a:spLocks noChangeShapeType="1"/>
          </p:cNvSpPr>
          <p:nvPr/>
        </p:nvSpPr>
        <p:spPr bwMode="auto">
          <a:xfrm>
            <a:off x="2514600" y="5770563"/>
            <a:ext cx="0" cy="228600"/>
          </a:xfrm>
          <a:prstGeom prst="line">
            <a:avLst/>
          </a:prstGeom>
          <a:noFill/>
          <a:ln w="9525">
            <a:solidFill>
              <a:schemeClr val="tx1"/>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9" name="Straight Connector 108"/>
          <p:cNvCxnSpPr>
            <a:stCxn id="7182" idx="0"/>
          </p:cNvCxnSpPr>
          <p:nvPr/>
        </p:nvCxnSpPr>
        <p:spPr bwMode="auto">
          <a:xfrm rot="5400000" flipH="1">
            <a:off x="48420" y="3304381"/>
            <a:ext cx="4932362" cy="3175"/>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5400000" flipH="1">
            <a:off x="7429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5400000" flipH="1">
            <a:off x="1419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5400000" flipH="1">
            <a:off x="2105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flipH="1">
            <a:off x="27908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flipH="1">
            <a:off x="3486150"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flipH="1">
            <a:off x="4162426" y="3324225"/>
            <a:ext cx="4932362"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flipH="1">
            <a:off x="48482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rot="5400000" flipH="1">
            <a:off x="5534025" y="3303588"/>
            <a:ext cx="4932363" cy="1587"/>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193" name="Text Box 20"/>
          <p:cNvSpPr txBox="1">
            <a:spLocks noChangeArrowheads="1"/>
          </p:cNvSpPr>
          <p:nvPr/>
        </p:nvSpPr>
        <p:spPr bwMode="auto">
          <a:xfrm>
            <a:off x="-47625" y="2615664"/>
            <a:ext cx="1028656" cy="549381"/>
          </a:xfrm>
          <a:prstGeom prst="rect">
            <a:avLst/>
          </a:prstGeom>
          <a:noFill/>
          <a:ln w="12700">
            <a:noFill/>
            <a:miter lim="800000"/>
            <a:headEnd/>
            <a:tailEnd/>
          </a:ln>
        </p:spPr>
        <p:txBody>
          <a:bodyPr wrap="square">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Crash</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Survivability  &amp; Egress</a:t>
            </a:r>
          </a:p>
        </p:txBody>
      </p:sp>
      <p:sp>
        <p:nvSpPr>
          <p:cNvPr id="7194" name="Text Box 21"/>
          <p:cNvSpPr txBox="1">
            <a:spLocks noChangeArrowheads="1"/>
          </p:cNvSpPr>
          <p:nvPr/>
        </p:nvSpPr>
        <p:spPr bwMode="auto">
          <a:xfrm>
            <a:off x="51045" y="4611731"/>
            <a:ext cx="876300" cy="549275"/>
          </a:xfrm>
          <a:prstGeom prst="rect">
            <a:avLst/>
          </a:prstGeom>
          <a:noFill/>
          <a:ln w="12700">
            <a:noFill/>
            <a:miter lim="800000"/>
            <a:headEnd/>
            <a:tailEnd/>
          </a:ln>
        </p:spPr>
        <p:txBody>
          <a:bodyPr>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Survival,</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Evasion &amp;</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Recovery</a:t>
            </a:r>
          </a:p>
        </p:txBody>
      </p:sp>
      <p:sp>
        <p:nvSpPr>
          <p:cNvPr id="7195" name="Text Box 24"/>
          <p:cNvSpPr txBox="1">
            <a:spLocks noChangeArrowheads="1"/>
          </p:cNvSpPr>
          <p:nvPr/>
        </p:nvSpPr>
        <p:spPr bwMode="auto">
          <a:xfrm>
            <a:off x="30401" y="1041836"/>
            <a:ext cx="876300" cy="244475"/>
          </a:xfrm>
          <a:prstGeom prst="rect">
            <a:avLst/>
          </a:prstGeom>
          <a:noFill/>
          <a:ln w="12700">
            <a:noFill/>
            <a:miter lim="800000"/>
            <a:headEnd/>
            <a:tailEnd/>
          </a:ln>
        </p:spPr>
        <p:txBody>
          <a:bodyPr>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Ejection</a:t>
            </a:r>
          </a:p>
        </p:txBody>
      </p:sp>
      <p:sp>
        <p:nvSpPr>
          <p:cNvPr id="7198" name="Text Box 29"/>
          <p:cNvSpPr txBox="1">
            <a:spLocks noChangeArrowheads="1"/>
          </p:cNvSpPr>
          <p:nvPr/>
        </p:nvSpPr>
        <p:spPr bwMode="auto">
          <a:xfrm>
            <a:off x="1040920" y="2674437"/>
            <a:ext cx="6248400" cy="242888"/>
          </a:xfrm>
          <a:prstGeom prst="rect">
            <a:avLst/>
          </a:prstGeom>
          <a:noFill/>
          <a:ln w="9525">
            <a:noFill/>
            <a:miter lim="800000"/>
            <a:headEnd/>
            <a:tailEnd/>
          </a:ln>
        </p:spPr>
        <p:txBody>
          <a:bodyPr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Passive manual release restraint; bulky egress oxygen bottles</a:t>
            </a:r>
          </a:p>
        </p:txBody>
      </p:sp>
      <p:sp>
        <p:nvSpPr>
          <p:cNvPr id="7201" name="Text Box 32"/>
          <p:cNvSpPr txBox="1">
            <a:spLocks noChangeArrowheads="1"/>
          </p:cNvSpPr>
          <p:nvPr/>
        </p:nvSpPr>
        <p:spPr bwMode="auto">
          <a:xfrm>
            <a:off x="987425" y="4655110"/>
            <a:ext cx="7432656" cy="244475"/>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Bulky, problematic, obsolete survival communications products; bulky flotation &amp; anti-exposure materials</a:t>
            </a:r>
          </a:p>
        </p:txBody>
      </p:sp>
      <p:sp>
        <p:nvSpPr>
          <p:cNvPr id="7202" name="Line 33"/>
          <p:cNvSpPr>
            <a:spLocks noChangeShapeType="1"/>
          </p:cNvSpPr>
          <p:nvPr/>
        </p:nvSpPr>
        <p:spPr bwMode="auto">
          <a:xfrm flipV="1">
            <a:off x="961016" y="1133474"/>
            <a:ext cx="7641633" cy="19313"/>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03" name="Text Box 34"/>
          <p:cNvSpPr txBox="1">
            <a:spLocks noChangeArrowheads="1"/>
          </p:cNvSpPr>
          <p:nvPr/>
        </p:nvSpPr>
        <p:spPr bwMode="auto">
          <a:xfrm>
            <a:off x="911224" y="914400"/>
            <a:ext cx="6311873" cy="24467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Expanded accommodation ejection seats with limited expansion of ejection performance</a:t>
            </a:r>
          </a:p>
        </p:txBody>
      </p:sp>
      <p:sp>
        <p:nvSpPr>
          <p:cNvPr id="7204" name="Line 35"/>
          <p:cNvSpPr>
            <a:spLocks noChangeShapeType="1"/>
          </p:cNvSpPr>
          <p:nvPr/>
        </p:nvSpPr>
        <p:spPr bwMode="auto">
          <a:xfrm flipV="1">
            <a:off x="4572000" y="1552575"/>
            <a:ext cx="3273425" cy="1587"/>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06" name="Text Box 49"/>
          <p:cNvSpPr txBox="1">
            <a:spLocks noChangeArrowheads="1"/>
          </p:cNvSpPr>
          <p:nvPr/>
        </p:nvSpPr>
        <p:spPr bwMode="auto">
          <a:xfrm>
            <a:off x="5356451" y="4908214"/>
            <a:ext cx="1069734" cy="757122"/>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Smaller profile,  </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auto-activation,</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software reprogrammable</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Combat Survival </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Radio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endPar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sp>
        <p:nvSpPr>
          <p:cNvPr id="7207" name="Text Box 51"/>
          <p:cNvSpPr txBox="1">
            <a:spLocks noChangeArrowheads="1"/>
          </p:cNvSpPr>
          <p:nvPr/>
        </p:nvSpPr>
        <p:spPr bwMode="auto">
          <a:xfrm>
            <a:off x="5058280" y="2904815"/>
            <a:ext cx="1952120" cy="348805"/>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Improved Aircrew &amp; passenger </a:t>
            </a:r>
          </a:p>
          <a:p>
            <a:pPr marL="0" marR="0" lvl="0" indent="0" algn="l" defTabSz="457200" rtl="0" eaLnBrk="1" fontAlgn="auto" latinLnBrk="0" hangingPunct="1">
              <a:lnSpc>
                <a:spcPts val="1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crash protection &amp; egress</a:t>
            </a:r>
            <a:r>
              <a:rPr kumimoji="0" lang="en-US" sz="900" b="0"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(i-q)</a:t>
            </a:r>
          </a:p>
        </p:txBody>
      </p:sp>
      <p:sp>
        <p:nvSpPr>
          <p:cNvPr id="7208" name="Text Box 56"/>
          <p:cNvSpPr txBox="1">
            <a:spLocks noChangeArrowheads="1"/>
          </p:cNvSpPr>
          <p:nvPr/>
        </p:nvSpPr>
        <p:spPr bwMode="auto">
          <a:xfrm>
            <a:off x="4670933" y="1144158"/>
            <a:ext cx="3225607" cy="438574"/>
          </a:xfrm>
          <a:prstGeom prst="rect">
            <a:avLst/>
          </a:prstGeom>
          <a:noFill/>
          <a:ln w="9525">
            <a:noFill/>
            <a:miter lim="800000"/>
            <a:headEnd/>
            <a:tailEnd/>
          </a:ln>
        </p:spPr>
        <p:txBody>
          <a:bodyPr wrap="square" lIns="91431" tIns="45716" rIns="91431" bIns="45716">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NACES envelope expansion (improved head and neck restraints, drogue chute, thrust, direction, parachute)</a:t>
            </a: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Improved FW non-eject parachute &amp; restraint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
            </a:r>
          </a:p>
        </p:txBody>
      </p:sp>
      <p:sp>
        <p:nvSpPr>
          <p:cNvPr id="7210" name="Text Box 61"/>
          <p:cNvSpPr txBox="1">
            <a:spLocks noChangeArrowheads="1"/>
          </p:cNvSpPr>
          <p:nvPr/>
        </p:nvSpPr>
        <p:spPr bwMode="auto">
          <a:xfrm>
            <a:off x="922955" y="1848476"/>
            <a:ext cx="2945155"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Whole body injury prediction modeling</a:t>
            </a:r>
          </a:p>
        </p:txBody>
      </p:sp>
      <p:sp>
        <p:nvSpPr>
          <p:cNvPr id="7217" name="Text Box 59"/>
          <p:cNvSpPr txBox="1">
            <a:spLocks noChangeArrowheads="1"/>
          </p:cNvSpPr>
          <p:nvPr/>
        </p:nvSpPr>
        <p:spPr bwMode="auto">
          <a:xfrm>
            <a:off x="6310282" y="4944362"/>
            <a:ext cx="1035756" cy="646323"/>
          </a:xfrm>
          <a:prstGeom prst="rect">
            <a:avLst/>
          </a:prstGeom>
          <a:noFill/>
          <a:ln w="9525" algn="ctr">
            <a:noFill/>
            <a:miter lim="800000"/>
            <a:headEnd/>
            <a:tailEnd/>
          </a:ln>
        </p:spPr>
        <p:txBody>
          <a:bodyPr wrap="square" lIns="91431" tIns="45716" rIns="91431" bIns="45716">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Improved</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cold</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water</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survival</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suit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t>
            </a:r>
            <a:endPar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cxnSp>
        <p:nvCxnSpPr>
          <p:cNvPr id="7220" name="Straight Connector 85"/>
          <p:cNvCxnSpPr>
            <a:cxnSpLocks noChangeShapeType="1"/>
          </p:cNvCxnSpPr>
          <p:nvPr/>
        </p:nvCxnSpPr>
        <p:spPr bwMode="auto">
          <a:xfrm>
            <a:off x="4625967" y="3244847"/>
            <a:ext cx="2362200" cy="4000"/>
          </a:xfrm>
          <a:prstGeom prst="line">
            <a:avLst/>
          </a:prstGeom>
          <a:noFill/>
          <a:ln w="28575">
            <a:solidFill>
              <a:srgbClr val="C00000"/>
            </a:solidFill>
            <a:prstDash val="sysDot"/>
            <a:round/>
            <a:headEnd/>
            <a:tailEnd/>
          </a:ln>
        </p:spPr>
      </p:cxnSp>
      <p:cxnSp>
        <p:nvCxnSpPr>
          <p:cNvPr id="7228" name="Straight Connector 88"/>
          <p:cNvCxnSpPr>
            <a:cxnSpLocks noChangeShapeType="1"/>
          </p:cNvCxnSpPr>
          <p:nvPr/>
        </p:nvCxnSpPr>
        <p:spPr bwMode="auto">
          <a:xfrm>
            <a:off x="952981" y="2018430"/>
            <a:ext cx="4287890" cy="8745"/>
          </a:xfrm>
          <a:prstGeom prst="line">
            <a:avLst/>
          </a:prstGeom>
          <a:noFill/>
          <a:ln w="19050">
            <a:solidFill>
              <a:schemeClr val="tx1"/>
            </a:solidFill>
            <a:prstDash val="dash"/>
            <a:round/>
            <a:headEnd type="diamond" w="med" len="med"/>
            <a:tailEnd type="diamond" w="med" len="med"/>
          </a:ln>
        </p:spPr>
      </p:cxnSp>
      <p:sp>
        <p:nvSpPr>
          <p:cNvPr id="86" name="Text Box 25"/>
          <p:cNvSpPr txBox="1">
            <a:spLocks noChangeArrowheads="1"/>
          </p:cNvSpPr>
          <p:nvPr/>
        </p:nvSpPr>
        <p:spPr bwMode="auto">
          <a:xfrm>
            <a:off x="1621099" y="133554"/>
            <a:ext cx="5490587" cy="656582"/>
          </a:xfrm>
          <a:prstGeom prst="rect">
            <a:avLst/>
          </a:prstGeom>
          <a:noFill/>
          <a:ln w="9525">
            <a:noFill/>
            <a:miter lim="800000"/>
            <a:headEnd/>
            <a:tailEnd/>
          </a:ln>
          <a:effectLst/>
        </p:spPr>
        <p:txBody>
          <a:bodyPr wrap="none" lIns="91431" tIns="45716" rIns="91431" bIns="45716">
            <a:spAutoFit/>
          </a:bodyPr>
          <a:lstStyle/>
          <a:p>
            <a:pPr marL="0" marR="0" lvl="0" indent="0" algn="ctr" defTabSz="4572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Ejection; </a:t>
            </a: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Crash Survivability &amp; Egress; </a:t>
            </a:r>
          </a:p>
          <a:p>
            <a:pPr marL="0" marR="0" lvl="0" indent="0" algn="ctr" defTabSz="457200" rtl="0" eaLnBrk="1" fontAlgn="auto" latinLnBrk="0" hangingPunct="1">
              <a:lnSpc>
                <a:spcPts val="22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002F8E"/>
                </a:solidFill>
                <a:effectLst>
                  <a:outerShdw blurRad="38100" dist="38100" dir="2700000" algn="tl">
                    <a:srgbClr val="000000">
                      <a:alpha val="43137"/>
                    </a:srgbClr>
                  </a:outerShdw>
                </a:effectLst>
                <a:uLnTx/>
                <a:uFillTx/>
                <a:latin typeface="Arial" pitchFamily="34" charset="0"/>
                <a:ea typeface="+mn-ea"/>
                <a:cs typeface="Arial" pitchFamily="34" charset="0"/>
              </a:rPr>
              <a:t>Survival, Evasion &amp; Recovery</a:t>
            </a:r>
          </a:p>
        </p:txBody>
      </p:sp>
      <p:sp>
        <p:nvSpPr>
          <p:cNvPr id="7239" name="Text Box 19"/>
          <p:cNvSpPr txBox="1">
            <a:spLocks noChangeArrowheads="1"/>
          </p:cNvSpPr>
          <p:nvPr/>
        </p:nvSpPr>
        <p:spPr bwMode="auto">
          <a:xfrm rot="5400000">
            <a:off x="6382334" y="3378935"/>
            <a:ext cx="4951413" cy="400101"/>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Minimal Survivable-Crash Injuries and </a:t>
            </a:r>
          </a:p>
          <a:p>
            <a:pPr marL="0" marR="0" lvl="0" indent="0" algn="ctr" defTabSz="4572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100% Downed Aircrew Recovery</a:t>
            </a:r>
          </a:p>
        </p:txBody>
      </p:sp>
      <p:sp>
        <p:nvSpPr>
          <p:cNvPr id="130" name="Text Box 61"/>
          <p:cNvSpPr txBox="1">
            <a:spLocks noChangeArrowheads="1"/>
          </p:cNvSpPr>
          <p:nvPr/>
        </p:nvSpPr>
        <p:spPr bwMode="auto">
          <a:xfrm>
            <a:off x="2804257" y="2174492"/>
            <a:ext cx="1987551"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 Parachute probabilistic modeling</a:t>
            </a:r>
          </a:p>
        </p:txBody>
      </p:sp>
      <p:cxnSp>
        <p:nvCxnSpPr>
          <p:cNvPr id="99" name="Straight Connector 110"/>
          <p:cNvCxnSpPr>
            <a:cxnSpLocks noChangeShapeType="1"/>
          </p:cNvCxnSpPr>
          <p:nvPr/>
        </p:nvCxnSpPr>
        <p:spPr bwMode="auto">
          <a:xfrm>
            <a:off x="959897" y="1421040"/>
            <a:ext cx="2569581" cy="4021"/>
          </a:xfrm>
          <a:prstGeom prst="line">
            <a:avLst/>
          </a:prstGeom>
          <a:noFill/>
          <a:ln w="19050">
            <a:solidFill>
              <a:srgbClr val="0000CC"/>
            </a:solidFill>
            <a:round/>
            <a:headEnd/>
            <a:tailEnd/>
          </a:ln>
        </p:spPr>
      </p:cxnSp>
      <p:sp>
        <p:nvSpPr>
          <p:cNvPr id="108" name="Line 89"/>
          <p:cNvSpPr>
            <a:spLocks noChangeShapeType="1"/>
          </p:cNvSpPr>
          <p:nvPr/>
        </p:nvSpPr>
        <p:spPr bwMode="auto">
          <a:xfrm flipV="1">
            <a:off x="3517627" y="1171952"/>
            <a:ext cx="45479" cy="249088"/>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 name="Text Box 64"/>
          <p:cNvSpPr txBox="1">
            <a:spLocks noChangeArrowheads="1"/>
          </p:cNvSpPr>
          <p:nvPr/>
        </p:nvSpPr>
        <p:spPr bwMode="auto">
          <a:xfrm>
            <a:off x="933660" y="1134035"/>
            <a:ext cx="2511754" cy="323157"/>
          </a:xfrm>
          <a:prstGeom prst="rect">
            <a:avLst/>
          </a:prstGeom>
          <a:noFill/>
          <a:ln w="9525" algn="ctr">
            <a:noFill/>
            <a:miter lim="800000"/>
            <a:headEnd/>
            <a:tailEnd/>
          </a:ln>
        </p:spPr>
        <p:txBody>
          <a:bodyPr wrap="square" lIns="91431" tIns="45716" rIns="91431" bIns="45716">
            <a:spAutoFit/>
          </a:bodyP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Improved sustainability NACES: Sequencer </a:t>
            </a:r>
          </a:p>
          <a:p>
            <a:pPr marL="0" marR="0" lvl="0" indent="0" algn="ctr"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redesign &amp; Service Life Assessment Program</a:t>
            </a:r>
          </a:p>
        </p:txBody>
      </p:sp>
      <p:sp>
        <p:nvSpPr>
          <p:cNvPr id="161" name="Text Box 34"/>
          <p:cNvSpPr txBox="1">
            <a:spLocks noChangeArrowheads="1"/>
          </p:cNvSpPr>
          <p:nvPr/>
        </p:nvSpPr>
        <p:spPr bwMode="auto">
          <a:xfrm>
            <a:off x="981135" y="5499435"/>
            <a:ext cx="1736355"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 Improved anti-exposure suit</a:t>
            </a:r>
          </a:p>
        </p:txBody>
      </p:sp>
      <p:sp>
        <p:nvSpPr>
          <p:cNvPr id="165" name="Text Box 59"/>
          <p:cNvSpPr txBox="1">
            <a:spLocks noChangeArrowheads="1"/>
          </p:cNvSpPr>
          <p:nvPr/>
        </p:nvSpPr>
        <p:spPr bwMode="auto">
          <a:xfrm>
            <a:off x="4479388" y="4951739"/>
            <a:ext cx="925192" cy="646323"/>
          </a:xfrm>
          <a:prstGeom prst="rect">
            <a:avLst/>
          </a:prstGeom>
          <a:noFill/>
          <a:ln w="9525" algn="ctr">
            <a:noFill/>
            <a:miter lim="800000"/>
            <a:headEnd/>
            <a:tailEnd/>
          </a:ln>
        </p:spPr>
        <p:txBody>
          <a:bodyPr wrap="square" lIns="91431" tIns="45716" rIns="91431" bIns="45716">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Reduced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Bulk and weight </a:t>
            </a:r>
          </a:p>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Multi-person Life Raft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p>
        </p:txBody>
      </p:sp>
      <p:cxnSp>
        <p:nvCxnSpPr>
          <p:cNvPr id="125" name="Straight Connector 87"/>
          <p:cNvCxnSpPr>
            <a:cxnSpLocks noChangeShapeType="1"/>
          </p:cNvCxnSpPr>
          <p:nvPr/>
        </p:nvCxnSpPr>
        <p:spPr bwMode="auto">
          <a:xfrm>
            <a:off x="3208351" y="4086616"/>
            <a:ext cx="1363479" cy="2769"/>
          </a:xfrm>
          <a:prstGeom prst="line">
            <a:avLst/>
          </a:prstGeom>
          <a:noFill/>
          <a:ln w="19050">
            <a:solidFill>
              <a:schemeClr val="bg1">
                <a:lumMod val="50000"/>
              </a:schemeClr>
            </a:solidFill>
            <a:prstDash val="sysDot"/>
            <a:round/>
            <a:headEnd type="oval" w="med" len="med"/>
            <a:tailEnd type="oval" w="med" len="med"/>
          </a:ln>
        </p:spPr>
      </p:cxnSp>
      <p:sp>
        <p:nvSpPr>
          <p:cNvPr id="134" name="Line 75"/>
          <p:cNvSpPr>
            <a:spLocks noChangeShapeType="1"/>
          </p:cNvSpPr>
          <p:nvPr/>
        </p:nvSpPr>
        <p:spPr bwMode="auto">
          <a:xfrm flipV="1">
            <a:off x="7844154" y="1142999"/>
            <a:ext cx="80646" cy="407985"/>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0" name="Line 75"/>
          <p:cNvSpPr>
            <a:spLocks noChangeShapeType="1"/>
          </p:cNvSpPr>
          <p:nvPr/>
        </p:nvSpPr>
        <p:spPr bwMode="auto">
          <a:xfrm flipV="1">
            <a:off x="6973912" y="2901671"/>
            <a:ext cx="55537" cy="33068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7" name="Straight Connector 87"/>
          <p:cNvCxnSpPr>
            <a:cxnSpLocks noChangeShapeType="1"/>
          </p:cNvCxnSpPr>
          <p:nvPr/>
        </p:nvCxnSpPr>
        <p:spPr bwMode="auto">
          <a:xfrm>
            <a:off x="952560" y="5367197"/>
            <a:ext cx="1531878" cy="3833"/>
          </a:xfrm>
          <a:prstGeom prst="line">
            <a:avLst/>
          </a:prstGeom>
          <a:noFill/>
          <a:ln w="19050">
            <a:solidFill>
              <a:schemeClr val="tx1"/>
            </a:solidFill>
            <a:prstDash val="dash"/>
            <a:round/>
            <a:headEnd type="diamond" w="med" len="med"/>
            <a:tailEnd type="diamond" w="med" len="med"/>
          </a:ln>
        </p:spPr>
      </p:cxnSp>
      <p:sp>
        <p:nvSpPr>
          <p:cNvPr id="147" name="Text Box 34"/>
          <p:cNvSpPr txBox="1">
            <a:spLocks noChangeArrowheads="1"/>
          </p:cNvSpPr>
          <p:nvPr/>
        </p:nvSpPr>
        <p:spPr bwMode="auto">
          <a:xfrm>
            <a:off x="925496" y="3295590"/>
            <a:ext cx="2101839"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Improved crash dynamics recording</a:t>
            </a:r>
          </a:p>
        </p:txBody>
      </p:sp>
      <p:sp>
        <p:nvSpPr>
          <p:cNvPr id="149" name="Text Box 34"/>
          <p:cNvSpPr txBox="1">
            <a:spLocks noChangeArrowheads="1"/>
          </p:cNvSpPr>
          <p:nvPr/>
        </p:nvSpPr>
        <p:spPr bwMode="auto">
          <a:xfrm>
            <a:off x="3168411" y="3886171"/>
            <a:ext cx="2326260"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 Lower profile emergency egress bottles</a:t>
            </a:r>
          </a:p>
        </p:txBody>
      </p:sp>
      <p:sp>
        <p:nvSpPr>
          <p:cNvPr id="152" name="Text Box 34"/>
          <p:cNvSpPr txBox="1">
            <a:spLocks noChangeArrowheads="1"/>
          </p:cNvSpPr>
          <p:nvPr/>
        </p:nvSpPr>
        <p:spPr bwMode="auto">
          <a:xfrm>
            <a:off x="3182703" y="4363441"/>
            <a:ext cx="2185195"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 Fatigue indicating restraint webbings</a:t>
            </a:r>
          </a:p>
        </p:txBody>
      </p:sp>
      <p:cxnSp>
        <p:nvCxnSpPr>
          <p:cNvPr id="142" name="Straight Connector 87"/>
          <p:cNvCxnSpPr>
            <a:cxnSpLocks noChangeShapeType="1"/>
          </p:cNvCxnSpPr>
          <p:nvPr/>
        </p:nvCxnSpPr>
        <p:spPr bwMode="auto">
          <a:xfrm>
            <a:off x="944851" y="5711534"/>
            <a:ext cx="4309955" cy="0"/>
          </a:xfrm>
          <a:prstGeom prst="line">
            <a:avLst/>
          </a:prstGeom>
          <a:noFill/>
          <a:ln w="19050">
            <a:solidFill>
              <a:schemeClr val="tx1"/>
            </a:solidFill>
            <a:prstDash val="dash"/>
            <a:round/>
            <a:headEnd type="diamond" w="med" len="med"/>
            <a:tailEnd type="diamond" w="med" len="med"/>
          </a:ln>
        </p:spPr>
      </p:cxnSp>
      <p:cxnSp>
        <p:nvCxnSpPr>
          <p:cNvPr id="153" name="Straight Connector 85"/>
          <p:cNvCxnSpPr>
            <a:cxnSpLocks noChangeShapeType="1"/>
          </p:cNvCxnSpPr>
          <p:nvPr/>
        </p:nvCxnSpPr>
        <p:spPr bwMode="auto">
          <a:xfrm>
            <a:off x="961497" y="2193429"/>
            <a:ext cx="1551516" cy="6884"/>
          </a:xfrm>
          <a:prstGeom prst="line">
            <a:avLst/>
          </a:prstGeom>
          <a:noFill/>
          <a:ln w="19050">
            <a:solidFill>
              <a:schemeClr val="tx1"/>
            </a:solidFill>
            <a:prstDash val="dash"/>
            <a:round/>
            <a:headEnd type="diamond" w="med" len="med"/>
            <a:tailEnd type="diamond" w="med" len="med"/>
          </a:ln>
        </p:spPr>
      </p:cxnSp>
      <p:sp>
        <p:nvSpPr>
          <p:cNvPr id="154" name="Text Box 61"/>
          <p:cNvSpPr txBox="1">
            <a:spLocks noChangeArrowheads="1"/>
          </p:cNvSpPr>
          <p:nvPr/>
        </p:nvSpPr>
        <p:spPr bwMode="auto">
          <a:xfrm>
            <a:off x="919361" y="2001017"/>
            <a:ext cx="3388034"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e-1. Improved parachute materials</a:t>
            </a:r>
            <a:endPar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157" name="Text Box 61"/>
          <p:cNvSpPr txBox="1">
            <a:spLocks noChangeArrowheads="1"/>
          </p:cNvSpPr>
          <p:nvPr/>
        </p:nvSpPr>
        <p:spPr bwMode="auto">
          <a:xfrm>
            <a:off x="4657534" y="2074676"/>
            <a:ext cx="2189456" cy="34163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 Improved non-ejection Fixed Wing parachute/restraint system</a:t>
            </a:r>
          </a:p>
        </p:txBody>
      </p:sp>
      <p:sp>
        <p:nvSpPr>
          <p:cNvPr id="160" name="Text Box 61"/>
          <p:cNvSpPr txBox="1">
            <a:spLocks noChangeArrowheads="1"/>
          </p:cNvSpPr>
          <p:nvPr/>
        </p:nvSpPr>
        <p:spPr bwMode="auto">
          <a:xfrm>
            <a:off x="908676" y="3758455"/>
            <a:ext cx="2369751"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 Whole body injury prediction modeling</a:t>
            </a:r>
          </a:p>
        </p:txBody>
      </p:sp>
      <p:cxnSp>
        <p:nvCxnSpPr>
          <p:cNvPr id="143" name="Straight Connector 85">
            <a:extLst>
              <a:ext uri="{FF2B5EF4-FFF2-40B4-BE49-F238E27FC236}">
                <a16:creationId xmlns:a16="http://schemas.microsoft.com/office/drawing/2014/main" id="{BA792E60-7D10-4E73-A2F2-09C99F1807B1}"/>
              </a:ext>
            </a:extLst>
          </p:cNvPr>
          <p:cNvCxnSpPr>
            <a:cxnSpLocks noChangeShapeType="1"/>
          </p:cNvCxnSpPr>
          <p:nvPr/>
        </p:nvCxnSpPr>
        <p:spPr bwMode="auto">
          <a:xfrm>
            <a:off x="4584264" y="2372981"/>
            <a:ext cx="1369302" cy="0"/>
          </a:xfrm>
          <a:prstGeom prst="line">
            <a:avLst/>
          </a:prstGeom>
          <a:noFill/>
          <a:ln w="19050">
            <a:solidFill>
              <a:schemeClr val="bg1">
                <a:lumMod val="50000"/>
              </a:schemeClr>
            </a:solidFill>
            <a:prstDash val="sysDot"/>
            <a:round/>
            <a:headEnd type="oval" w="med" len="med"/>
            <a:tailEnd type="oval" w="med" len="med"/>
          </a:ln>
        </p:spPr>
      </p:cxnSp>
      <p:grpSp>
        <p:nvGrpSpPr>
          <p:cNvPr id="119" name="Group 92">
            <a:extLst>
              <a:ext uri="{FF2B5EF4-FFF2-40B4-BE49-F238E27FC236}">
                <a16:creationId xmlns:a16="http://schemas.microsoft.com/office/drawing/2014/main" id="{4D82BFE5-6B4D-4671-A6B3-AB7282252266}"/>
              </a:ext>
            </a:extLst>
          </p:cNvPr>
          <p:cNvGrpSpPr/>
          <p:nvPr/>
        </p:nvGrpSpPr>
        <p:grpSpPr>
          <a:xfrm>
            <a:off x="304800" y="6088640"/>
            <a:ext cx="8382000" cy="457200"/>
            <a:chOff x="304800" y="6119813"/>
            <a:chExt cx="8382000" cy="457200"/>
          </a:xfrm>
        </p:grpSpPr>
        <p:sp>
          <p:nvSpPr>
            <p:cNvPr id="156" name="Rectangle 49">
              <a:extLst>
                <a:ext uri="{FF2B5EF4-FFF2-40B4-BE49-F238E27FC236}">
                  <a16:creationId xmlns:a16="http://schemas.microsoft.com/office/drawing/2014/main" id="{BCC097C7-81D7-42F7-BB35-7FA550E53C58}"/>
                </a:ext>
              </a:extLst>
            </p:cNvPr>
            <p:cNvSpPr>
              <a:spLocks noChangeArrowheads="1"/>
            </p:cNvSpPr>
            <p:nvPr/>
          </p:nvSpPr>
          <p:spPr bwMode="auto">
            <a:xfrm>
              <a:off x="304800" y="6157913"/>
              <a:ext cx="1295400" cy="393700"/>
            </a:xfrm>
            <a:prstGeom prst="rect">
              <a:avLst/>
            </a:prstGeom>
            <a:noFill/>
            <a:ln w="38100" cmpd="dbl">
              <a:noFill/>
              <a:miter lim="800000"/>
              <a:headEnd/>
              <a:tailEnd/>
            </a:ln>
          </p:spPr>
          <p:txBody>
            <a:bodyPr lIns="90439" tIns="44426" rIns="90439" bIns="44426">
              <a:spAutoFit/>
            </a:bodyPr>
            <a:lstStyle/>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Capability </a:t>
              </a:r>
            </a:p>
            <a:p>
              <a:pPr marL="0" marR="0" lvl="0" indent="0" algn="ctr" defTabSz="457200" rtl="0" eaLnBrk="0" fontAlgn="auto" latinLnBrk="0" hangingPunct="0">
                <a:lnSpc>
                  <a:spcPct val="9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6600"/>
                  </a:solidFill>
                  <a:effectLst/>
                  <a:uLnTx/>
                  <a:uFillTx/>
                  <a:latin typeface="Calibri"/>
                  <a:ea typeface="+mn-ea"/>
                  <a:cs typeface="+mn-cs"/>
                </a:rPr>
                <a:t>Baseline</a:t>
              </a:r>
            </a:p>
          </p:txBody>
        </p:sp>
        <p:sp>
          <p:nvSpPr>
            <p:cNvPr id="159" name="Rectangle 50">
              <a:extLst>
                <a:ext uri="{FF2B5EF4-FFF2-40B4-BE49-F238E27FC236}">
                  <a16:creationId xmlns:a16="http://schemas.microsoft.com/office/drawing/2014/main" id="{211F05A4-3DD2-432D-99C8-79AFA329746B}"/>
                </a:ext>
              </a:extLst>
            </p:cNvPr>
            <p:cNvSpPr>
              <a:spLocks noChangeArrowheads="1"/>
            </p:cNvSpPr>
            <p:nvPr/>
          </p:nvSpPr>
          <p:spPr bwMode="auto">
            <a:xfrm>
              <a:off x="457200" y="6119813"/>
              <a:ext cx="8229600" cy="457200"/>
            </a:xfrm>
            <a:prstGeom prst="rect">
              <a:avLst/>
            </a:prstGeom>
            <a:noFill/>
            <a:ln w="38100" cmpd="dbl">
              <a:solidFill>
                <a:schemeClr val="tx1"/>
              </a:solidFill>
              <a:miter lim="800000"/>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163" name="Text Box 51">
              <a:extLst>
                <a:ext uri="{FF2B5EF4-FFF2-40B4-BE49-F238E27FC236}">
                  <a16:creationId xmlns:a16="http://schemas.microsoft.com/office/drawing/2014/main" id="{95DC8FC3-14B4-499C-BFE4-676459FF2415}"/>
                </a:ext>
              </a:extLst>
            </p:cNvPr>
            <p:cNvSpPr txBox="1">
              <a:spLocks noChangeArrowheads="1"/>
            </p:cNvSpPr>
            <p:nvPr/>
          </p:nvSpPr>
          <p:spPr bwMode="auto">
            <a:xfrm>
              <a:off x="5791200" y="6161567"/>
              <a:ext cx="1676400" cy="396875"/>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   Unfunded Potential </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C00000"/>
                  </a:solidFill>
                  <a:effectLst/>
                  <a:uLnTx/>
                  <a:uFillTx/>
                  <a:latin typeface="Calibri"/>
                  <a:ea typeface="+mn-ea"/>
                  <a:cs typeface="+mn-cs"/>
                </a:rPr>
                <a:t>Capability Development</a:t>
              </a:r>
            </a:p>
          </p:txBody>
        </p:sp>
        <p:sp>
          <p:nvSpPr>
            <p:cNvPr id="166" name="Text Box 53">
              <a:extLst>
                <a:ext uri="{FF2B5EF4-FFF2-40B4-BE49-F238E27FC236}">
                  <a16:creationId xmlns:a16="http://schemas.microsoft.com/office/drawing/2014/main" id="{2F7131C8-972B-4D56-A463-13EA834774F6}"/>
                </a:ext>
              </a:extLst>
            </p:cNvPr>
            <p:cNvSpPr txBox="1">
              <a:spLocks noChangeArrowheads="1"/>
            </p:cNvSpPr>
            <p:nvPr/>
          </p:nvSpPr>
          <p:spPr bwMode="auto">
            <a:xfrm>
              <a:off x="4010025" y="6173619"/>
              <a:ext cx="1524000" cy="396875"/>
            </a:xfrm>
            <a:prstGeom prst="rect">
              <a:avLst/>
            </a:prstGeom>
            <a:noFill/>
            <a:ln w="9525">
              <a:noFill/>
              <a:miter lim="800000"/>
              <a:headEnd/>
              <a:tailEnd/>
            </a:ln>
          </p:spPr>
          <p:txBody>
            <a:bodyPr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Funded Capability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F8E"/>
                  </a:solidFill>
                  <a:effectLst/>
                  <a:uLnTx/>
                  <a:uFillTx/>
                  <a:latin typeface="Calibri"/>
                  <a:ea typeface="+mn-ea"/>
                  <a:cs typeface="+mn-cs"/>
                </a:rPr>
                <a:t>Enhancement</a:t>
              </a:r>
            </a:p>
          </p:txBody>
        </p:sp>
        <p:sp>
          <p:nvSpPr>
            <p:cNvPr id="167" name="Line 55">
              <a:extLst>
                <a:ext uri="{FF2B5EF4-FFF2-40B4-BE49-F238E27FC236}">
                  <a16:creationId xmlns:a16="http://schemas.microsoft.com/office/drawing/2014/main" id="{FBAB0E20-4458-42DF-8C51-42AABE02848D}"/>
                </a:ext>
              </a:extLst>
            </p:cNvPr>
            <p:cNvSpPr>
              <a:spLocks noChangeShapeType="1"/>
            </p:cNvSpPr>
            <p:nvPr/>
          </p:nvSpPr>
          <p:spPr bwMode="auto">
            <a:xfrm flipV="1">
              <a:off x="5610225" y="6235700"/>
              <a:ext cx="76200" cy="228600"/>
            </a:xfrm>
            <a:prstGeom prst="line">
              <a:avLst/>
            </a:prstGeom>
            <a:noFill/>
            <a:ln w="19050">
              <a:solidFill>
                <a:srgbClr val="000099"/>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Line 56">
              <a:extLst>
                <a:ext uri="{FF2B5EF4-FFF2-40B4-BE49-F238E27FC236}">
                  <a16:creationId xmlns:a16="http://schemas.microsoft.com/office/drawing/2014/main" id="{7C6E60AB-7855-45AB-AB3B-EF563A9425DF}"/>
                </a:ext>
              </a:extLst>
            </p:cNvPr>
            <p:cNvSpPr>
              <a:spLocks noChangeShapeType="1"/>
            </p:cNvSpPr>
            <p:nvPr/>
          </p:nvSpPr>
          <p:spPr bwMode="auto">
            <a:xfrm>
              <a:off x="5305425" y="6456680"/>
              <a:ext cx="304800" cy="0"/>
            </a:xfrm>
            <a:prstGeom prst="line">
              <a:avLst/>
            </a:prstGeom>
            <a:noFill/>
            <a:ln w="19050">
              <a:solidFill>
                <a:srgbClr val="000099"/>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Line 57">
              <a:extLst>
                <a:ext uri="{FF2B5EF4-FFF2-40B4-BE49-F238E27FC236}">
                  <a16:creationId xmlns:a16="http://schemas.microsoft.com/office/drawing/2014/main" id="{711072CE-0808-41DF-AA3D-8EEE30FA2CBD}"/>
                </a:ext>
              </a:extLst>
            </p:cNvPr>
            <p:cNvSpPr>
              <a:spLocks noChangeShapeType="1"/>
            </p:cNvSpPr>
            <p:nvPr/>
          </p:nvSpPr>
          <p:spPr bwMode="auto">
            <a:xfrm rot="16178279">
              <a:off x="7543877" y="6295232"/>
              <a:ext cx="227013" cy="7620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Line 58">
              <a:extLst>
                <a:ext uri="{FF2B5EF4-FFF2-40B4-BE49-F238E27FC236}">
                  <a16:creationId xmlns:a16="http://schemas.microsoft.com/office/drawing/2014/main" id="{A76FB45E-4F74-4FB3-91F6-C4CE0E2792C2}"/>
                </a:ext>
              </a:extLst>
            </p:cNvPr>
            <p:cNvSpPr>
              <a:spLocks noChangeShapeType="1"/>
            </p:cNvSpPr>
            <p:nvPr/>
          </p:nvSpPr>
          <p:spPr bwMode="auto">
            <a:xfrm flipH="1">
              <a:off x="7312897" y="6459538"/>
              <a:ext cx="304800" cy="0"/>
            </a:xfrm>
            <a:prstGeom prst="line">
              <a:avLst/>
            </a:prstGeom>
            <a:noFill/>
            <a:ln w="28575">
              <a:solidFill>
                <a:srgbClr val="C00000"/>
              </a:solidFill>
              <a:prstDash val="sysDot"/>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Text Box 59">
              <a:extLst>
                <a:ext uri="{FF2B5EF4-FFF2-40B4-BE49-F238E27FC236}">
                  <a16:creationId xmlns:a16="http://schemas.microsoft.com/office/drawing/2014/main" id="{0E69CAE5-1294-4047-988C-9277929A6BEC}"/>
                </a:ext>
              </a:extLst>
            </p:cNvPr>
            <p:cNvSpPr txBox="1">
              <a:spLocks noChangeArrowheads="1"/>
            </p:cNvSpPr>
            <p:nvPr/>
          </p:nvSpPr>
          <p:spPr bwMode="auto">
            <a:xfrm>
              <a:off x="1823128" y="6184900"/>
              <a:ext cx="1140056" cy="376450"/>
            </a:xfrm>
            <a:prstGeom prst="rect">
              <a:avLst/>
            </a:prstGeom>
            <a:noFill/>
            <a:ln w="12700">
              <a:noFill/>
              <a:miter lim="800000"/>
              <a:headEnd/>
              <a:tailEnd/>
            </a:ln>
          </p:spPr>
          <p:txBody>
            <a:bodyPr wrap="none">
              <a:spAutoFit/>
            </a:bodyPr>
            <a:lstStyle/>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Adv Research or</a:t>
              </a:r>
            </a:p>
            <a:p>
              <a:pPr marL="0" marR="0" lvl="0" indent="0" algn="ctr" defTabSz="457200" rtl="0" eaLnBrk="0" fontAlgn="auto" latinLnBrk="0" hangingPunct="0">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Tech Maturation</a:t>
              </a:r>
            </a:p>
          </p:txBody>
        </p:sp>
        <p:cxnSp>
          <p:nvCxnSpPr>
            <p:cNvPr id="172" name="Straight Connector 122">
              <a:extLst>
                <a:ext uri="{FF2B5EF4-FFF2-40B4-BE49-F238E27FC236}">
                  <a16:creationId xmlns:a16="http://schemas.microsoft.com/office/drawing/2014/main" id="{FD67049E-9416-46ED-8451-ACD2294984D1}"/>
                </a:ext>
              </a:extLst>
            </p:cNvPr>
            <p:cNvCxnSpPr>
              <a:cxnSpLocks noChangeShapeType="1"/>
            </p:cNvCxnSpPr>
            <p:nvPr/>
          </p:nvCxnSpPr>
          <p:spPr bwMode="auto">
            <a:xfrm>
              <a:off x="2943225" y="6290932"/>
              <a:ext cx="304800" cy="1587"/>
            </a:xfrm>
            <a:prstGeom prst="line">
              <a:avLst/>
            </a:prstGeom>
            <a:noFill/>
            <a:ln w="19050">
              <a:solidFill>
                <a:schemeClr val="tx1"/>
              </a:solidFill>
              <a:prstDash val="dash"/>
              <a:round/>
              <a:headEnd type="diamond" w="med" len="med"/>
              <a:tailEnd type="diamond" w="med" len="med"/>
            </a:ln>
          </p:spPr>
        </p:cxnSp>
        <p:cxnSp>
          <p:nvCxnSpPr>
            <p:cNvPr id="173" name="Straight Arrow Connector 172">
              <a:extLst>
                <a:ext uri="{FF2B5EF4-FFF2-40B4-BE49-F238E27FC236}">
                  <a16:creationId xmlns:a16="http://schemas.microsoft.com/office/drawing/2014/main" id="{DE11500F-14C6-4C60-AA7C-1F3859580B7A}"/>
                </a:ext>
              </a:extLst>
            </p:cNvPr>
            <p:cNvCxnSpPr/>
            <p:nvPr/>
          </p:nvCxnSpPr>
          <p:spPr bwMode="auto">
            <a:xfrm>
              <a:off x="1309370" y="6348413"/>
              <a:ext cx="304800" cy="0"/>
            </a:xfrm>
            <a:prstGeom prst="straightConnector1">
              <a:avLst/>
            </a:prstGeom>
            <a:ln w="3810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 name="Text Box 53">
              <a:extLst>
                <a:ext uri="{FF2B5EF4-FFF2-40B4-BE49-F238E27FC236}">
                  <a16:creationId xmlns:a16="http://schemas.microsoft.com/office/drawing/2014/main" id="{B80C3F51-2F17-4F73-9AD8-8A91D00CD7E4}"/>
                </a:ext>
              </a:extLst>
            </p:cNvPr>
            <p:cNvSpPr txBox="1">
              <a:spLocks noChangeArrowheads="1"/>
            </p:cNvSpPr>
            <p:nvPr/>
          </p:nvSpPr>
          <p:spPr bwMode="auto">
            <a:xfrm>
              <a:off x="7844154" y="6163776"/>
              <a:ext cx="762000" cy="397024"/>
            </a:xfrm>
            <a:prstGeom prst="rect">
              <a:avLst/>
            </a:prstGeom>
            <a:noFill/>
            <a:ln w="9525">
              <a:noFill/>
              <a:miter lim="800000"/>
              <a:headEnd/>
              <a:tailEnd/>
            </a:ln>
          </p:spPr>
          <p:txBody>
            <a:bodyPr wrap="square" lIns="91431" tIns="45716" rIns="91431" bIns="45716">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Joint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030A0"/>
                  </a:solidFill>
                  <a:effectLst/>
                  <a:uLnTx/>
                  <a:uFillTx/>
                  <a:latin typeface="Calibri"/>
                  <a:ea typeface="+mn-ea"/>
                  <a:cs typeface="+mn-cs"/>
                </a:rPr>
                <a:t>Initiative</a:t>
              </a:r>
            </a:p>
          </p:txBody>
        </p:sp>
        <p:cxnSp>
          <p:nvCxnSpPr>
            <p:cNvPr id="175" name="Straight Connector 122">
              <a:extLst>
                <a:ext uri="{FF2B5EF4-FFF2-40B4-BE49-F238E27FC236}">
                  <a16:creationId xmlns:a16="http://schemas.microsoft.com/office/drawing/2014/main" id="{15C2FF36-6D14-477D-9C15-ADDD34295F8A}"/>
                </a:ext>
              </a:extLst>
            </p:cNvPr>
            <p:cNvCxnSpPr>
              <a:cxnSpLocks noChangeShapeType="1"/>
            </p:cNvCxnSpPr>
            <p:nvPr/>
          </p:nvCxnSpPr>
          <p:spPr bwMode="auto">
            <a:xfrm>
              <a:off x="2943225" y="6443332"/>
              <a:ext cx="304800" cy="1587"/>
            </a:xfrm>
            <a:prstGeom prst="line">
              <a:avLst/>
            </a:prstGeom>
            <a:noFill/>
            <a:ln w="19050">
              <a:solidFill>
                <a:schemeClr val="bg1">
                  <a:lumMod val="50000"/>
                </a:schemeClr>
              </a:solidFill>
              <a:prstDash val="sysDot"/>
              <a:round/>
              <a:headEnd type="oval" w="med" len="med"/>
              <a:tailEnd type="oval" w="med" len="med"/>
            </a:ln>
          </p:spPr>
        </p:cxnSp>
        <p:sp>
          <p:nvSpPr>
            <p:cNvPr id="176" name="TextBox 175">
              <a:extLst>
                <a:ext uri="{FF2B5EF4-FFF2-40B4-BE49-F238E27FC236}">
                  <a16:creationId xmlns:a16="http://schemas.microsoft.com/office/drawing/2014/main" id="{1FB38721-4494-491F-AE5C-A7357D5ACEE5}"/>
                </a:ext>
              </a:extLst>
            </p:cNvPr>
            <p:cNvSpPr txBox="1"/>
            <p:nvPr/>
          </p:nvSpPr>
          <p:spPr>
            <a:xfrm>
              <a:off x="3343763" y="6161567"/>
              <a:ext cx="66396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Funded</a:t>
              </a:r>
            </a:p>
          </p:txBody>
        </p:sp>
        <p:sp>
          <p:nvSpPr>
            <p:cNvPr id="177" name="TextBox 176">
              <a:extLst>
                <a:ext uri="{FF2B5EF4-FFF2-40B4-BE49-F238E27FC236}">
                  <a16:creationId xmlns:a16="http://schemas.microsoft.com/office/drawing/2014/main" id="{12EA1D56-6E3D-476E-B305-6942110B4C61}"/>
                </a:ext>
              </a:extLst>
            </p:cNvPr>
            <p:cNvSpPr txBox="1"/>
            <p:nvPr/>
          </p:nvSpPr>
          <p:spPr>
            <a:xfrm>
              <a:off x="3289212" y="6313967"/>
              <a:ext cx="797013"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Unfunded</a:t>
              </a:r>
            </a:p>
          </p:txBody>
        </p:sp>
      </p:grpSp>
      <p:cxnSp>
        <p:nvCxnSpPr>
          <p:cNvPr id="185" name="Straight Connector 110">
            <a:extLst>
              <a:ext uri="{FF2B5EF4-FFF2-40B4-BE49-F238E27FC236}">
                <a16:creationId xmlns:a16="http://schemas.microsoft.com/office/drawing/2014/main" id="{F6F723D7-28AF-48D0-827C-D52D8EC04670}"/>
              </a:ext>
            </a:extLst>
          </p:cNvPr>
          <p:cNvCxnSpPr>
            <a:cxnSpLocks noChangeShapeType="1"/>
          </p:cNvCxnSpPr>
          <p:nvPr/>
        </p:nvCxnSpPr>
        <p:spPr bwMode="auto">
          <a:xfrm>
            <a:off x="954958" y="5183422"/>
            <a:ext cx="3323030" cy="8311"/>
          </a:xfrm>
          <a:prstGeom prst="line">
            <a:avLst/>
          </a:prstGeom>
          <a:noFill/>
          <a:ln w="19050">
            <a:solidFill>
              <a:srgbClr val="0000CC"/>
            </a:solidFill>
            <a:round/>
            <a:headEnd/>
            <a:tailEnd/>
          </a:ln>
        </p:spPr>
      </p:cxnSp>
      <p:sp>
        <p:nvSpPr>
          <p:cNvPr id="187" name="Text Box 64">
            <a:extLst>
              <a:ext uri="{FF2B5EF4-FFF2-40B4-BE49-F238E27FC236}">
                <a16:creationId xmlns:a16="http://schemas.microsoft.com/office/drawing/2014/main" id="{9E2E7B52-2D47-4DE0-AAF5-C3A25C1C56AF}"/>
              </a:ext>
            </a:extLst>
          </p:cNvPr>
          <p:cNvSpPr txBox="1">
            <a:spLocks noChangeArrowheads="1"/>
          </p:cNvSpPr>
          <p:nvPr/>
        </p:nvSpPr>
        <p:spPr bwMode="auto">
          <a:xfrm>
            <a:off x="1678712" y="4902771"/>
            <a:ext cx="1731290" cy="323157"/>
          </a:xfrm>
          <a:prstGeom prst="rect">
            <a:avLst/>
          </a:prstGeom>
          <a:noFill/>
          <a:ln w="9525" algn="ctr">
            <a:noFill/>
            <a:miter lim="800000"/>
            <a:headEnd/>
            <a:tailEnd/>
          </a:ln>
        </p:spPr>
        <p:txBody>
          <a:bodyPr wrap="square" lIns="91431" tIns="45716" rIns="91431" bIns="45716">
            <a:spAutoFit/>
          </a:bodyP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Next generation Non-Combat Survival Radio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a:t>
            </a:r>
            <a:endPar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cxnSp>
        <p:nvCxnSpPr>
          <p:cNvPr id="136" name="Straight Connector 110">
            <a:extLst>
              <a:ext uri="{FF2B5EF4-FFF2-40B4-BE49-F238E27FC236}">
                <a16:creationId xmlns:a16="http://schemas.microsoft.com/office/drawing/2014/main" id="{BF72CE3B-FBA7-40D5-BE8D-2B550F801366}"/>
              </a:ext>
            </a:extLst>
          </p:cNvPr>
          <p:cNvCxnSpPr>
            <a:cxnSpLocks noChangeShapeType="1"/>
          </p:cNvCxnSpPr>
          <p:nvPr/>
        </p:nvCxnSpPr>
        <p:spPr bwMode="auto">
          <a:xfrm>
            <a:off x="952981" y="3189433"/>
            <a:ext cx="2103631" cy="0"/>
          </a:xfrm>
          <a:prstGeom prst="line">
            <a:avLst/>
          </a:prstGeom>
          <a:noFill/>
          <a:ln w="19050">
            <a:solidFill>
              <a:srgbClr val="0000CC"/>
            </a:solidFill>
            <a:round/>
            <a:headEnd/>
            <a:tailEnd/>
          </a:ln>
        </p:spPr>
      </p:cxnSp>
      <p:sp>
        <p:nvSpPr>
          <p:cNvPr id="139" name="Text Box 64">
            <a:extLst>
              <a:ext uri="{FF2B5EF4-FFF2-40B4-BE49-F238E27FC236}">
                <a16:creationId xmlns:a16="http://schemas.microsoft.com/office/drawing/2014/main" id="{CB2623A6-72DE-49A8-AC45-25371674750B}"/>
              </a:ext>
            </a:extLst>
          </p:cNvPr>
          <p:cNvSpPr txBox="1">
            <a:spLocks noChangeArrowheads="1"/>
          </p:cNvSpPr>
          <p:nvPr/>
        </p:nvSpPr>
        <p:spPr bwMode="auto">
          <a:xfrm>
            <a:off x="949507" y="2901635"/>
            <a:ext cx="2368185" cy="323157"/>
          </a:xfrm>
          <a:prstGeom prst="rect">
            <a:avLst/>
          </a:prstGeom>
          <a:noFill/>
          <a:ln w="9525" algn="ctr">
            <a:noFill/>
            <a:miter lim="800000"/>
            <a:headEnd/>
            <a:tailEnd/>
          </a:ln>
        </p:spPr>
        <p:txBody>
          <a:bodyPr wrap="square" lIns="91431" tIns="45716" rIns="91431" bIns="45716">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064A2">
                    <a:lumMod val="75000"/>
                  </a:srgb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Integrated mobile restraint system;</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High Endurance MH-60S Gunner Seat</a:t>
            </a:r>
          </a:p>
        </p:txBody>
      </p:sp>
      <p:cxnSp>
        <p:nvCxnSpPr>
          <p:cNvPr id="141" name="Straight Connector 85">
            <a:extLst>
              <a:ext uri="{FF2B5EF4-FFF2-40B4-BE49-F238E27FC236}">
                <a16:creationId xmlns:a16="http://schemas.microsoft.com/office/drawing/2014/main" id="{FD2046D1-3B60-4688-AF17-16EFCB61A279}"/>
              </a:ext>
            </a:extLst>
          </p:cNvPr>
          <p:cNvCxnSpPr>
            <a:cxnSpLocks noChangeShapeType="1"/>
          </p:cNvCxnSpPr>
          <p:nvPr/>
        </p:nvCxnSpPr>
        <p:spPr bwMode="auto">
          <a:xfrm>
            <a:off x="947951" y="3783933"/>
            <a:ext cx="4305023" cy="0"/>
          </a:xfrm>
          <a:prstGeom prst="line">
            <a:avLst/>
          </a:prstGeom>
          <a:noFill/>
          <a:ln w="19050">
            <a:solidFill>
              <a:schemeClr val="tx1"/>
            </a:solidFill>
            <a:prstDash val="dash"/>
            <a:round/>
            <a:headEnd type="diamond" w="med" len="med"/>
            <a:tailEnd type="diamond" w="med" len="med"/>
          </a:ln>
        </p:spPr>
      </p:cxnSp>
      <p:sp>
        <p:nvSpPr>
          <p:cNvPr id="144" name="Text Box 61">
            <a:extLst>
              <a:ext uri="{FF2B5EF4-FFF2-40B4-BE49-F238E27FC236}">
                <a16:creationId xmlns:a16="http://schemas.microsoft.com/office/drawing/2014/main" id="{C357B968-97A8-4268-ABD8-CAE948230A19}"/>
              </a:ext>
            </a:extLst>
          </p:cNvPr>
          <p:cNvSpPr txBox="1">
            <a:spLocks noChangeArrowheads="1"/>
          </p:cNvSpPr>
          <p:nvPr/>
        </p:nvSpPr>
        <p:spPr bwMode="auto">
          <a:xfrm>
            <a:off x="921192" y="3607392"/>
            <a:ext cx="2631804"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 Aircrew-mounted self-adjusting tether system</a:t>
            </a:r>
          </a:p>
        </p:txBody>
      </p:sp>
      <p:cxnSp>
        <p:nvCxnSpPr>
          <p:cNvPr id="190" name="Straight Connector 87">
            <a:extLst>
              <a:ext uri="{FF2B5EF4-FFF2-40B4-BE49-F238E27FC236}">
                <a16:creationId xmlns:a16="http://schemas.microsoft.com/office/drawing/2014/main" id="{74B2FE4B-B9D6-4646-8914-02D9E25D11B9}"/>
              </a:ext>
            </a:extLst>
          </p:cNvPr>
          <p:cNvCxnSpPr>
            <a:cxnSpLocks noChangeShapeType="1"/>
          </p:cNvCxnSpPr>
          <p:nvPr/>
        </p:nvCxnSpPr>
        <p:spPr bwMode="auto">
          <a:xfrm>
            <a:off x="3207117" y="4250196"/>
            <a:ext cx="1377147" cy="0"/>
          </a:xfrm>
          <a:prstGeom prst="line">
            <a:avLst/>
          </a:prstGeom>
          <a:noFill/>
          <a:ln w="19050">
            <a:solidFill>
              <a:schemeClr val="tx1">
                <a:lumMod val="50000"/>
                <a:lumOff val="50000"/>
              </a:schemeClr>
            </a:solidFill>
            <a:prstDash val="sysDot"/>
            <a:round/>
            <a:headEnd type="oval" w="med" len="med"/>
            <a:tailEnd type="oval" w="med" len="med"/>
          </a:ln>
        </p:spPr>
      </p:cxnSp>
      <p:cxnSp>
        <p:nvCxnSpPr>
          <p:cNvPr id="191" name="Straight Connector 87">
            <a:extLst>
              <a:ext uri="{FF2B5EF4-FFF2-40B4-BE49-F238E27FC236}">
                <a16:creationId xmlns:a16="http://schemas.microsoft.com/office/drawing/2014/main" id="{8F58E367-41C9-4611-AFB9-13C92BF453E8}"/>
              </a:ext>
            </a:extLst>
          </p:cNvPr>
          <p:cNvCxnSpPr>
            <a:cxnSpLocks noChangeShapeType="1"/>
          </p:cNvCxnSpPr>
          <p:nvPr/>
        </p:nvCxnSpPr>
        <p:spPr bwMode="auto">
          <a:xfrm>
            <a:off x="3216252" y="4405466"/>
            <a:ext cx="2046247" cy="174"/>
          </a:xfrm>
          <a:prstGeom prst="line">
            <a:avLst/>
          </a:prstGeom>
          <a:noFill/>
          <a:ln w="19050">
            <a:solidFill>
              <a:schemeClr val="tx1">
                <a:lumMod val="50000"/>
                <a:lumOff val="50000"/>
              </a:schemeClr>
            </a:solidFill>
            <a:prstDash val="sysDot"/>
            <a:round/>
            <a:headEnd type="oval" w="med" len="med"/>
            <a:tailEnd type="oval" w="med" len="med"/>
          </a:ln>
        </p:spPr>
      </p:cxnSp>
      <p:sp>
        <p:nvSpPr>
          <p:cNvPr id="192" name="Text Box 61">
            <a:extLst>
              <a:ext uri="{FF2B5EF4-FFF2-40B4-BE49-F238E27FC236}">
                <a16:creationId xmlns:a16="http://schemas.microsoft.com/office/drawing/2014/main" id="{914EEF3C-5BBC-452F-8B7D-18E4ECF130E9}"/>
              </a:ext>
            </a:extLst>
          </p:cNvPr>
          <p:cNvSpPr txBox="1">
            <a:spLocks noChangeArrowheads="1"/>
          </p:cNvSpPr>
          <p:nvPr/>
        </p:nvSpPr>
        <p:spPr bwMode="auto">
          <a:xfrm>
            <a:off x="3176924" y="4074073"/>
            <a:ext cx="2369751"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 Vest integrated restraint system</a:t>
            </a:r>
          </a:p>
        </p:txBody>
      </p:sp>
      <p:sp>
        <p:nvSpPr>
          <p:cNvPr id="193" name="Text Box 61">
            <a:extLst>
              <a:ext uri="{FF2B5EF4-FFF2-40B4-BE49-F238E27FC236}">
                <a16:creationId xmlns:a16="http://schemas.microsoft.com/office/drawing/2014/main" id="{1181248F-1ED0-44D4-B346-2AC3F5286479}"/>
              </a:ext>
            </a:extLst>
          </p:cNvPr>
          <p:cNvSpPr txBox="1">
            <a:spLocks noChangeArrowheads="1"/>
          </p:cNvSpPr>
          <p:nvPr/>
        </p:nvSpPr>
        <p:spPr bwMode="auto">
          <a:xfrm>
            <a:off x="3176921" y="4227167"/>
            <a:ext cx="2369751" cy="216982"/>
          </a:xfrm>
          <a:prstGeom prst="rect">
            <a:avLst/>
          </a:prstGeom>
          <a:noFill/>
          <a:ln w="19050">
            <a:noFill/>
            <a:prstDash val="sysDot"/>
            <a:round/>
            <a:headEnd type="oval" w="med" len="med"/>
            <a:tailEnd type="oval" w="med" len="me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 Inflatable head &amp; neck restraint</a:t>
            </a:r>
          </a:p>
        </p:txBody>
      </p:sp>
      <p:sp>
        <p:nvSpPr>
          <p:cNvPr id="120" name="Text Box 34">
            <a:extLst>
              <a:ext uri="{FF2B5EF4-FFF2-40B4-BE49-F238E27FC236}">
                <a16:creationId xmlns:a16="http://schemas.microsoft.com/office/drawing/2014/main" id="{44D7800F-9B6C-45B6-B11A-B2F4E0C1BCF9}"/>
              </a:ext>
            </a:extLst>
          </p:cNvPr>
          <p:cNvSpPr txBox="1">
            <a:spLocks noChangeArrowheads="1"/>
          </p:cNvSpPr>
          <p:nvPr/>
        </p:nvSpPr>
        <p:spPr bwMode="auto">
          <a:xfrm>
            <a:off x="983245" y="5153757"/>
            <a:ext cx="2941813"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 Non-Combat Survival Radio requirements definition</a:t>
            </a:r>
          </a:p>
        </p:txBody>
      </p:sp>
      <p:sp>
        <p:nvSpPr>
          <p:cNvPr id="121" name="Text Box 65">
            <a:extLst>
              <a:ext uri="{FF2B5EF4-FFF2-40B4-BE49-F238E27FC236}">
                <a16:creationId xmlns:a16="http://schemas.microsoft.com/office/drawing/2014/main" id="{CAAB74AB-6AE6-40B7-8E57-6C27BFFB630E}"/>
              </a:ext>
            </a:extLst>
          </p:cNvPr>
          <p:cNvSpPr txBox="1">
            <a:spLocks noChangeArrowheads="1"/>
          </p:cNvSpPr>
          <p:nvPr/>
        </p:nvSpPr>
        <p:spPr bwMode="auto">
          <a:xfrm>
            <a:off x="7086600" y="131763"/>
            <a:ext cx="2057400" cy="657225"/>
          </a:xfrm>
          <a:prstGeom prst="rect">
            <a:avLst/>
          </a:prstGeom>
          <a:noFill/>
          <a:ln w="12700">
            <a:noFill/>
            <a:miter lim="800000"/>
            <a:headEnd/>
            <a:tailEnd/>
          </a:ln>
          <a:effectLst/>
        </p:spPr>
        <p:txBody>
          <a:bodyPr wrap="square">
            <a:spAutoFit/>
          </a:bodyPr>
          <a:lstStyle/>
          <a:p>
            <a:pPr marL="0" marR="0" lvl="0" indent="0" algn="ctr" defTabSz="4572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Aircrew Systems</a:t>
            </a:r>
          </a:p>
          <a:p>
            <a:pPr marL="0" marR="0" lvl="0" indent="0" algn="ctr" defTabSz="457200" rtl="0" eaLnBrk="0" fontAlgn="auto" latinLnBrk="0" hangingPunct="0">
              <a:lnSpc>
                <a:spcPts val="14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 Capability Evolution </a:t>
            </a:r>
          </a:p>
          <a:p>
            <a:pPr marL="0" marR="0" lvl="0" indent="0" algn="ctr" defTabSz="457200" rtl="0" eaLnBrk="0" fontAlgn="auto" latinLnBrk="0" hangingPunct="0">
              <a:lnSpc>
                <a:spcPts val="16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Roadmaps  </a:t>
            </a:r>
            <a:r>
              <a:rPr kumimoji="0" lang="en-US" sz="16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rPr>
              <a:t>2019</a:t>
            </a:r>
            <a:endParaRPr kumimoji="0" lang="en-US" sz="1400" b="1" i="1" u="none" strike="noStrike" kern="1200" cap="none" spc="0" normalizeH="0" baseline="0" noProof="0" dirty="0">
              <a:ln>
                <a:noFill/>
              </a:ln>
              <a:solidFill>
                <a:srgbClr val="006699"/>
              </a:solidFill>
              <a:effectLst>
                <a:outerShdw blurRad="38100" dist="38100" dir="2700000" algn="tl">
                  <a:srgbClr val="C0C0C0"/>
                </a:outerShdw>
              </a:effectLst>
              <a:uLnTx/>
              <a:uFillTx/>
              <a:latin typeface="Arial" pitchFamily="34" charset="0"/>
              <a:ea typeface="+mn-ea"/>
              <a:cs typeface="Arial" pitchFamily="34" charset="0"/>
            </a:endParaRPr>
          </a:p>
        </p:txBody>
      </p:sp>
      <p:sp>
        <p:nvSpPr>
          <p:cNvPr id="189" name="Text Box 61">
            <a:extLst>
              <a:ext uri="{FF2B5EF4-FFF2-40B4-BE49-F238E27FC236}">
                <a16:creationId xmlns:a16="http://schemas.microsoft.com/office/drawing/2014/main" id="{BECB41C0-0999-4F21-96E2-B2C7AE8D27C1}"/>
              </a:ext>
            </a:extLst>
          </p:cNvPr>
          <p:cNvSpPr txBox="1">
            <a:spLocks noChangeArrowheads="1"/>
          </p:cNvSpPr>
          <p:nvPr/>
        </p:nvSpPr>
        <p:spPr bwMode="auto">
          <a:xfrm>
            <a:off x="917501" y="3165916"/>
            <a:ext cx="1981200"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Aircrew restraint pre-tensioner</a:t>
            </a:r>
          </a:p>
        </p:txBody>
      </p:sp>
      <p:sp>
        <p:nvSpPr>
          <p:cNvPr id="148" name="Text Box 3">
            <a:extLst>
              <a:ext uri="{FF2B5EF4-FFF2-40B4-BE49-F238E27FC236}">
                <a16:creationId xmlns:a16="http://schemas.microsoft.com/office/drawing/2014/main" id="{28E3BC23-88E3-418F-AF1A-59FFAFD8A4C8}"/>
              </a:ext>
            </a:extLst>
          </p:cNvPr>
          <p:cNvSpPr txBox="1">
            <a:spLocks noChangeArrowheads="1"/>
          </p:cNvSpPr>
          <p:nvPr/>
        </p:nvSpPr>
        <p:spPr bwMode="auto">
          <a:xfrm>
            <a:off x="465138" y="5867400"/>
            <a:ext cx="8153400" cy="246063"/>
          </a:xfrm>
          <a:prstGeom prst="rect">
            <a:avLst/>
          </a:prstGeom>
          <a:noFill/>
          <a:ln w="9525">
            <a:noFill/>
            <a:miter lim="800000"/>
            <a:headEnd/>
            <a:tailEnd/>
          </a:ln>
        </p:spPr>
        <p:txBody>
          <a:bodyPr lIns="91423" tIns="45711" rIns="91423" bIns="4571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                FY:	           18                       19                20               21                22                23                24               25                26               27</a:t>
            </a:r>
          </a:p>
        </p:txBody>
      </p:sp>
      <p:cxnSp>
        <p:nvCxnSpPr>
          <p:cNvPr id="180" name="Straight Connector 87">
            <a:extLst>
              <a:ext uri="{FF2B5EF4-FFF2-40B4-BE49-F238E27FC236}">
                <a16:creationId xmlns:a16="http://schemas.microsoft.com/office/drawing/2014/main" id="{8C03DD42-B850-412C-88A1-1CC63ED3490A}"/>
              </a:ext>
            </a:extLst>
          </p:cNvPr>
          <p:cNvCxnSpPr>
            <a:cxnSpLocks noChangeShapeType="1"/>
          </p:cNvCxnSpPr>
          <p:nvPr/>
        </p:nvCxnSpPr>
        <p:spPr bwMode="auto">
          <a:xfrm>
            <a:off x="3002973" y="2192874"/>
            <a:ext cx="1569534" cy="1"/>
          </a:xfrm>
          <a:prstGeom prst="line">
            <a:avLst/>
          </a:prstGeom>
          <a:noFill/>
          <a:ln w="19050">
            <a:solidFill>
              <a:schemeClr val="bg1">
                <a:lumMod val="50000"/>
              </a:schemeClr>
            </a:solidFill>
            <a:prstDash val="sysDot"/>
            <a:round/>
            <a:headEnd type="oval" w="med" len="med"/>
            <a:tailEnd type="oval" w="med" len="med"/>
          </a:ln>
        </p:spPr>
      </p:cxnSp>
      <p:sp>
        <p:nvSpPr>
          <p:cNvPr id="181" name="TextBox 180">
            <a:extLst>
              <a:ext uri="{FF2B5EF4-FFF2-40B4-BE49-F238E27FC236}">
                <a16:creationId xmlns:a16="http://schemas.microsoft.com/office/drawing/2014/main" id="{4ECE75A2-1AD4-42B9-9177-EBA07232A235}"/>
              </a:ext>
            </a:extLst>
          </p:cNvPr>
          <p:cNvSpPr txBox="1"/>
          <p:nvPr/>
        </p:nvSpPr>
        <p:spPr>
          <a:xfrm>
            <a:off x="2877758" y="1984683"/>
            <a:ext cx="192232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e-2. parachute materials follow-on</a:t>
            </a:r>
          </a:p>
        </p:txBody>
      </p:sp>
      <p:cxnSp>
        <p:nvCxnSpPr>
          <p:cNvPr id="182" name="Straight Connector 87">
            <a:extLst>
              <a:ext uri="{FF2B5EF4-FFF2-40B4-BE49-F238E27FC236}">
                <a16:creationId xmlns:a16="http://schemas.microsoft.com/office/drawing/2014/main" id="{5128A93A-F3ED-4923-B3A8-C328B65A09BB}"/>
              </a:ext>
            </a:extLst>
          </p:cNvPr>
          <p:cNvCxnSpPr>
            <a:cxnSpLocks noChangeShapeType="1"/>
          </p:cNvCxnSpPr>
          <p:nvPr/>
        </p:nvCxnSpPr>
        <p:spPr bwMode="auto">
          <a:xfrm>
            <a:off x="3206727" y="4568257"/>
            <a:ext cx="2046247" cy="174"/>
          </a:xfrm>
          <a:prstGeom prst="line">
            <a:avLst/>
          </a:prstGeom>
          <a:noFill/>
          <a:ln w="19050">
            <a:solidFill>
              <a:schemeClr val="tx1">
                <a:lumMod val="50000"/>
                <a:lumOff val="50000"/>
              </a:schemeClr>
            </a:solidFill>
            <a:prstDash val="sysDot"/>
            <a:round/>
            <a:headEnd type="oval" w="med" len="med"/>
            <a:tailEnd type="oval" w="med" len="med"/>
          </a:ln>
        </p:spPr>
      </p:cxnSp>
      <p:sp>
        <p:nvSpPr>
          <p:cNvPr id="194" name="Line 33">
            <a:extLst>
              <a:ext uri="{FF2B5EF4-FFF2-40B4-BE49-F238E27FC236}">
                <a16:creationId xmlns:a16="http://schemas.microsoft.com/office/drawing/2014/main" id="{79FE8881-AB35-4084-80A7-8489B12897B7}"/>
              </a:ext>
            </a:extLst>
          </p:cNvPr>
          <p:cNvSpPr>
            <a:spLocks noChangeShapeType="1"/>
          </p:cNvSpPr>
          <p:nvPr/>
        </p:nvSpPr>
        <p:spPr bwMode="auto">
          <a:xfrm flipV="1">
            <a:off x="961016" y="2904858"/>
            <a:ext cx="7641633" cy="19313"/>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5" name="Line 33">
            <a:extLst>
              <a:ext uri="{FF2B5EF4-FFF2-40B4-BE49-F238E27FC236}">
                <a16:creationId xmlns:a16="http://schemas.microsoft.com/office/drawing/2014/main" id="{BA76A702-F2E7-4A2B-9335-E25390260C34}"/>
              </a:ext>
            </a:extLst>
          </p:cNvPr>
          <p:cNvSpPr>
            <a:spLocks noChangeShapeType="1"/>
          </p:cNvSpPr>
          <p:nvPr/>
        </p:nvSpPr>
        <p:spPr bwMode="auto">
          <a:xfrm flipV="1">
            <a:off x="961497" y="4874532"/>
            <a:ext cx="7632591" cy="5073"/>
          </a:xfrm>
          <a:prstGeom prst="line">
            <a:avLst/>
          </a:prstGeom>
          <a:noFill/>
          <a:ln w="38100">
            <a:solidFill>
              <a:srgbClr val="009900"/>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00" name="Straight Connector 85">
            <a:extLst>
              <a:ext uri="{FF2B5EF4-FFF2-40B4-BE49-F238E27FC236}">
                <a16:creationId xmlns:a16="http://schemas.microsoft.com/office/drawing/2014/main" id="{996D6D38-549C-4535-9F19-D3D75583AB4F}"/>
              </a:ext>
            </a:extLst>
          </p:cNvPr>
          <p:cNvCxnSpPr>
            <a:cxnSpLocks noChangeShapeType="1"/>
          </p:cNvCxnSpPr>
          <p:nvPr/>
        </p:nvCxnSpPr>
        <p:spPr bwMode="auto">
          <a:xfrm>
            <a:off x="951233" y="3340865"/>
            <a:ext cx="2266602" cy="3091"/>
          </a:xfrm>
          <a:prstGeom prst="line">
            <a:avLst/>
          </a:prstGeom>
          <a:noFill/>
          <a:ln w="19050">
            <a:solidFill>
              <a:schemeClr val="tx1"/>
            </a:solidFill>
            <a:prstDash val="dash"/>
            <a:round/>
            <a:headEnd type="diamond" w="med" len="med"/>
            <a:tailEnd type="diamond" w="med" len="med"/>
          </a:ln>
        </p:spPr>
      </p:cxnSp>
      <p:cxnSp>
        <p:nvCxnSpPr>
          <p:cNvPr id="201" name="Straight Connector 85">
            <a:extLst>
              <a:ext uri="{FF2B5EF4-FFF2-40B4-BE49-F238E27FC236}">
                <a16:creationId xmlns:a16="http://schemas.microsoft.com/office/drawing/2014/main" id="{DDC4C00D-8A21-45DD-9CFD-AC9641497F73}"/>
              </a:ext>
            </a:extLst>
          </p:cNvPr>
          <p:cNvCxnSpPr>
            <a:cxnSpLocks noChangeShapeType="1"/>
          </p:cNvCxnSpPr>
          <p:nvPr/>
        </p:nvCxnSpPr>
        <p:spPr bwMode="auto">
          <a:xfrm>
            <a:off x="955707" y="3493265"/>
            <a:ext cx="2266602" cy="3091"/>
          </a:xfrm>
          <a:prstGeom prst="line">
            <a:avLst/>
          </a:prstGeom>
          <a:noFill/>
          <a:ln w="19050">
            <a:solidFill>
              <a:schemeClr val="tx1"/>
            </a:solidFill>
            <a:prstDash val="dash"/>
            <a:round/>
            <a:headEnd type="diamond" w="med" len="med"/>
            <a:tailEnd type="diamond" w="med" len="med"/>
          </a:ln>
        </p:spPr>
      </p:cxnSp>
      <p:cxnSp>
        <p:nvCxnSpPr>
          <p:cNvPr id="202" name="Straight Connector 85">
            <a:extLst>
              <a:ext uri="{FF2B5EF4-FFF2-40B4-BE49-F238E27FC236}">
                <a16:creationId xmlns:a16="http://schemas.microsoft.com/office/drawing/2014/main" id="{583FC203-5738-40C5-8857-A0E0298F2126}"/>
              </a:ext>
            </a:extLst>
          </p:cNvPr>
          <p:cNvCxnSpPr>
            <a:cxnSpLocks noChangeShapeType="1"/>
          </p:cNvCxnSpPr>
          <p:nvPr/>
        </p:nvCxnSpPr>
        <p:spPr bwMode="auto">
          <a:xfrm>
            <a:off x="954958" y="3923983"/>
            <a:ext cx="4298016" cy="0"/>
          </a:xfrm>
          <a:prstGeom prst="line">
            <a:avLst/>
          </a:prstGeom>
          <a:noFill/>
          <a:ln w="19050">
            <a:solidFill>
              <a:schemeClr val="tx1"/>
            </a:solidFill>
            <a:prstDash val="dash"/>
            <a:round/>
            <a:headEnd type="diamond" w="med" len="med"/>
            <a:tailEnd type="diamond" w="med" len="med"/>
          </a:ln>
        </p:spPr>
      </p:cxnSp>
      <p:sp>
        <p:nvSpPr>
          <p:cNvPr id="137" name="Line 89">
            <a:extLst>
              <a:ext uri="{FF2B5EF4-FFF2-40B4-BE49-F238E27FC236}">
                <a16:creationId xmlns:a16="http://schemas.microsoft.com/office/drawing/2014/main" id="{7CBFDEF5-A7DB-4872-A621-FA030525BBD0}"/>
              </a:ext>
            </a:extLst>
          </p:cNvPr>
          <p:cNvSpPr>
            <a:spLocks noChangeShapeType="1"/>
          </p:cNvSpPr>
          <p:nvPr/>
        </p:nvSpPr>
        <p:spPr bwMode="auto">
          <a:xfrm flipV="1">
            <a:off x="3055905" y="2915144"/>
            <a:ext cx="46647" cy="265806"/>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6" name="Line 89">
            <a:extLst>
              <a:ext uri="{FF2B5EF4-FFF2-40B4-BE49-F238E27FC236}">
                <a16:creationId xmlns:a16="http://schemas.microsoft.com/office/drawing/2014/main" id="{2A640B5A-ED5E-4DB7-9A88-85FCEF5A7022}"/>
              </a:ext>
            </a:extLst>
          </p:cNvPr>
          <p:cNvSpPr>
            <a:spLocks noChangeShapeType="1"/>
          </p:cNvSpPr>
          <p:nvPr/>
        </p:nvSpPr>
        <p:spPr bwMode="auto">
          <a:xfrm flipV="1">
            <a:off x="3360084" y="4912111"/>
            <a:ext cx="35824" cy="268287"/>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23" name="Line 38"/>
          <p:cNvSpPr>
            <a:spLocks noChangeShapeType="1"/>
          </p:cNvSpPr>
          <p:nvPr/>
        </p:nvSpPr>
        <p:spPr bwMode="auto">
          <a:xfrm flipV="1">
            <a:off x="6340451" y="4874968"/>
            <a:ext cx="116013" cy="760360"/>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224" name="Straight Connector 97"/>
          <p:cNvCxnSpPr>
            <a:cxnSpLocks noChangeShapeType="1"/>
            <a:endCxn id="7232" idx="0"/>
          </p:cNvCxnSpPr>
          <p:nvPr/>
        </p:nvCxnSpPr>
        <p:spPr bwMode="auto">
          <a:xfrm>
            <a:off x="4592234" y="5631873"/>
            <a:ext cx="2535397" cy="2158"/>
          </a:xfrm>
          <a:prstGeom prst="line">
            <a:avLst/>
          </a:prstGeom>
          <a:noFill/>
          <a:ln w="28575">
            <a:solidFill>
              <a:srgbClr val="C00000"/>
            </a:solidFill>
            <a:prstDash val="sysDot"/>
            <a:round/>
            <a:headEnd/>
            <a:tailEnd/>
          </a:ln>
        </p:spPr>
      </p:cxnSp>
      <p:sp>
        <p:nvSpPr>
          <p:cNvPr id="7232" name="Line 38"/>
          <p:cNvSpPr>
            <a:spLocks noChangeShapeType="1"/>
          </p:cNvSpPr>
          <p:nvPr/>
        </p:nvSpPr>
        <p:spPr bwMode="auto">
          <a:xfrm flipV="1">
            <a:off x="7127631" y="4874968"/>
            <a:ext cx="95467" cy="759063"/>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 name="Line 38"/>
          <p:cNvSpPr>
            <a:spLocks noChangeShapeType="1"/>
          </p:cNvSpPr>
          <p:nvPr/>
        </p:nvSpPr>
        <p:spPr bwMode="auto">
          <a:xfrm flipV="1">
            <a:off x="5294138" y="4876910"/>
            <a:ext cx="116062" cy="757121"/>
          </a:xfrm>
          <a:prstGeom prst="line">
            <a:avLst/>
          </a:prstGeom>
          <a:noFill/>
          <a:ln w="28575">
            <a:solidFill>
              <a:srgbClr val="C00000"/>
            </a:solidFill>
            <a:prstDash val="sysDot"/>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05" name="Straight Connector 87">
            <a:extLst>
              <a:ext uri="{FF2B5EF4-FFF2-40B4-BE49-F238E27FC236}">
                <a16:creationId xmlns:a16="http://schemas.microsoft.com/office/drawing/2014/main" id="{EEDADCC8-77F6-4A9A-9219-679062921512}"/>
              </a:ext>
            </a:extLst>
          </p:cNvPr>
          <p:cNvCxnSpPr>
            <a:cxnSpLocks noChangeShapeType="1"/>
          </p:cNvCxnSpPr>
          <p:nvPr/>
        </p:nvCxnSpPr>
        <p:spPr bwMode="auto">
          <a:xfrm>
            <a:off x="3002973" y="2534853"/>
            <a:ext cx="1571017" cy="0"/>
          </a:xfrm>
          <a:prstGeom prst="line">
            <a:avLst/>
          </a:prstGeom>
          <a:noFill/>
          <a:ln w="19050">
            <a:solidFill>
              <a:schemeClr val="bg1">
                <a:lumMod val="50000"/>
              </a:schemeClr>
            </a:solidFill>
            <a:prstDash val="sysDot"/>
            <a:round/>
            <a:headEnd type="oval" w="med" len="med"/>
            <a:tailEnd type="oval" w="med" len="med"/>
          </a:ln>
        </p:spPr>
      </p:cxnSp>
      <p:sp>
        <p:nvSpPr>
          <p:cNvPr id="206" name="TextBox 205">
            <a:extLst>
              <a:ext uri="{FF2B5EF4-FFF2-40B4-BE49-F238E27FC236}">
                <a16:creationId xmlns:a16="http://schemas.microsoft.com/office/drawing/2014/main" id="{C64104B4-F180-437D-A780-209EA239553B}"/>
              </a:ext>
            </a:extLst>
          </p:cNvPr>
          <p:cNvSpPr txBox="1"/>
          <p:nvPr/>
        </p:nvSpPr>
        <p:spPr>
          <a:xfrm>
            <a:off x="2919980" y="2328631"/>
            <a:ext cx="1672254"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 Improved restraint designs</a:t>
            </a:r>
          </a:p>
        </p:txBody>
      </p:sp>
      <p:sp>
        <p:nvSpPr>
          <p:cNvPr id="207" name="Text Box 34">
            <a:extLst>
              <a:ext uri="{FF2B5EF4-FFF2-40B4-BE49-F238E27FC236}">
                <a16:creationId xmlns:a16="http://schemas.microsoft.com/office/drawing/2014/main" id="{EABE7706-300E-45F2-849D-FC3B146E09CB}"/>
              </a:ext>
            </a:extLst>
          </p:cNvPr>
          <p:cNvSpPr txBox="1">
            <a:spLocks noChangeArrowheads="1"/>
          </p:cNvSpPr>
          <p:nvPr/>
        </p:nvSpPr>
        <p:spPr bwMode="auto">
          <a:xfrm>
            <a:off x="921332" y="3452354"/>
            <a:ext cx="1550406"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Four Point pre-tensioner</a:t>
            </a:r>
          </a:p>
        </p:txBody>
      </p:sp>
      <p:cxnSp>
        <p:nvCxnSpPr>
          <p:cNvPr id="208" name="Straight Connector 88">
            <a:extLst>
              <a:ext uri="{FF2B5EF4-FFF2-40B4-BE49-F238E27FC236}">
                <a16:creationId xmlns:a16="http://schemas.microsoft.com/office/drawing/2014/main" id="{EBDD9D45-337C-4C11-9058-87C7806F8450}"/>
              </a:ext>
            </a:extLst>
          </p:cNvPr>
          <p:cNvCxnSpPr>
            <a:cxnSpLocks noChangeShapeType="1"/>
          </p:cNvCxnSpPr>
          <p:nvPr/>
        </p:nvCxnSpPr>
        <p:spPr bwMode="auto">
          <a:xfrm>
            <a:off x="944851" y="3636698"/>
            <a:ext cx="2956691" cy="1124"/>
          </a:xfrm>
          <a:prstGeom prst="line">
            <a:avLst/>
          </a:prstGeom>
          <a:noFill/>
          <a:ln w="19050">
            <a:solidFill>
              <a:schemeClr val="tx1"/>
            </a:solidFill>
            <a:prstDash val="dash"/>
            <a:round/>
            <a:headEnd type="diamond" w="med" len="med"/>
            <a:tailEnd type="diamond" w="med" len="med"/>
          </a:ln>
        </p:spPr>
      </p:cxnSp>
      <p:sp>
        <p:nvSpPr>
          <p:cNvPr id="211" name="Line 89">
            <a:extLst>
              <a:ext uri="{FF2B5EF4-FFF2-40B4-BE49-F238E27FC236}">
                <a16:creationId xmlns:a16="http://schemas.microsoft.com/office/drawing/2014/main" id="{38D526A6-DF62-4213-BE59-4FB3F0B82DDE}"/>
              </a:ext>
            </a:extLst>
          </p:cNvPr>
          <p:cNvSpPr>
            <a:spLocks noChangeShapeType="1"/>
          </p:cNvSpPr>
          <p:nvPr/>
        </p:nvSpPr>
        <p:spPr bwMode="auto">
          <a:xfrm flipV="1">
            <a:off x="4274484" y="4904636"/>
            <a:ext cx="36098" cy="285287"/>
          </a:xfrm>
          <a:prstGeom prst="line">
            <a:avLst/>
          </a:prstGeom>
          <a:noFill/>
          <a:ln w="19050">
            <a:solidFill>
              <a:srgbClr val="0000CC"/>
            </a:solidFill>
            <a:round/>
            <a:headEnd/>
            <a:tailEnd type="triangle" w="med" len="me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 name="Text Box 64">
            <a:extLst>
              <a:ext uri="{FF2B5EF4-FFF2-40B4-BE49-F238E27FC236}">
                <a16:creationId xmlns:a16="http://schemas.microsoft.com/office/drawing/2014/main" id="{BE5BA15A-D2D2-473E-AEB1-B749E46AF453}"/>
              </a:ext>
            </a:extLst>
          </p:cNvPr>
          <p:cNvSpPr txBox="1">
            <a:spLocks noChangeArrowheads="1"/>
          </p:cNvSpPr>
          <p:nvPr/>
        </p:nvSpPr>
        <p:spPr bwMode="auto">
          <a:xfrm>
            <a:off x="3346591" y="4903027"/>
            <a:ext cx="1003627" cy="323157"/>
          </a:xfrm>
          <a:prstGeom prst="rect">
            <a:avLst/>
          </a:prstGeom>
          <a:noFill/>
          <a:ln w="9525" algn="ctr">
            <a:noFill/>
            <a:miter lim="800000"/>
            <a:headEnd/>
            <a:tailEnd/>
          </a:ln>
        </p:spPr>
        <p:txBody>
          <a:bodyPr wrap="square" lIns="91431" tIns="45716" rIns="91431" bIns="45716">
            <a:spAutoFit/>
          </a:bodyP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Reduced bulk </a:t>
            </a:r>
          </a:p>
          <a:p>
            <a:pPr marL="0" marR="0" lvl="0" indent="0" algn="ctr" defTabSz="457200" rtl="0" eaLnBrk="1" fontAlgn="auto" latinLnBrk="0" hangingPunct="1">
              <a:lnSpc>
                <a:spcPts val="9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life preserver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endParaRPr kumimoji="0" lang="en-US" sz="9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213" name="Text Box 34">
            <a:extLst>
              <a:ext uri="{FF2B5EF4-FFF2-40B4-BE49-F238E27FC236}">
                <a16:creationId xmlns:a16="http://schemas.microsoft.com/office/drawing/2014/main" id="{420DA8F4-6D66-4EFC-8690-04FFD97D304F}"/>
              </a:ext>
            </a:extLst>
          </p:cNvPr>
          <p:cNvSpPr txBox="1">
            <a:spLocks noChangeArrowheads="1"/>
          </p:cNvSpPr>
          <p:nvPr/>
        </p:nvSpPr>
        <p:spPr bwMode="auto">
          <a:xfrm>
            <a:off x="974325" y="5334846"/>
            <a:ext cx="2640448" cy="230824"/>
          </a:xfrm>
          <a:prstGeom prst="rect">
            <a:avLst/>
          </a:prstGeom>
          <a:noFill/>
          <a:ln w="9525">
            <a:noFill/>
            <a:miter lim="800000"/>
            <a:headEnd/>
            <a:tailEnd/>
          </a:ln>
        </p:spPr>
        <p:txBody>
          <a:bodyPr wrap="none" lIns="91431" tIns="45716" rIns="91431" bIns="45716">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Reduced bulk Life Preserver/Life Raft material</a:t>
            </a:r>
          </a:p>
        </p:txBody>
      </p:sp>
      <p:cxnSp>
        <p:nvCxnSpPr>
          <p:cNvPr id="214" name="Straight Connector 88">
            <a:extLst>
              <a:ext uri="{FF2B5EF4-FFF2-40B4-BE49-F238E27FC236}">
                <a16:creationId xmlns:a16="http://schemas.microsoft.com/office/drawing/2014/main" id="{FEA515F4-E9EC-4188-9172-4946DA2710E9}"/>
              </a:ext>
            </a:extLst>
          </p:cNvPr>
          <p:cNvCxnSpPr>
            <a:cxnSpLocks noChangeShapeType="1"/>
          </p:cNvCxnSpPr>
          <p:nvPr/>
        </p:nvCxnSpPr>
        <p:spPr bwMode="auto">
          <a:xfrm>
            <a:off x="945115" y="5544095"/>
            <a:ext cx="3625298" cy="0"/>
          </a:xfrm>
          <a:prstGeom prst="line">
            <a:avLst/>
          </a:prstGeom>
          <a:noFill/>
          <a:ln w="19050">
            <a:solidFill>
              <a:schemeClr val="tx1"/>
            </a:solidFill>
            <a:prstDash val="dash"/>
            <a:round/>
            <a:headEnd type="diamond" w="med" len="med"/>
            <a:tailEnd type="diamond" w="med" len="med"/>
          </a:ln>
        </p:spPr>
      </p:cxnSp>
      <p:cxnSp>
        <p:nvCxnSpPr>
          <p:cNvPr id="132" name="Straight Connector 87">
            <a:extLst>
              <a:ext uri="{FF2B5EF4-FFF2-40B4-BE49-F238E27FC236}">
                <a16:creationId xmlns:a16="http://schemas.microsoft.com/office/drawing/2014/main" id="{08D84E65-1870-4C8C-BF64-E83E7BA29086}"/>
              </a:ext>
            </a:extLst>
          </p:cNvPr>
          <p:cNvCxnSpPr>
            <a:cxnSpLocks noChangeShapeType="1"/>
          </p:cNvCxnSpPr>
          <p:nvPr/>
        </p:nvCxnSpPr>
        <p:spPr bwMode="auto">
          <a:xfrm>
            <a:off x="3009899" y="2365132"/>
            <a:ext cx="1571017" cy="0"/>
          </a:xfrm>
          <a:prstGeom prst="line">
            <a:avLst/>
          </a:prstGeom>
          <a:noFill/>
          <a:ln w="19050">
            <a:solidFill>
              <a:schemeClr val="bg1">
                <a:lumMod val="50000"/>
              </a:schemeClr>
            </a:solidFill>
            <a:prstDash val="sysDot"/>
            <a:round/>
            <a:headEnd type="oval" w="med" len="med"/>
            <a:tailEnd type="oval" w="med" len="med"/>
          </a:ln>
        </p:spPr>
      </p:cxnSp>
      <p:sp>
        <p:nvSpPr>
          <p:cNvPr id="133" name="Text Box 61">
            <a:extLst>
              <a:ext uri="{FF2B5EF4-FFF2-40B4-BE49-F238E27FC236}">
                <a16:creationId xmlns:a16="http://schemas.microsoft.com/office/drawing/2014/main" id="{2066D482-3119-4426-B3F8-722C8ED9CB22}"/>
              </a:ext>
            </a:extLst>
          </p:cNvPr>
          <p:cNvSpPr txBox="1">
            <a:spLocks noChangeArrowheads="1"/>
          </p:cNvSpPr>
          <p:nvPr/>
        </p:nvSpPr>
        <p:spPr bwMode="auto">
          <a:xfrm>
            <a:off x="915727" y="1558217"/>
            <a:ext cx="2233387"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Ejection Seat component surveillance</a:t>
            </a:r>
          </a:p>
        </p:txBody>
      </p:sp>
      <p:cxnSp>
        <p:nvCxnSpPr>
          <p:cNvPr id="135" name="Straight Connector 88">
            <a:extLst>
              <a:ext uri="{FF2B5EF4-FFF2-40B4-BE49-F238E27FC236}">
                <a16:creationId xmlns:a16="http://schemas.microsoft.com/office/drawing/2014/main" id="{31E10E7E-EA92-4A4A-BC20-F4C8A117D675}"/>
              </a:ext>
            </a:extLst>
          </p:cNvPr>
          <p:cNvCxnSpPr>
            <a:cxnSpLocks noChangeShapeType="1"/>
          </p:cNvCxnSpPr>
          <p:nvPr/>
        </p:nvCxnSpPr>
        <p:spPr bwMode="auto">
          <a:xfrm>
            <a:off x="947951" y="1736175"/>
            <a:ext cx="2956691" cy="1124"/>
          </a:xfrm>
          <a:prstGeom prst="line">
            <a:avLst/>
          </a:prstGeom>
          <a:noFill/>
          <a:ln w="19050">
            <a:solidFill>
              <a:schemeClr val="tx1"/>
            </a:solidFill>
            <a:prstDash val="dash"/>
            <a:round/>
            <a:headEnd type="diamond" w="med" len="med"/>
            <a:tailEnd type="diamond" w="med" len="med"/>
          </a:ln>
        </p:spPr>
      </p:cxnSp>
      <p:sp>
        <p:nvSpPr>
          <p:cNvPr id="145" name="Text Box 61">
            <a:extLst>
              <a:ext uri="{FF2B5EF4-FFF2-40B4-BE49-F238E27FC236}">
                <a16:creationId xmlns:a16="http://schemas.microsoft.com/office/drawing/2014/main" id="{92C116C2-1FB1-4BF3-9AF5-59726AD168BD}"/>
              </a:ext>
            </a:extLst>
          </p:cNvPr>
          <p:cNvSpPr txBox="1">
            <a:spLocks noChangeArrowheads="1"/>
          </p:cNvSpPr>
          <p:nvPr/>
        </p:nvSpPr>
        <p:spPr bwMode="auto">
          <a:xfrm>
            <a:off x="922176" y="1714219"/>
            <a:ext cx="1984375"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NACES performance modeling</a:t>
            </a:r>
          </a:p>
        </p:txBody>
      </p:sp>
      <p:cxnSp>
        <p:nvCxnSpPr>
          <p:cNvPr id="146" name="Straight Connector 88">
            <a:extLst>
              <a:ext uri="{FF2B5EF4-FFF2-40B4-BE49-F238E27FC236}">
                <a16:creationId xmlns:a16="http://schemas.microsoft.com/office/drawing/2014/main" id="{67528A91-B893-40D4-B646-A8A443EB2635}"/>
              </a:ext>
            </a:extLst>
          </p:cNvPr>
          <p:cNvCxnSpPr>
            <a:cxnSpLocks noChangeShapeType="1"/>
          </p:cNvCxnSpPr>
          <p:nvPr/>
        </p:nvCxnSpPr>
        <p:spPr bwMode="auto">
          <a:xfrm>
            <a:off x="946013" y="1876962"/>
            <a:ext cx="2956691" cy="1124"/>
          </a:xfrm>
          <a:prstGeom prst="line">
            <a:avLst/>
          </a:prstGeom>
          <a:noFill/>
          <a:ln w="19050">
            <a:solidFill>
              <a:schemeClr val="tx1"/>
            </a:solidFill>
            <a:prstDash val="dash"/>
            <a:round/>
            <a:headEnd type="diamond" w="med" len="med"/>
            <a:tailEnd type="diamond" w="med" len="med"/>
          </a:ln>
        </p:spPr>
      </p:cxnSp>
      <p:sp>
        <p:nvSpPr>
          <p:cNvPr id="150" name="Text Box 61">
            <a:extLst>
              <a:ext uri="{FF2B5EF4-FFF2-40B4-BE49-F238E27FC236}">
                <a16:creationId xmlns:a16="http://schemas.microsoft.com/office/drawing/2014/main" id="{007CD6CE-EC3E-4B7E-9AE5-382C0657A724}"/>
              </a:ext>
            </a:extLst>
          </p:cNvPr>
          <p:cNvSpPr txBox="1">
            <a:spLocks noChangeArrowheads="1"/>
          </p:cNvSpPr>
          <p:nvPr/>
        </p:nvSpPr>
        <p:spPr bwMode="auto">
          <a:xfrm>
            <a:off x="926462" y="1398830"/>
            <a:ext cx="2659346" cy="216982"/>
          </a:xfrm>
          <a:prstGeom prst="rect">
            <a:avLst/>
          </a:prstGeom>
          <a:noFill/>
          <a:ln w="12700">
            <a:noFill/>
            <a:miter lim="800000"/>
            <a:headEnd/>
            <a:tailEnd/>
          </a:ln>
        </p:spPr>
        <p:txBody>
          <a:bodyPr wrap="square">
            <a:spAutoFit/>
          </a:bodyPr>
          <a:lstStyle/>
          <a:p>
            <a:pPr marL="0" marR="0" lvl="0" indent="0" algn="l" defTabSz="457200" rtl="0" eaLnBrk="0" fontAlgn="auto" latinLnBrk="0" hangingPunct="0">
              <a:lnSpc>
                <a:spcPct val="9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NACES protective enhancements evaluation</a:t>
            </a:r>
          </a:p>
        </p:txBody>
      </p:sp>
      <p:cxnSp>
        <p:nvCxnSpPr>
          <p:cNvPr id="151" name="Straight Connector 85">
            <a:extLst>
              <a:ext uri="{FF2B5EF4-FFF2-40B4-BE49-F238E27FC236}">
                <a16:creationId xmlns:a16="http://schemas.microsoft.com/office/drawing/2014/main" id="{0D49E172-7866-4ABD-B680-3DA49D76F617}"/>
              </a:ext>
            </a:extLst>
          </p:cNvPr>
          <p:cNvCxnSpPr>
            <a:cxnSpLocks noChangeShapeType="1"/>
          </p:cNvCxnSpPr>
          <p:nvPr/>
        </p:nvCxnSpPr>
        <p:spPr bwMode="auto">
          <a:xfrm>
            <a:off x="942926" y="1573502"/>
            <a:ext cx="2266602" cy="3091"/>
          </a:xfrm>
          <a:prstGeom prst="line">
            <a:avLst/>
          </a:prstGeom>
          <a:noFill/>
          <a:ln w="19050">
            <a:solidFill>
              <a:schemeClr val="tx1"/>
            </a:solidFill>
            <a:prstDash val="dash"/>
            <a:round/>
            <a:headEnd type="diamond" w="med" len="med"/>
            <a:tailEnd type="diamond" w="med" len="med"/>
          </a:ln>
        </p:spPr>
      </p:cxnSp>
      <p:sp>
        <p:nvSpPr>
          <p:cNvPr id="122" name="Rectangle 121">
            <a:extLst>
              <a:ext uri="{FF2B5EF4-FFF2-40B4-BE49-F238E27FC236}">
                <a16:creationId xmlns:a16="http://schemas.microsoft.com/office/drawing/2014/main" id="{233AC32B-7143-4463-B7D3-883ABBEA5FF0}"/>
              </a:ext>
            </a:extLst>
          </p:cNvPr>
          <p:cNvSpPr/>
          <p:nvPr/>
        </p:nvSpPr>
        <p:spPr>
          <a:xfrm>
            <a:off x="86241" y="6528379"/>
            <a:ext cx="9032582" cy="3231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Distribution statement D. Distribution authorized to Department of Defense and U.S. DoD contractors only, administrative use or operational, 28Feb2019. Other requests shall be referred to the Assistant Commander for</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Acquisition (AIR 1.0), PMA-202, Naval Air Systems Command, 47123 Buse Road, Patuxent River, Maryland, 20670. WARNING – This document contains technical data whose export is restricted by the Arms Export Control Act (Title 22, U.S.C., Section 2751 et seq.)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or the Export Administration Act of 1979, as amended, Title 50, U.S.C., App. 2401 et. seq. Violation of these export laws are subject to severe criminal penalties. Disseminate in accordance with provisions of OPNAVINST 5510.161.</a:t>
            </a: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3" name="Slide Number Placeholder 4">
            <a:extLst>
              <a:ext uri="{FF2B5EF4-FFF2-40B4-BE49-F238E27FC236}">
                <a16:creationId xmlns:a16="http://schemas.microsoft.com/office/drawing/2014/main" id="{26117A6B-BEC1-405C-BD02-722D2302F436}"/>
              </a:ext>
            </a:extLst>
          </p:cNvPr>
          <p:cNvSpPr txBox="1">
            <a:spLocks/>
          </p:cNvSpPr>
          <p:nvPr/>
        </p:nvSpPr>
        <p:spPr bwMode="auto">
          <a:xfrm>
            <a:off x="7952423" y="6602497"/>
            <a:ext cx="1098763" cy="261247"/>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0" fontAlgn="auto" hangingPunct="0">
              <a:spcBef>
                <a:spcPts val="0"/>
              </a:spcBef>
              <a:spcAft>
                <a:spcPts val="0"/>
              </a:spcAft>
              <a:defRPr sz="1200" kern="1200">
                <a:solidFill>
                  <a:prstClr val="black">
                    <a:tint val="75000"/>
                  </a:prstClr>
                </a:solidFill>
                <a:effectLst>
                  <a:outerShdw blurRad="38100" dist="38100" dir="2700000" algn="tl">
                    <a:srgbClr val="000000">
                      <a:alpha val="43137"/>
                    </a:srgbClr>
                  </a:outerShdw>
                </a:effectLst>
                <a:latin typeface="+mn-lt"/>
                <a:ea typeface="MS PGothic" pitchFamily="34" charset="-128"/>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S PGothic" pitchFamily="34" charset="-128"/>
                <a:cs typeface="+mn-cs"/>
              </a:defRPr>
            </a:lvl9pPr>
          </a:lstStyle>
          <a:p>
            <a:pPr algn="r">
              <a:defRPr/>
            </a:pPr>
            <a:fld id="{2A031106-950B-4658-820F-AD9AA3962ED9}" type="slidenum">
              <a:rPr lang="en-US" smtClean="0">
                <a:solidFill>
                  <a:schemeClr val="tx1">
                    <a:lumMod val="50000"/>
                  </a:schemeClr>
                </a:solidFill>
                <a:effectLst/>
                <a:latin typeface="+mj-lt"/>
              </a:rPr>
              <a:pPr algn="r">
                <a:defRPr/>
              </a:pPr>
              <a:t>26</a:t>
            </a:fld>
            <a:endParaRPr lang="en-US" dirty="0">
              <a:solidFill>
                <a:schemeClr val="tx1">
                  <a:lumMod val="50000"/>
                </a:schemeClr>
              </a:solidFill>
              <a:effectLst/>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ext Box 18"/>
          <p:cNvSpPr txBox="1">
            <a:spLocks noChangeArrowheads="1"/>
          </p:cNvSpPr>
          <p:nvPr/>
        </p:nvSpPr>
        <p:spPr bwMode="auto">
          <a:xfrm>
            <a:off x="6630988" y="5265738"/>
            <a:ext cx="949325" cy="222250"/>
          </a:xfrm>
          <a:prstGeom prst="rect">
            <a:avLst/>
          </a:prstGeom>
          <a:noFill/>
          <a:ln w="12700" algn="ctr">
            <a:noFill/>
            <a:miter lim="800000"/>
            <a:headEnd type="none" w="sm" len="sm"/>
            <a:tailEnd type="none" w="sm" len="sm"/>
          </a:ln>
        </p:spPr>
        <p:txBody>
          <a:bodyPr lIns="8649" tIns="43247" rIns="8649" bIns="43247">
            <a:spAutoFit/>
          </a:bodyPr>
          <a:lstStyle/>
          <a:p>
            <a:pPr defTabSz="865188">
              <a:spcBef>
                <a:spcPct val="50000"/>
              </a:spcBef>
              <a:defRPr/>
            </a:pPr>
            <a:endParaRPr lang="en-US" sz="900" b="1" dirty="0">
              <a:solidFill>
                <a:srgbClr val="3333CC"/>
              </a:solidFill>
              <a:latin typeface="Calibri" pitchFamily="34" charset="0"/>
              <a:ea typeface="+mn-ea"/>
              <a:cs typeface="Arial" charset="0"/>
            </a:endParaRPr>
          </a:p>
        </p:txBody>
      </p:sp>
      <p:sp>
        <p:nvSpPr>
          <p:cNvPr id="18445" name="Text Box 19"/>
          <p:cNvSpPr txBox="1">
            <a:spLocks noChangeArrowheads="1"/>
          </p:cNvSpPr>
          <p:nvPr/>
        </p:nvSpPr>
        <p:spPr bwMode="auto">
          <a:xfrm>
            <a:off x="6648450" y="6434138"/>
            <a:ext cx="817563" cy="222250"/>
          </a:xfrm>
          <a:prstGeom prst="rect">
            <a:avLst/>
          </a:prstGeom>
          <a:noFill/>
          <a:ln w="12700">
            <a:noFill/>
            <a:miter lim="800000"/>
            <a:headEnd type="none" w="sm" len="sm"/>
            <a:tailEnd type="none" w="sm" len="sm"/>
          </a:ln>
        </p:spPr>
        <p:txBody>
          <a:bodyPr lIns="8649" tIns="43247" rIns="8649" bIns="43247">
            <a:spAutoFit/>
          </a:bodyPr>
          <a:lstStyle/>
          <a:p>
            <a:pPr defTabSz="865188">
              <a:spcBef>
                <a:spcPct val="50000"/>
              </a:spcBef>
              <a:defRPr/>
            </a:pPr>
            <a:endParaRPr lang="en-US" sz="900" b="1" dirty="0">
              <a:solidFill>
                <a:srgbClr val="3333CC"/>
              </a:solidFill>
              <a:latin typeface="Calibri" pitchFamily="34" charset="0"/>
              <a:ea typeface="+mn-ea"/>
              <a:cs typeface="Arial" charset="0"/>
            </a:endParaRPr>
          </a:p>
        </p:txBody>
      </p:sp>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pitchFamily="34" charset="0"/>
                <a:cs typeface="Arial" pitchFamily="34" charset="0"/>
              </a:rPr>
              <a:pPr>
                <a:defRPr/>
              </a:pPr>
              <a:t>3</a:t>
            </a:fld>
            <a:endParaRPr lang="en-US" dirty="0">
              <a:latin typeface="Arial" pitchFamily="34" charset="0"/>
              <a:cs typeface="Arial" pitchFamily="34" charset="0"/>
            </a:endParaRPr>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a:t>PMA-202’s Portfolio</a:t>
            </a:r>
          </a:p>
        </p:txBody>
      </p:sp>
      <p:sp>
        <p:nvSpPr>
          <p:cNvPr id="9" name="Footer Placeholder 4">
            <a:extLst>
              <a:ext uri="{FF2B5EF4-FFF2-40B4-BE49-F238E27FC236}">
                <a16:creationId xmlns:a16="http://schemas.microsoft.com/office/drawing/2014/main" id="{88FF5CBE-F611-4097-A051-2E4E2DA0A14B}"/>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12" name="Text Box 18">
            <a:extLst>
              <a:ext uri="{FF2B5EF4-FFF2-40B4-BE49-F238E27FC236}">
                <a16:creationId xmlns:a16="http://schemas.microsoft.com/office/drawing/2014/main" id="{1C5B4870-1C12-4866-ABC0-942AD47A3ABA}"/>
              </a:ext>
            </a:extLst>
          </p:cNvPr>
          <p:cNvSpPr txBox="1">
            <a:spLocks noChangeArrowheads="1"/>
          </p:cNvSpPr>
          <p:nvPr/>
        </p:nvSpPr>
        <p:spPr bwMode="auto">
          <a:xfrm>
            <a:off x="6630988" y="5189538"/>
            <a:ext cx="949325" cy="222250"/>
          </a:xfrm>
          <a:prstGeom prst="rect">
            <a:avLst/>
          </a:prstGeom>
          <a:noFill/>
          <a:ln w="12700" algn="ctr">
            <a:noFill/>
            <a:miter lim="800000"/>
            <a:headEnd type="none" w="sm" len="sm"/>
            <a:tailEnd type="none" w="sm" len="sm"/>
          </a:ln>
        </p:spPr>
        <p:txBody>
          <a:bodyPr lIns="8649" tIns="43247" rIns="8649" bIns="43247">
            <a:spAutoFit/>
          </a:bodyPr>
          <a:lstStyle/>
          <a:p>
            <a:pPr defTabSz="865188">
              <a:spcBef>
                <a:spcPct val="50000"/>
              </a:spcBef>
              <a:defRPr/>
            </a:pPr>
            <a:endParaRPr lang="en-US" sz="900" b="1" dirty="0">
              <a:solidFill>
                <a:srgbClr val="3333CC"/>
              </a:solidFill>
              <a:latin typeface="Calibri" pitchFamily="34" charset="0"/>
              <a:ea typeface="+mn-ea"/>
              <a:cs typeface="Arial" charset="0"/>
            </a:endParaRPr>
          </a:p>
        </p:txBody>
      </p:sp>
      <p:pic>
        <p:nvPicPr>
          <p:cNvPr id="13" name="Picture 12">
            <a:extLst>
              <a:ext uri="{FF2B5EF4-FFF2-40B4-BE49-F238E27FC236}">
                <a16:creationId xmlns:a16="http://schemas.microsoft.com/office/drawing/2014/main" id="{66BFB90E-7D0C-4821-BF69-CE2CB7B95111}"/>
              </a:ext>
            </a:extLst>
          </p:cNvPr>
          <p:cNvPicPr>
            <a:picLocks noChangeAspect="1" noChangeArrowheads="1"/>
          </p:cNvPicPr>
          <p:nvPr/>
        </p:nvPicPr>
        <p:blipFill>
          <a:blip r:embed="rId3" cstate="email"/>
          <a:srcRect/>
          <a:stretch>
            <a:fillRect/>
          </a:stretch>
        </p:blipFill>
        <p:spPr bwMode="auto">
          <a:xfrm>
            <a:off x="238963" y="1110456"/>
            <a:ext cx="8612706" cy="5105400"/>
          </a:xfrm>
          <a:prstGeom prst="rect">
            <a:avLst/>
          </a:prstGeom>
          <a:noFill/>
          <a:ln w="9525">
            <a:noFill/>
            <a:miter lim="800000"/>
            <a:headEnd/>
            <a:tailEnd/>
          </a:ln>
        </p:spPr>
      </p:pic>
      <p:sp>
        <p:nvSpPr>
          <p:cNvPr id="14" name="Rectangle 13">
            <a:extLst>
              <a:ext uri="{FF2B5EF4-FFF2-40B4-BE49-F238E27FC236}">
                <a16:creationId xmlns:a16="http://schemas.microsoft.com/office/drawing/2014/main" id="{0D92F8F1-3DC4-4959-9382-9C15C3BDFEE6}"/>
              </a:ext>
            </a:extLst>
          </p:cNvPr>
          <p:cNvSpPr/>
          <p:nvPr/>
        </p:nvSpPr>
        <p:spPr>
          <a:xfrm>
            <a:off x="1018345" y="1128238"/>
            <a:ext cx="7053943" cy="4472910"/>
          </a:xfrm>
          <a:prstGeom prst="rect">
            <a:avLst/>
          </a:prstGeom>
          <a:solidFill>
            <a:srgbClr val="DFBE9D"/>
          </a:solidFill>
          <a:ln w="2540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FFFFFF"/>
              </a:solidFill>
              <a:effectLst/>
              <a:uLnTx/>
              <a:uFillTx/>
              <a:latin typeface="Arial"/>
              <a:ea typeface="+mn-ea"/>
              <a:cs typeface="Arial"/>
            </a:endParaRPr>
          </a:p>
        </p:txBody>
      </p:sp>
      <p:sp>
        <p:nvSpPr>
          <p:cNvPr id="15" name="TextBox 14">
            <a:extLst>
              <a:ext uri="{FF2B5EF4-FFF2-40B4-BE49-F238E27FC236}">
                <a16:creationId xmlns:a16="http://schemas.microsoft.com/office/drawing/2014/main" id="{3994D193-70DE-41DB-B601-A6B7756BB95C}"/>
              </a:ext>
            </a:extLst>
          </p:cNvPr>
          <p:cNvSpPr txBox="1"/>
          <p:nvPr/>
        </p:nvSpPr>
        <p:spPr>
          <a:xfrm>
            <a:off x="1148965" y="1252488"/>
            <a:ext cx="3303811" cy="1600438"/>
          </a:xfrm>
          <a:prstGeom prst="rect">
            <a:avLst/>
          </a:prstGeom>
          <a:solidFill>
            <a:srgbClr val="FFFFFF"/>
          </a:solidFill>
          <a:ln>
            <a:solidFill>
              <a:srgbClr val="000000"/>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Personal Protection &amp; </a:t>
            </a:r>
            <a:r>
              <a:rPr lang="en-US" sz="1400" b="1" kern="0" dirty="0">
                <a:solidFill>
                  <a:srgbClr val="002060"/>
                </a:solidFill>
                <a:effectLst/>
                <a:latin typeface="Arial" panose="020B0604020202020204" pitchFamily="34" charset="0"/>
                <a:ea typeface="+mn-ea"/>
                <a:cs typeface="Arial" panose="020B0604020202020204" pitchFamily="34" charset="0"/>
              </a:rPr>
              <a:t>Performance</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Anti-exposure systems</a:t>
            </a:r>
            <a:endParaRPr lang="en-US" sz="1200" b="1" kern="0" dirty="0">
              <a:solidFill>
                <a:srgbClr val="002060"/>
              </a:solidFill>
              <a:effectLst/>
              <a:highlight>
                <a:srgbClr val="FFFF00"/>
              </a:highlight>
              <a:latin typeface="Arial" panose="020B0604020202020204" pitchFamily="34" charset="0"/>
              <a:ea typeface="+mn-ea"/>
              <a:cs typeface="Arial" panose="020B0604020202020204" pitchFamily="34" charset="0"/>
            </a:endParaRP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Boots, gloves, socks, undergarments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Communication headset components</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Flight Clothing: suits &amp; jackets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Flight Deck &amp; </a:t>
            </a:r>
            <a:r>
              <a:rPr lang="en-US" sz="1200" b="1" kern="0" dirty="0">
                <a:solidFill>
                  <a:srgbClr val="000066"/>
                </a:solidFill>
                <a:effectLst/>
                <a:latin typeface="Arial" panose="020B0604020202020204" pitchFamily="34" charset="0"/>
                <a:ea typeface="+mn-ea"/>
                <a:cs typeface="Arial" panose="020B0604020202020204" pitchFamily="34" charset="0"/>
              </a:rPr>
              <a:t>Maintainer Cranials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Helmets, Hearing Protection systems</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0" dirty="0">
                <a:solidFill>
                  <a:srgbClr val="002060"/>
                </a:solidFill>
                <a:effectLst/>
                <a:latin typeface="Arial" panose="020B0604020202020204" pitchFamily="34" charset="0"/>
                <a:ea typeface="+mn-ea"/>
                <a:cs typeface="Arial" panose="020B0604020202020204" pitchFamily="34" charset="0"/>
              </a:rPr>
              <a:t>P</a:t>
            </a:r>
            <a:r>
              <a:rPr kumimoji="0" lang="en-US" sz="1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ersonnel</a:t>
            </a: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heating &amp; cooling systems</a:t>
            </a:r>
          </a:p>
        </p:txBody>
      </p:sp>
      <p:sp>
        <p:nvSpPr>
          <p:cNvPr id="16" name="TextBox 15">
            <a:extLst>
              <a:ext uri="{FF2B5EF4-FFF2-40B4-BE49-F238E27FC236}">
                <a16:creationId xmlns:a16="http://schemas.microsoft.com/office/drawing/2014/main" id="{786B5009-BB55-455D-9434-E39BB7D5D869}"/>
              </a:ext>
            </a:extLst>
          </p:cNvPr>
          <p:cNvSpPr txBox="1"/>
          <p:nvPr/>
        </p:nvSpPr>
        <p:spPr>
          <a:xfrm>
            <a:off x="1148967" y="2908300"/>
            <a:ext cx="3303810" cy="1600438"/>
          </a:xfrm>
          <a:prstGeom prst="rect">
            <a:avLst/>
          </a:prstGeom>
          <a:solidFill>
            <a:srgbClr val="FFFFFF"/>
          </a:solidFill>
          <a:ln>
            <a:solidFill>
              <a:srgbClr val="000000"/>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Combat Survivability&amp; </a:t>
            </a:r>
            <a:r>
              <a:rPr lang="en-US" sz="1400" b="1" kern="0" dirty="0">
                <a:solidFill>
                  <a:srgbClr val="002060"/>
                </a:solidFill>
                <a:effectLst/>
                <a:latin typeface="Arial" panose="020B0604020202020204" pitchFamily="34" charset="0"/>
                <a:ea typeface="+mn-ea"/>
                <a:cs typeface="Arial" panose="020B0604020202020204" pitchFamily="34" charset="0"/>
              </a:rPr>
              <a:t>Perseverance</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0066"/>
                </a:solidFill>
                <a:effectLst/>
                <a:latin typeface="Arial" panose="020B0604020202020204" pitchFamily="34" charset="0"/>
                <a:ea typeface="+mn-ea"/>
                <a:cs typeface="Arial" panose="020B0604020202020204" pitchFamily="34" charset="0"/>
              </a:rPr>
              <a:t>Anti-G-Force protection suits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0066"/>
                </a:solidFill>
                <a:effectLst/>
                <a:latin typeface="Arial" panose="020B0604020202020204" pitchFamily="34" charset="0"/>
                <a:ea typeface="+mn-ea"/>
                <a:cs typeface="Arial" panose="020B0604020202020204" pitchFamily="34" charset="0"/>
              </a:rPr>
              <a:t>Bladder Relief systems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Body Armor</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High endurance seat cushions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0066"/>
                </a:solidFill>
                <a:effectLst/>
                <a:latin typeface="Arial" panose="020B0604020202020204" pitchFamily="34" charset="0"/>
                <a:ea typeface="+mn-ea"/>
                <a:cs typeface="Arial" panose="020B0604020202020204" pitchFamily="34" charset="0"/>
              </a:rPr>
              <a:t>Hydration sustainment systems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Laser Eye Protection &amp; FOD glasses</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Smoke masks</a:t>
            </a:r>
          </a:p>
        </p:txBody>
      </p:sp>
      <p:sp>
        <p:nvSpPr>
          <p:cNvPr id="17" name="TextBox 16">
            <a:extLst>
              <a:ext uri="{FF2B5EF4-FFF2-40B4-BE49-F238E27FC236}">
                <a16:creationId xmlns:a16="http://schemas.microsoft.com/office/drawing/2014/main" id="{6E2A4059-BB05-4C8D-B08B-BE9F0DB14ADC}"/>
              </a:ext>
            </a:extLst>
          </p:cNvPr>
          <p:cNvSpPr txBox="1"/>
          <p:nvPr/>
        </p:nvSpPr>
        <p:spPr>
          <a:xfrm>
            <a:off x="4583409" y="1260205"/>
            <a:ext cx="3358247" cy="861774"/>
          </a:xfrm>
          <a:prstGeom prst="rect">
            <a:avLst/>
          </a:prstGeom>
          <a:solidFill>
            <a:srgbClr val="FFFFFF"/>
          </a:solidFill>
          <a:ln>
            <a:solidFill>
              <a:srgbClr val="000000"/>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Visual Situational Awareness</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0" dirty="0">
                <a:solidFill>
                  <a:srgbClr val="002060"/>
                </a:solidFill>
                <a:effectLst/>
                <a:latin typeface="Arial" panose="020B0604020202020204" pitchFamily="34" charset="0"/>
                <a:ea typeface="+mn-ea"/>
                <a:cs typeface="Arial" panose="020B0604020202020204" pitchFamily="34" charset="0"/>
              </a:rPr>
              <a:t>Enhanced Visual Acuity</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0" dirty="0">
                <a:solidFill>
                  <a:srgbClr val="002060"/>
                </a:solidFill>
                <a:effectLst/>
                <a:latin typeface="Arial" panose="020B0604020202020204" pitchFamily="34" charset="0"/>
                <a:ea typeface="+mn-ea"/>
                <a:cs typeface="Arial" panose="020B0604020202020204" pitchFamily="34" charset="0"/>
              </a:rPr>
              <a:t>Night Vision Cueing &amp; Display</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Night Vision Goggles</a:t>
            </a:r>
          </a:p>
        </p:txBody>
      </p:sp>
      <p:sp>
        <p:nvSpPr>
          <p:cNvPr id="18" name="TextBox 17">
            <a:extLst>
              <a:ext uri="{FF2B5EF4-FFF2-40B4-BE49-F238E27FC236}">
                <a16:creationId xmlns:a16="http://schemas.microsoft.com/office/drawing/2014/main" id="{671CA739-9D7A-4ACC-91A3-6AE7B658CE2B}"/>
              </a:ext>
            </a:extLst>
          </p:cNvPr>
          <p:cNvSpPr txBox="1"/>
          <p:nvPr/>
        </p:nvSpPr>
        <p:spPr>
          <a:xfrm>
            <a:off x="4583411" y="2308326"/>
            <a:ext cx="3358246" cy="1077218"/>
          </a:xfrm>
          <a:prstGeom prst="rect">
            <a:avLst/>
          </a:prstGeom>
          <a:solidFill>
            <a:srgbClr val="FFFFFF"/>
          </a:solidFill>
          <a:ln>
            <a:solidFill>
              <a:srgbClr val="000000"/>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Chem Bio Defense: Protection &amp; </a:t>
            </a:r>
            <a:r>
              <a:rPr lang="en-US" sz="1400" b="1" kern="0" dirty="0">
                <a:solidFill>
                  <a:srgbClr val="002060"/>
                </a:solidFill>
                <a:effectLst/>
                <a:latin typeface="Arial" panose="020B0604020202020204" pitchFamily="34" charset="0"/>
                <a:ea typeface="+mn-ea"/>
                <a:cs typeface="Arial" panose="020B0604020202020204" pitchFamily="34" charset="0"/>
              </a:rPr>
              <a:t>Perseverance</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Detection &amp; Decontamination systems</a:t>
            </a:r>
          </a:p>
          <a:p>
            <a:pPr marL="179388" indent="-179388" algn="l" eaLnBrk="1" fontAlgn="auto" hangingPunct="1">
              <a:spcBef>
                <a:spcPts val="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Respirators</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Skin exposure protection clothing</a:t>
            </a:r>
          </a:p>
        </p:txBody>
      </p:sp>
      <p:sp>
        <p:nvSpPr>
          <p:cNvPr id="19" name="TextBox 18">
            <a:extLst>
              <a:ext uri="{FF2B5EF4-FFF2-40B4-BE49-F238E27FC236}">
                <a16:creationId xmlns:a16="http://schemas.microsoft.com/office/drawing/2014/main" id="{8CE655FA-9F51-4E01-B40F-57726A5EF728}"/>
              </a:ext>
            </a:extLst>
          </p:cNvPr>
          <p:cNvSpPr txBox="1"/>
          <p:nvPr/>
        </p:nvSpPr>
        <p:spPr>
          <a:xfrm>
            <a:off x="4588850" y="3551111"/>
            <a:ext cx="3352807" cy="1690206"/>
          </a:xfrm>
          <a:prstGeom prst="rect">
            <a:avLst/>
          </a:prstGeom>
          <a:solidFill>
            <a:srgbClr val="FFFFFF"/>
          </a:solidFill>
          <a:ln>
            <a:solidFill>
              <a:srgbClr val="000000"/>
            </a:solidFill>
          </a:ln>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Escape, Egress, Evasion &amp; Recovery</a:t>
            </a:r>
          </a:p>
          <a:p>
            <a:pPr marL="179388" indent="-179388" algn="l" eaLnBrk="1" fontAlgn="auto" hangingPunct="1">
              <a:spcBef>
                <a:spcPts val="10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Crashworthy seats &amp; Restraint systems</a:t>
            </a:r>
          </a:p>
          <a:p>
            <a:pPr marL="179388" marR="0" lvl="0" indent="-179388" algn="l"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Escape systems – ejection seats</a:t>
            </a:r>
          </a:p>
          <a:p>
            <a:pPr marL="179388" marR="0" lvl="0" indent="-179388" algn="l"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Parachutes</a:t>
            </a:r>
          </a:p>
          <a:p>
            <a:pPr marL="179388" indent="-179388" algn="l" eaLnBrk="1" fontAlgn="auto" hangingPunct="1">
              <a:spcBef>
                <a:spcPts val="10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Survival radios, signaling devices</a:t>
            </a:r>
          </a:p>
          <a:p>
            <a:pPr marL="179388" indent="-179388" algn="l" eaLnBrk="1" fontAlgn="auto" hangingPunct="1">
              <a:spcBef>
                <a:spcPts val="10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Survival rafts, Life Preservers</a:t>
            </a:r>
          </a:p>
          <a:p>
            <a:pPr marL="179388" indent="-179388" algn="l" eaLnBrk="1" fontAlgn="auto" hangingPunct="1">
              <a:spcBef>
                <a:spcPts val="100"/>
              </a:spcBef>
              <a:spcAft>
                <a:spcPts val="0"/>
              </a:spcAft>
              <a:buFont typeface="Arial" panose="020B0604020202020204" pitchFamily="34" charset="0"/>
              <a:buChar char="•"/>
              <a:defRPr/>
            </a:pPr>
            <a:r>
              <a:rPr lang="en-US" sz="1200" b="1" kern="0" dirty="0">
                <a:solidFill>
                  <a:srgbClr val="002060"/>
                </a:solidFill>
                <a:effectLst/>
                <a:latin typeface="Arial" panose="020B0604020202020204" pitchFamily="34" charset="0"/>
                <a:ea typeface="+mn-ea"/>
                <a:cs typeface="Arial" panose="020B0604020202020204" pitchFamily="34" charset="0"/>
              </a:rPr>
              <a:t>Survival vests, Survival kit items</a:t>
            </a:r>
          </a:p>
          <a:p>
            <a:pPr marL="179388" marR="0" lvl="0" indent="-179388" algn="l" defTabSz="91440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Underwater breathing apparatus</a:t>
            </a:r>
          </a:p>
        </p:txBody>
      </p:sp>
      <p:sp>
        <p:nvSpPr>
          <p:cNvPr id="20" name="TextBox 19">
            <a:extLst>
              <a:ext uri="{FF2B5EF4-FFF2-40B4-BE49-F238E27FC236}">
                <a16:creationId xmlns:a16="http://schemas.microsoft.com/office/drawing/2014/main" id="{A4CEACD9-5C31-4B6A-B2E5-757A080BB352}"/>
              </a:ext>
            </a:extLst>
          </p:cNvPr>
          <p:cNvSpPr txBox="1"/>
          <p:nvPr/>
        </p:nvSpPr>
        <p:spPr>
          <a:xfrm>
            <a:off x="2101185" y="5274846"/>
            <a:ext cx="488826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1070 In-Service Products, 10 active Acquisitions</a:t>
            </a:r>
          </a:p>
        </p:txBody>
      </p:sp>
      <p:sp>
        <p:nvSpPr>
          <p:cNvPr id="21" name="Rectangle 20">
            <a:extLst>
              <a:ext uri="{FF2B5EF4-FFF2-40B4-BE49-F238E27FC236}">
                <a16:creationId xmlns:a16="http://schemas.microsoft.com/office/drawing/2014/main" id="{69653574-A128-45B1-8174-BF0AC43DE14A}"/>
              </a:ext>
            </a:extLst>
          </p:cNvPr>
          <p:cNvSpPr/>
          <p:nvPr/>
        </p:nvSpPr>
        <p:spPr>
          <a:xfrm>
            <a:off x="1159253" y="4572000"/>
            <a:ext cx="3303810" cy="677108"/>
          </a:xfrm>
          <a:prstGeom prst="rect">
            <a:avLst/>
          </a:prstGeom>
          <a:solidFill>
            <a:schemeClr val="bg1"/>
          </a:solidFill>
          <a:ln>
            <a:solidFill>
              <a:schemeClr val="tx1"/>
            </a:solidFill>
          </a:ln>
        </p:spPr>
        <p:txBody>
          <a:bodyPr wrap="square">
            <a:spAutoFit/>
          </a:bodyPr>
          <a:lstStyle/>
          <a:p>
            <a:pPr algn="l" eaLnBrk="1" fontAlgn="auto" hangingPunct="1">
              <a:spcBef>
                <a:spcPts val="0"/>
              </a:spcBef>
              <a:spcAft>
                <a:spcPts val="0"/>
              </a:spcAft>
              <a:defRPr/>
            </a:pPr>
            <a:r>
              <a:rPr lang="en-US" sz="1400" b="1" kern="0" dirty="0">
                <a:solidFill>
                  <a:srgbClr val="002060"/>
                </a:solidFill>
                <a:effectLst/>
                <a:latin typeface="Arial" panose="020B0604020202020204" pitchFamily="34" charset="0"/>
                <a:ea typeface="+mn-ea"/>
                <a:cs typeface="Arial" panose="020B0604020202020204" pitchFamily="34" charset="0"/>
              </a:rPr>
              <a:t>Physiological Episode Protection</a:t>
            </a:r>
          </a:p>
          <a:p>
            <a:pPr marL="179388" marR="0" lvl="0" indent="-179388"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0" dirty="0">
                <a:solidFill>
                  <a:srgbClr val="002060"/>
                </a:solidFill>
                <a:effectLst/>
                <a:latin typeface="Arial" panose="020B0604020202020204" pitchFamily="34" charset="0"/>
                <a:ea typeface="+mn-ea"/>
                <a:cs typeface="Arial" panose="020B0604020202020204" pitchFamily="34" charset="0"/>
              </a:rPr>
              <a:t>Oxygen generation systems, masks, filters, monitors, emergency bottles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pitchFamily="34" charset="0"/>
                <a:cs typeface="Arial" pitchFamily="34" charset="0"/>
              </a:rPr>
              <a:pPr>
                <a:defRPr/>
              </a:pPr>
              <a:t>4</a:t>
            </a:fld>
            <a:endParaRPr lang="en-US" dirty="0">
              <a:latin typeface="Arial" pitchFamily="34" charset="0"/>
              <a:cs typeface="Arial" pitchFamily="34" charset="0"/>
            </a:endParaRPr>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a:t>PMA-202 Organization</a:t>
            </a:r>
          </a:p>
        </p:txBody>
      </p:sp>
      <p:sp>
        <p:nvSpPr>
          <p:cNvPr id="42" name="Footer Placeholder 4">
            <a:extLst>
              <a:ext uri="{FF2B5EF4-FFF2-40B4-BE49-F238E27FC236}">
                <a16:creationId xmlns:a16="http://schemas.microsoft.com/office/drawing/2014/main" id="{6DB0F0E6-B33A-4C62-AB44-29648779A2B7}"/>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279" name="Line 50">
            <a:extLst>
              <a:ext uri="{FF2B5EF4-FFF2-40B4-BE49-F238E27FC236}">
                <a16:creationId xmlns:a16="http://schemas.microsoft.com/office/drawing/2014/main" id="{C939B445-4179-467D-884B-4A561120EFC3}"/>
              </a:ext>
            </a:extLst>
          </p:cNvPr>
          <p:cNvSpPr>
            <a:spLocks noChangeShapeType="1"/>
          </p:cNvSpPr>
          <p:nvPr/>
        </p:nvSpPr>
        <p:spPr bwMode="auto">
          <a:xfrm flipV="1">
            <a:off x="4060274" y="3966360"/>
            <a:ext cx="2111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80" name="Line 4">
            <a:extLst>
              <a:ext uri="{FF2B5EF4-FFF2-40B4-BE49-F238E27FC236}">
                <a16:creationId xmlns:a16="http://schemas.microsoft.com/office/drawing/2014/main" id="{379DCC8F-CF81-4FCF-BDC2-6941C533E9D8}"/>
              </a:ext>
            </a:extLst>
          </p:cNvPr>
          <p:cNvSpPr>
            <a:spLocks noChangeShapeType="1"/>
          </p:cNvSpPr>
          <p:nvPr/>
        </p:nvSpPr>
        <p:spPr bwMode="auto">
          <a:xfrm flipH="1">
            <a:off x="2488149" y="3292510"/>
            <a:ext cx="103" cy="68203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81" name="Line 50">
            <a:extLst>
              <a:ext uri="{FF2B5EF4-FFF2-40B4-BE49-F238E27FC236}">
                <a16:creationId xmlns:a16="http://schemas.microsoft.com/office/drawing/2014/main" id="{6BEB3370-0F73-43A2-972F-9A27EA447FDF}"/>
              </a:ext>
            </a:extLst>
          </p:cNvPr>
          <p:cNvSpPr>
            <a:spLocks noChangeShapeType="1"/>
          </p:cNvSpPr>
          <p:nvPr/>
        </p:nvSpPr>
        <p:spPr bwMode="auto">
          <a:xfrm>
            <a:off x="5629156" y="3967629"/>
            <a:ext cx="234792" cy="230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82" name="Rectangle 281">
            <a:extLst>
              <a:ext uri="{FF2B5EF4-FFF2-40B4-BE49-F238E27FC236}">
                <a16:creationId xmlns:a16="http://schemas.microsoft.com/office/drawing/2014/main" id="{E939773F-D1FD-44FA-8456-8879E916B715}"/>
              </a:ext>
            </a:extLst>
          </p:cNvPr>
          <p:cNvSpPr/>
          <p:nvPr/>
        </p:nvSpPr>
        <p:spPr>
          <a:xfrm>
            <a:off x="7784395" y="1353867"/>
            <a:ext cx="1307266" cy="49291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283" name="Line 50">
            <a:extLst>
              <a:ext uri="{FF2B5EF4-FFF2-40B4-BE49-F238E27FC236}">
                <a16:creationId xmlns:a16="http://schemas.microsoft.com/office/drawing/2014/main" id="{6FC4A33A-4669-4CF8-AC27-EF3BCE33E79E}"/>
              </a:ext>
            </a:extLst>
          </p:cNvPr>
          <p:cNvSpPr>
            <a:spLocks noChangeShapeType="1"/>
          </p:cNvSpPr>
          <p:nvPr/>
        </p:nvSpPr>
        <p:spPr bwMode="auto">
          <a:xfrm>
            <a:off x="3805381" y="5929669"/>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84" name="Line 50">
            <a:extLst>
              <a:ext uri="{FF2B5EF4-FFF2-40B4-BE49-F238E27FC236}">
                <a16:creationId xmlns:a16="http://schemas.microsoft.com/office/drawing/2014/main" id="{BDB3561E-FD6F-47CF-9C2D-2B7A5F6008F2}"/>
              </a:ext>
            </a:extLst>
          </p:cNvPr>
          <p:cNvSpPr>
            <a:spLocks noChangeShapeType="1"/>
          </p:cNvSpPr>
          <p:nvPr/>
        </p:nvSpPr>
        <p:spPr bwMode="auto">
          <a:xfrm flipH="1">
            <a:off x="3141974" y="2764818"/>
            <a:ext cx="0" cy="184182"/>
          </a:xfrm>
          <a:prstGeom prst="line">
            <a:avLst/>
          </a:prstGeom>
          <a:ln>
            <a:headEnd/>
            <a:tailEnd/>
          </a:ln>
        </p:spPr>
        <p:style>
          <a:lnRef idx="1">
            <a:schemeClr val="dk1"/>
          </a:lnRef>
          <a:fillRef idx="0">
            <a:schemeClr val="dk1"/>
          </a:fillRef>
          <a:effectRef idx="0">
            <a:schemeClr val="dk1"/>
          </a:effectRef>
          <a:fontRef idx="minor">
            <a:schemeClr val="tx1"/>
          </a:fontRef>
        </p:style>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85" name="Line 50">
            <a:extLst>
              <a:ext uri="{FF2B5EF4-FFF2-40B4-BE49-F238E27FC236}">
                <a16:creationId xmlns:a16="http://schemas.microsoft.com/office/drawing/2014/main" id="{228D5277-F13C-4CC1-B531-86175FF20444}"/>
              </a:ext>
            </a:extLst>
          </p:cNvPr>
          <p:cNvSpPr>
            <a:spLocks noChangeShapeType="1"/>
          </p:cNvSpPr>
          <p:nvPr/>
        </p:nvSpPr>
        <p:spPr bwMode="auto">
          <a:xfrm flipV="1">
            <a:off x="2491747" y="3578687"/>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cxnSp>
        <p:nvCxnSpPr>
          <p:cNvPr id="286" name="Straight Connector 285">
            <a:extLst>
              <a:ext uri="{FF2B5EF4-FFF2-40B4-BE49-F238E27FC236}">
                <a16:creationId xmlns:a16="http://schemas.microsoft.com/office/drawing/2014/main" id="{11F44ACF-3A81-4726-8AD9-C5785F1FACA6}"/>
              </a:ext>
            </a:extLst>
          </p:cNvPr>
          <p:cNvCxnSpPr/>
          <p:nvPr/>
        </p:nvCxnSpPr>
        <p:spPr bwMode="auto">
          <a:xfrm>
            <a:off x="2917440" y="2031916"/>
            <a:ext cx="1009336"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cxnSp>
      <p:sp>
        <p:nvSpPr>
          <p:cNvPr id="287" name="Line 50">
            <a:extLst>
              <a:ext uri="{FF2B5EF4-FFF2-40B4-BE49-F238E27FC236}">
                <a16:creationId xmlns:a16="http://schemas.microsoft.com/office/drawing/2014/main" id="{E3022061-8708-4112-9CDF-2DD59C34ECE9}"/>
              </a:ext>
            </a:extLst>
          </p:cNvPr>
          <p:cNvSpPr>
            <a:spLocks noChangeShapeType="1"/>
          </p:cNvSpPr>
          <p:nvPr/>
        </p:nvSpPr>
        <p:spPr bwMode="auto">
          <a:xfrm flipV="1">
            <a:off x="4061589" y="3593264"/>
            <a:ext cx="2111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88" name="Line 50">
            <a:extLst>
              <a:ext uri="{FF2B5EF4-FFF2-40B4-BE49-F238E27FC236}">
                <a16:creationId xmlns:a16="http://schemas.microsoft.com/office/drawing/2014/main" id="{C3DBDFCB-3391-49D6-9813-B95C671F22F0}"/>
              </a:ext>
            </a:extLst>
          </p:cNvPr>
          <p:cNvSpPr>
            <a:spLocks noChangeShapeType="1"/>
          </p:cNvSpPr>
          <p:nvPr/>
        </p:nvSpPr>
        <p:spPr bwMode="auto">
          <a:xfrm>
            <a:off x="2479592" y="3967629"/>
            <a:ext cx="487226" cy="204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89" name="Line 50">
            <a:extLst>
              <a:ext uri="{FF2B5EF4-FFF2-40B4-BE49-F238E27FC236}">
                <a16:creationId xmlns:a16="http://schemas.microsoft.com/office/drawing/2014/main" id="{94BCF7F6-EE6C-4DB0-82F3-8951FC472E9B}"/>
              </a:ext>
            </a:extLst>
          </p:cNvPr>
          <p:cNvSpPr>
            <a:spLocks noChangeShapeType="1"/>
          </p:cNvSpPr>
          <p:nvPr/>
        </p:nvSpPr>
        <p:spPr bwMode="auto">
          <a:xfrm>
            <a:off x="3869974" y="5493427"/>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90" name="Text Box 3">
            <a:extLst>
              <a:ext uri="{FF2B5EF4-FFF2-40B4-BE49-F238E27FC236}">
                <a16:creationId xmlns:a16="http://schemas.microsoft.com/office/drawing/2014/main" id="{4E826D38-875C-47FA-8BB2-54EC8AC7340F}"/>
              </a:ext>
            </a:extLst>
          </p:cNvPr>
          <p:cNvSpPr txBox="1">
            <a:spLocks noChangeArrowheads="1"/>
          </p:cNvSpPr>
          <p:nvPr/>
        </p:nvSpPr>
        <p:spPr bwMode="auto">
          <a:xfrm>
            <a:off x="1718041" y="2550109"/>
            <a:ext cx="1447800" cy="23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Level 1 IPTLs</a:t>
            </a:r>
          </a:p>
        </p:txBody>
      </p:sp>
      <p:sp>
        <p:nvSpPr>
          <p:cNvPr id="291" name="Line 4">
            <a:extLst>
              <a:ext uri="{FF2B5EF4-FFF2-40B4-BE49-F238E27FC236}">
                <a16:creationId xmlns:a16="http://schemas.microsoft.com/office/drawing/2014/main" id="{C248DCCC-E036-43EC-AFB8-6046B6643254}"/>
              </a:ext>
            </a:extLst>
          </p:cNvPr>
          <p:cNvSpPr>
            <a:spLocks noChangeShapeType="1"/>
          </p:cNvSpPr>
          <p:nvPr/>
        </p:nvSpPr>
        <p:spPr bwMode="auto">
          <a:xfrm>
            <a:off x="3916143" y="948539"/>
            <a:ext cx="6770" cy="183931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92" name="Rectangle 104">
            <a:extLst>
              <a:ext uri="{FF2B5EF4-FFF2-40B4-BE49-F238E27FC236}">
                <a16:creationId xmlns:a16="http://schemas.microsoft.com/office/drawing/2014/main" id="{6A33D619-8D2C-47B0-A3C1-5E24FD098D48}"/>
              </a:ext>
            </a:extLst>
          </p:cNvPr>
          <p:cNvSpPr>
            <a:spLocks noChangeArrowheads="1"/>
          </p:cNvSpPr>
          <p:nvPr/>
        </p:nvSpPr>
        <p:spPr bwMode="auto">
          <a:xfrm>
            <a:off x="3186622" y="1423084"/>
            <a:ext cx="1478247" cy="454925"/>
          </a:xfrm>
          <a:prstGeom prst="rect">
            <a:avLst/>
          </a:prstGeom>
          <a:solidFill>
            <a:srgbClr val="DDDDDD"/>
          </a:solidFill>
          <a:ln w="25400">
            <a:solidFill>
              <a:srgbClr val="000000"/>
            </a:solidFill>
            <a:miter lim="800000"/>
            <a:headEnd/>
            <a:tailEnd/>
          </a:ln>
          <a:effectLst/>
        </p:spPr>
        <p:txBody>
          <a:bodyPr wrap="none" lIns="91423" tIns="0" rIns="91423" bIns="0" anchor="ct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Principal Deputy PM</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G. Crewse </a:t>
            </a:r>
          </a:p>
        </p:txBody>
      </p:sp>
      <p:sp>
        <p:nvSpPr>
          <p:cNvPr id="293" name="Rectangle 30">
            <a:extLst>
              <a:ext uri="{FF2B5EF4-FFF2-40B4-BE49-F238E27FC236}">
                <a16:creationId xmlns:a16="http://schemas.microsoft.com/office/drawing/2014/main" id="{68EFF5BC-2AD0-49B6-B7EA-A98022BBF678}"/>
              </a:ext>
            </a:extLst>
          </p:cNvPr>
          <p:cNvSpPr>
            <a:spLocks noChangeArrowheads="1"/>
          </p:cNvSpPr>
          <p:nvPr/>
        </p:nvSpPr>
        <p:spPr bwMode="auto">
          <a:xfrm>
            <a:off x="7838235" y="3843014"/>
            <a:ext cx="1208829" cy="358553"/>
          </a:xfrm>
          <a:prstGeom prst="rect">
            <a:avLst/>
          </a:prstGeom>
          <a:solidFill>
            <a:srgbClr val="92D050"/>
          </a:solidFill>
          <a:ln w="25400" algn="ctr">
            <a:solidFill>
              <a:srgbClr val="000000"/>
            </a:solidFill>
            <a:miter lim="800000"/>
            <a:headEnd/>
            <a:tailEnd/>
          </a:ln>
          <a:effectLst/>
        </p:spPr>
        <p:txBody>
          <a:bodyPr wrap="none" lIns="0" tIns="0" rIns="0" bIns="0" anchor="ctr"/>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Lead BFM</a:t>
            </a: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LCDR C. Radke</a:t>
            </a:r>
          </a:p>
        </p:txBody>
      </p:sp>
      <p:sp>
        <p:nvSpPr>
          <p:cNvPr id="294" name="Rectangle 31">
            <a:extLst>
              <a:ext uri="{FF2B5EF4-FFF2-40B4-BE49-F238E27FC236}">
                <a16:creationId xmlns:a16="http://schemas.microsoft.com/office/drawing/2014/main" id="{9160EADA-1A9B-43AB-BFFC-EAB1A239542B}"/>
              </a:ext>
            </a:extLst>
          </p:cNvPr>
          <p:cNvSpPr>
            <a:spLocks noChangeArrowheads="1"/>
          </p:cNvSpPr>
          <p:nvPr/>
        </p:nvSpPr>
        <p:spPr bwMode="auto">
          <a:xfrm>
            <a:off x="7837640" y="4651520"/>
            <a:ext cx="1210019" cy="346078"/>
          </a:xfrm>
          <a:prstGeom prst="rect">
            <a:avLst/>
          </a:prstGeom>
          <a:solidFill>
            <a:schemeClr val="bg1">
              <a:lumMod val="85000"/>
            </a:schemeClr>
          </a:solidFill>
          <a:ln w="25400" algn="ctr">
            <a:solidFill>
              <a:srgbClr val="000000"/>
            </a:solidFill>
            <a:miter lim="800000"/>
            <a:headEnd/>
            <a:tailEnd/>
          </a:ln>
          <a:effectLst/>
        </p:spPr>
        <p:txBody>
          <a:bodyPr lIns="0" tIns="0" rIns="0" bIns="0" anchor="ctr" anchorCtr="1"/>
          <a:lstStyle/>
          <a:p>
            <a:pPr marL="342900" marR="0" lvl="0" indent="-34290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Legal</a:t>
            </a:r>
          </a:p>
          <a:p>
            <a:pPr marL="342900" marR="0" lvl="0" indent="-34290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 Ohanesian</a:t>
            </a:r>
          </a:p>
        </p:txBody>
      </p:sp>
      <p:sp>
        <p:nvSpPr>
          <p:cNvPr id="295" name="Rectangle 32">
            <a:extLst>
              <a:ext uri="{FF2B5EF4-FFF2-40B4-BE49-F238E27FC236}">
                <a16:creationId xmlns:a16="http://schemas.microsoft.com/office/drawing/2014/main" id="{A8E3D585-C9CF-4920-9AFE-F639B45177F8}"/>
              </a:ext>
            </a:extLst>
          </p:cNvPr>
          <p:cNvSpPr>
            <a:spLocks noChangeArrowheads="1"/>
          </p:cNvSpPr>
          <p:nvPr/>
        </p:nvSpPr>
        <p:spPr bwMode="auto">
          <a:xfrm>
            <a:off x="7834750" y="2654065"/>
            <a:ext cx="1215799" cy="369559"/>
          </a:xfrm>
          <a:prstGeom prst="rect">
            <a:avLst/>
          </a:prstGeom>
          <a:solidFill>
            <a:srgbClr val="92D050"/>
          </a:solidFill>
          <a:ln w="25400" algn="ctr">
            <a:solidFill>
              <a:srgbClr val="000000"/>
            </a:solidFill>
            <a:miter lim="800000"/>
            <a:headEnd/>
            <a:tailEnd/>
          </a:ln>
          <a:effectLst/>
        </p:spPr>
        <p:txBody>
          <a:bodyPr wrap="none" lIns="91423" tIns="0" rIns="91423" bIns="0" anchor="ctr" anchorCtr="1"/>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Class Desk / DAPMSE </a:t>
            </a: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LCDR I. </a:t>
            </a:r>
            <a:r>
              <a:rPr kumimoji="0" lang="en-US" sz="1000" b="0" i="0" u="none" strike="noStrike" kern="0" cap="none" spc="0" normalizeH="0" baseline="0" noProof="0" dirty="0" err="1">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Kirschke</a:t>
            </a:r>
            <a:endParaRPr kumimoji="0" lang="en-US" sz="1000" b="0" i="0" u="none" strike="noStrike" kern="0" cap="none" spc="0" normalizeH="0" baseline="0" noProof="0" dirty="0">
              <a:ln>
                <a:noFill/>
              </a:ln>
              <a:solidFill>
                <a:srgbClr val="FF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96" name="Rectangle 33">
            <a:extLst>
              <a:ext uri="{FF2B5EF4-FFF2-40B4-BE49-F238E27FC236}">
                <a16:creationId xmlns:a16="http://schemas.microsoft.com/office/drawing/2014/main" id="{A906C948-59E0-4C82-B960-586DD3D62920}"/>
              </a:ext>
            </a:extLst>
          </p:cNvPr>
          <p:cNvSpPr>
            <a:spLocks noChangeArrowheads="1"/>
          </p:cNvSpPr>
          <p:nvPr/>
        </p:nvSpPr>
        <p:spPr bwMode="auto">
          <a:xfrm>
            <a:off x="7839616" y="3059783"/>
            <a:ext cx="1206067" cy="343948"/>
          </a:xfrm>
          <a:prstGeom prst="rect">
            <a:avLst/>
          </a:prstGeom>
          <a:solidFill>
            <a:srgbClr val="99CCFF"/>
          </a:solidFill>
          <a:ln w="25400" algn="ctr">
            <a:solidFill>
              <a:srgbClr val="000000"/>
            </a:solidFill>
            <a:miter lim="800000"/>
            <a:headEnd/>
            <a:tailEnd/>
          </a:ln>
          <a:effectLst/>
        </p:spPr>
        <p:txBody>
          <a:bodyPr wrap="none" lIns="91423" tIns="0" rIns="91423" bIns="0" anchor="ctr"/>
          <a:lstStyle/>
          <a:p>
            <a:pPr marL="0" marR="0" lvl="0" indent="0" algn="ctr" defTabSz="914400" rtl="0" eaLnBrk="0" fontAlgn="base" latinLnBrk="0" hangingPunct="0">
              <a:lnSpc>
                <a:spcPct val="90000"/>
              </a:lnSpc>
              <a:spcBef>
                <a:spcPct val="5000"/>
              </a:spcBef>
              <a:spcAft>
                <a:spcPct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PSM</a:t>
            </a: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 Dixon </a:t>
            </a:r>
          </a:p>
          <a:p>
            <a:pPr marL="0" marR="0" lvl="0" indent="0" algn="ctr" defTabSz="914400" rtl="0" eaLnBrk="0" fontAlgn="base" latinLnBrk="0" hangingPunct="0">
              <a:lnSpc>
                <a:spcPct val="90000"/>
              </a:lnSpc>
              <a:spcBef>
                <a:spcPct val="5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297" name="Rectangle 34">
            <a:extLst>
              <a:ext uri="{FF2B5EF4-FFF2-40B4-BE49-F238E27FC236}">
                <a16:creationId xmlns:a16="http://schemas.microsoft.com/office/drawing/2014/main" id="{C3F066CF-99C9-460B-A0B8-C9FCF87824F5}"/>
              </a:ext>
            </a:extLst>
          </p:cNvPr>
          <p:cNvSpPr>
            <a:spLocks noChangeArrowheads="1"/>
          </p:cNvSpPr>
          <p:nvPr/>
        </p:nvSpPr>
        <p:spPr bwMode="auto">
          <a:xfrm>
            <a:off x="7829854" y="2241266"/>
            <a:ext cx="1225590" cy="376640"/>
          </a:xfrm>
          <a:prstGeom prst="rect">
            <a:avLst/>
          </a:prstGeom>
          <a:solidFill>
            <a:srgbClr val="99CCFF"/>
          </a:solidFill>
          <a:ln w="25400" algn="ctr">
            <a:solidFill>
              <a:srgbClr val="000000"/>
            </a:solidFill>
            <a:miter lim="800000"/>
            <a:headEnd/>
            <a:tailEnd/>
          </a:ln>
          <a:effectLst/>
        </p:spPr>
        <p:txBody>
          <a:bodyPr wrap="none" lIns="91423" tIns="0" rIns="91423" bIns="0" anchor="ctr" anchorCtr="1"/>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APM Test &amp; Eval</a:t>
            </a: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a:t>
            </a: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J. Hoagland </a:t>
            </a:r>
          </a:p>
        </p:txBody>
      </p:sp>
      <p:sp>
        <p:nvSpPr>
          <p:cNvPr id="298" name="Rectangle 35">
            <a:extLst>
              <a:ext uri="{FF2B5EF4-FFF2-40B4-BE49-F238E27FC236}">
                <a16:creationId xmlns:a16="http://schemas.microsoft.com/office/drawing/2014/main" id="{67507062-84F6-4243-AC04-C7179DD491DE}"/>
              </a:ext>
            </a:extLst>
          </p:cNvPr>
          <p:cNvSpPr>
            <a:spLocks noChangeArrowheads="1"/>
          </p:cNvSpPr>
          <p:nvPr/>
        </p:nvSpPr>
        <p:spPr bwMode="auto">
          <a:xfrm>
            <a:off x="7835952" y="3439890"/>
            <a:ext cx="1213394" cy="366965"/>
          </a:xfrm>
          <a:prstGeom prst="rect">
            <a:avLst/>
          </a:prstGeom>
          <a:solidFill>
            <a:srgbClr val="99CCFF"/>
          </a:solidFill>
          <a:ln w="25400" algn="ctr">
            <a:solidFill>
              <a:srgbClr val="000000"/>
            </a:solidFill>
            <a:miter lim="800000"/>
            <a:headEnd/>
            <a:tailEnd/>
          </a:ln>
          <a:effectLst/>
        </p:spPr>
        <p:txBody>
          <a:bodyPr wrap="none" lIns="91423" tIns="0" rIns="91423" bIns="0" anchor="ctr" anchorCtr="1"/>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Contracts</a:t>
            </a: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J. Billig</a:t>
            </a:r>
          </a:p>
        </p:txBody>
      </p:sp>
      <p:sp>
        <p:nvSpPr>
          <p:cNvPr id="299" name="Rectangle 107">
            <a:extLst>
              <a:ext uri="{FF2B5EF4-FFF2-40B4-BE49-F238E27FC236}">
                <a16:creationId xmlns:a16="http://schemas.microsoft.com/office/drawing/2014/main" id="{2CBCC3AF-18B0-428C-A9C9-C1E140619AA3}"/>
              </a:ext>
            </a:extLst>
          </p:cNvPr>
          <p:cNvSpPr>
            <a:spLocks noChangeArrowheads="1"/>
          </p:cNvSpPr>
          <p:nvPr/>
        </p:nvSpPr>
        <p:spPr bwMode="auto">
          <a:xfrm>
            <a:off x="7835952" y="4237726"/>
            <a:ext cx="1213394" cy="377635"/>
          </a:xfrm>
          <a:prstGeom prst="rect">
            <a:avLst/>
          </a:prstGeom>
          <a:solidFill>
            <a:srgbClr val="99CCFF"/>
          </a:solidFill>
          <a:ln w="25400" algn="ctr">
            <a:solidFill>
              <a:srgbClr val="000000"/>
            </a:solidFill>
            <a:miter lim="800000"/>
            <a:headEnd/>
            <a:tailEnd/>
          </a:ln>
          <a:effectLst/>
        </p:spPr>
        <p:txBody>
          <a:bodyPr wrap="none" lIns="91423" tIns="0" rIns="91423" bIns="0" anchor="ctr"/>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Cost </a:t>
            </a: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S. Hanson</a:t>
            </a:r>
          </a:p>
        </p:txBody>
      </p:sp>
      <p:sp>
        <p:nvSpPr>
          <p:cNvPr id="300" name="Rectangle 135">
            <a:extLst>
              <a:ext uri="{FF2B5EF4-FFF2-40B4-BE49-F238E27FC236}">
                <a16:creationId xmlns:a16="http://schemas.microsoft.com/office/drawing/2014/main" id="{E6620FA5-01F1-4C3F-9D5E-99EA3F1417A4}"/>
              </a:ext>
            </a:extLst>
          </p:cNvPr>
          <p:cNvSpPr>
            <a:spLocks noChangeArrowheads="1"/>
          </p:cNvSpPr>
          <p:nvPr/>
        </p:nvSpPr>
        <p:spPr bwMode="auto">
          <a:xfrm>
            <a:off x="7829854" y="1821276"/>
            <a:ext cx="1225590" cy="383831"/>
          </a:xfrm>
          <a:prstGeom prst="rect">
            <a:avLst/>
          </a:prstGeom>
          <a:solidFill>
            <a:srgbClr val="99CCFF"/>
          </a:solidFill>
          <a:ln w="25400" algn="ctr">
            <a:solidFill>
              <a:srgbClr val="000000"/>
            </a:solidFill>
            <a:miter lim="800000"/>
            <a:headEnd/>
            <a:tailEnd/>
          </a:ln>
          <a:effectLst/>
        </p:spPr>
        <p:txBody>
          <a:bodyPr wrap="none" lIns="91423" tIns="0" rIns="91423" bIns="0" anchor="ctr"/>
          <a:lstStyle/>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APMSE</a:t>
            </a: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E. Schwartz</a:t>
            </a:r>
          </a:p>
        </p:txBody>
      </p:sp>
      <p:sp>
        <p:nvSpPr>
          <p:cNvPr id="301" name="Rectangle 182">
            <a:extLst>
              <a:ext uri="{FF2B5EF4-FFF2-40B4-BE49-F238E27FC236}">
                <a16:creationId xmlns:a16="http://schemas.microsoft.com/office/drawing/2014/main" id="{0F24424F-6FDB-4816-AEF5-BB68B42786C8}"/>
              </a:ext>
            </a:extLst>
          </p:cNvPr>
          <p:cNvSpPr>
            <a:spLocks noChangeArrowheads="1"/>
          </p:cNvSpPr>
          <p:nvPr/>
        </p:nvSpPr>
        <p:spPr bwMode="auto">
          <a:xfrm>
            <a:off x="7834750" y="5033757"/>
            <a:ext cx="1215799" cy="384189"/>
          </a:xfrm>
          <a:prstGeom prst="rect">
            <a:avLst/>
          </a:prstGeom>
          <a:solidFill>
            <a:srgbClr val="99CCFF"/>
          </a:solidFill>
          <a:ln w="25400" algn="ctr">
            <a:solidFill>
              <a:srgbClr val="000000"/>
            </a:solidFill>
            <a:miter lim="800000"/>
            <a:headEnd/>
            <a:tailEnd/>
          </a:ln>
          <a:effectLst/>
        </p:spPr>
        <p:txBody>
          <a:bodyPr wrap="none" lIns="91423" tIns="0" rIns="91423" bIns="0" anchor="ctr" anchorCtr="1"/>
          <a:lstStyle/>
          <a:p>
            <a:pPr marL="0" marR="0" lvl="0" indent="0" algn="ctr" defTabSz="914400" rtl="0" eaLnBrk="0" fontAlgn="base" latinLnBrk="0" hangingPunct="0">
              <a:lnSpc>
                <a:spcPct val="90000"/>
              </a:lnSpc>
              <a:spcBef>
                <a:spcPct val="5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CM / DM</a:t>
            </a: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a:p>
            <a:pPr marL="0" marR="0" lvl="0" indent="0" algn="ctr" defTabSz="914400" rtl="0" eaLnBrk="0" fontAlgn="base" latinLnBrk="0" hangingPunct="0">
              <a:lnSpc>
                <a:spcPct val="90000"/>
              </a:lnSpc>
              <a:spcBef>
                <a:spcPct val="5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D. Adams </a:t>
            </a:r>
          </a:p>
          <a:p>
            <a:pPr marL="0" marR="0" lvl="0" indent="0" algn="ctr" defTabSz="914400" rtl="0" eaLnBrk="0" fontAlgn="base" latinLnBrk="0" hangingPunct="0">
              <a:lnSpc>
                <a:spcPct val="90000"/>
              </a:lnSpc>
              <a:spcBef>
                <a:spcPct val="500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02" name="Rectangle 105">
            <a:extLst>
              <a:ext uri="{FF2B5EF4-FFF2-40B4-BE49-F238E27FC236}">
                <a16:creationId xmlns:a16="http://schemas.microsoft.com/office/drawing/2014/main" id="{FE568948-6E70-4F93-9B2E-BB495799C481}"/>
              </a:ext>
            </a:extLst>
          </p:cNvPr>
          <p:cNvSpPr>
            <a:spLocks noChangeArrowheads="1"/>
          </p:cNvSpPr>
          <p:nvPr/>
        </p:nvSpPr>
        <p:spPr bwMode="auto">
          <a:xfrm>
            <a:off x="671314" y="5641829"/>
            <a:ext cx="1843286" cy="911371"/>
          </a:xfrm>
          <a:prstGeom prst="rect">
            <a:avLst/>
          </a:prstGeom>
          <a:solidFill>
            <a:srgbClr val="EAEAEA"/>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050" b="1" i="0" u="sng"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Sponsors</a:t>
            </a:r>
          </a:p>
          <a:p>
            <a:pPr marL="55563" marR="0" lvl="0" indent="-55563" algn="ctr" defTabSz="914400" rtl="0" eaLnBrk="0" fontAlgn="base" latinLnBrk="0" hangingPunct="0">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OPNAV: </a:t>
            </a: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N98, LCDR A. Coates</a:t>
            </a:r>
          </a:p>
          <a:p>
            <a:pPr marL="55563" marR="0" lvl="0" indent="-55563" algn="ctr" defTabSz="914400" rtl="0" eaLnBrk="0" fontAlgn="base" latinLnBrk="0" hangingPunct="0">
              <a:lnSpc>
                <a:spcPct val="9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N83, LCDR C. Johnson</a:t>
            </a:r>
          </a:p>
          <a:p>
            <a:pPr marL="55563" marR="0" lvl="0" indent="-55563" algn="ctr" defTabSz="914400" rtl="0" eaLnBrk="0" fontAlgn="base" latinLnBrk="0" hangingPunct="0">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HQMC:</a:t>
            </a: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APW76, CDR </a:t>
            </a:r>
            <a:r>
              <a:rPr lang="en-US" sz="1050" kern="0" dirty="0">
                <a:solidFill>
                  <a:srgbClr val="000000"/>
                </a:solidFill>
                <a:effectLst/>
                <a:latin typeface="Arial Narrow" panose="020B0606020202030204" pitchFamily="34" charset="0"/>
                <a:cs typeface="Arial" panose="020B0604020202020204" pitchFamily="34" charset="0"/>
              </a:rPr>
              <a:t>J. Mahoney</a:t>
            </a: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a:t>
            </a:r>
          </a:p>
          <a:p>
            <a:pPr marL="55563" marR="0" lvl="0" indent="-55563" algn="ctr" defTabSz="914400" rtl="0" eaLnBrk="0" fontAlgn="base" latinLnBrk="0" hangingPunct="0">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CNAF:  </a:t>
            </a: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N01H, CAPT Yniguez</a:t>
            </a:r>
          </a:p>
          <a:p>
            <a:pPr marL="55563" marR="0" lvl="0" indent="-55563" algn="ctr" defTabSz="914400" rtl="0" eaLnBrk="0" fontAlgn="base" latinLnBrk="0" hangingPunct="0">
              <a:lnSpc>
                <a:spcPct val="9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CNAL:</a:t>
            </a: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N817, CDR G. Wright</a:t>
            </a:r>
            <a:endPar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03" name="Line 50">
            <a:extLst>
              <a:ext uri="{FF2B5EF4-FFF2-40B4-BE49-F238E27FC236}">
                <a16:creationId xmlns:a16="http://schemas.microsoft.com/office/drawing/2014/main" id="{E99B3885-BDE2-439E-9345-CC3ABBA0AB44}"/>
              </a:ext>
            </a:extLst>
          </p:cNvPr>
          <p:cNvSpPr>
            <a:spLocks noChangeShapeType="1"/>
          </p:cNvSpPr>
          <p:nvPr/>
        </p:nvSpPr>
        <p:spPr bwMode="auto">
          <a:xfrm>
            <a:off x="4064709" y="4750136"/>
            <a:ext cx="2743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04" name="Line 50">
            <a:extLst>
              <a:ext uri="{FF2B5EF4-FFF2-40B4-BE49-F238E27FC236}">
                <a16:creationId xmlns:a16="http://schemas.microsoft.com/office/drawing/2014/main" id="{B68F03B1-F682-4A75-B4B0-6879DC0C469E}"/>
              </a:ext>
            </a:extLst>
          </p:cNvPr>
          <p:cNvSpPr>
            <a:spLocks noChangeShapeType="1"/>
          </p:cNvSpPr>
          <p:nvPr/>
        </p:nvSpPr>
        <p:spPr bwMode="auto">
          <a:xfrm>
            <a:off x="4060768" y="4347303"/>
            <a:ext cx="2159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05" name="Line 50">
            <a:extLst>
              <a:ext uri="{FF2B5EF4-FFF2-40B4-BE49-F238E27FC236}">
                <a16:creationId xmlns:a16="http://schemas.microsoft.com/office/drawing/2014/main" id="{1805AA27-CD55-48B6-B047-FB2BD9395B74}"/>
              </a:ext>
            </a:extLst>
          </p:cNvPr>
          <p:cNvSpPr>
            <a:spLocks noChangeShapeType="1"/>
          </p:cNvSpPr>
          <p:nvPr/>
        </p:nvSpPr>
        <p:spPr bwMode="auto">
          <a:xfrm>
            <a:off x="3922913" y="5137412"/>
            <a:ext cx="297894" cy="3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07" name="Freeform 5">
            <a:extLst>
              <a:ext uri="{FF2B5EF4-FFF2-40B4-BE49-F238E27FC236}">
                <a16:creationId xmlns:a16="http://schemas.microsoft.com/office/drawing/2014/main" id="{210FBF60-219D-434C-BE98-CED4CD0CB570}"/>
              </a:ext>
            </a:extLst>
          </p:cNvPr>
          <p:cNvSpPr>
            <a:spLocks noChangeAspect="1"/>
          </p:cNvSpPr>
          <p:nvPr/>
        </p:nvSpPr>
        <p:spPr bwMode="auto">
          <a:xfrm>
            <a:off x="171073" y="4671607"/>
            <a:ext cx="273611" cy="97868"/>
          </a:xfrm>
          <a:custGeom>
            <a:avLst/>
            <a:gdLst>
              <a:gd name="T0" fmla="*/ 0 w 562"/>
              <a:gd name="T1" fmla="*/ 0 h 284"/>
              <a:gd name="T2" fmla="*/ 935 w 562"/>
              <a:gd name="T3" fmla="*/ 0 h 284"/>
              <a:gd name="T4" fmla="*/ 935 w 562"/>
              <a:gd name="T5" fmla="*/ 332 h 284"/>
              <a:gd name="T6" fmla="*/ 0 w 562"/>
              <a:gd name="T7" fmla="*/ 332 h 284"/>
              <a:gd name="T8" fmla="*/ 0 w 56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 h="284">
                <a:moveTo>
                  <a:pt x="0" y="0"/>
                </a:moveTo>
                <a:lnTo>
                  <a:pt x="561" y="0"/>
                </a:lnTo>
                <a:lnTo>
                  <a:pt x="561" y="283"/>
                </a:lnTo>
                <a:lnTo>
                  <a:pt x="0" y="283"/>
                </a:lnTo>
                <a:lnTo>
                  <a:pt x="0" y="0"/>
                </a:lnTo>
              </a:path>
            </a:pathLst>
          </a:custGeom>
          <a:solidFill>
            <a:srgbClr val="DDDDDD"/>
          </a:solidFill>
          <a:ln w="25400" cap="rnd" cmpd="sng">
            <a:solidFill>
              <a:srgbClr val="000000"/>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08" name="Text Box 7">
            <a:extLst>
              <a:ext uri="{FF2B5EF4-FFF2-40B4-BE49-F238E27FC236}">
                <a16:creationId xmlns:a16="http://schemas.microsoft.com/office/drawing/2014/main" id="{82283C99-21FE-4814-8154-8CF629514850}"/>
              </a:ext>
            </a:extLst>
          </p:cNvPr>
          <p:cNvSpPr txBox="1">
            <a:spLocks noChangeAspect="1" noChangeArrowheads="1"/>
          </p:cNvSpPr>
          <p:nvPr/>
        </p:nvSpPr>
        <p:spPr bwMode="auto">
          <a:xfrm>
            <a:off x="185338" y="4624526"/>
            <a:ext cx="881462" cy="21697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lIns="91434" tIns="45717" rIns="91434" bIns="45717">
            <a:spAutoFit/>
          </a:bodyPr>
          <a:lstStyle>
            <a:lvl1pPr marL="57150" indent="-57150"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57150" marR="0" lvl="0" indent="-57150" algn="ctr" defTabSz="914400" rtl="0" eaLnBrk="0" fontAlgn="base" latinLnBrk="0" hangingPunct="0">
              <a:lnSpc>
                <a:spcPct val="9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 EOB </a:t>
            </a:r>
          </a:p>
        </p:txBody>
      </p:sp>
      <p:sp>
        <p:nvSpPr>
          <p:cNvPr id="309" name="Freeform 9">
            <a:extLst>
              <a:ext uri="{FF2B5EF4-FFF2-40B4-BE49-F238E27FC236}">
                <a16:creationId xmlns:a16="http://schemas.microsoft.com/office/drawing/2014/main" id="{E61A5585-5BD1-43B5-B3D0-3FD203B12175}"/>
              </a:ext>
            </a:extLst>
          </p:cNvPr>
          <p:cNvSpPr>
            <a:spLocks noChangeAspect="1"/>
          </p:cNvSpPr>
          <p:nvPr/>
        </p:nvSpPr>
        <p:spPr bwMode="auto">
          <a:xfrm>
            <a:off x="171073" y="4825214"/>
            <a:ext cx="279743" cy="98797"/>
          </a:xfrm>
          <a:custGeom>
            <a:avLst/>
            <a:gdLst>
              <a:gd name="T0" fmla="*/ 0 w 562"/>
              <a:gd name="T1" fmla="*/ 0 h 284"/>
              <a:gd name="T2" fmla="*/ 935 w 562"/>
              <a:gd name="T3" fmla="*/ 0 h 284"/>
              <a:gd name="T4" fmla="*/ 935 w 562"/>
              <a:gd name="T5" fmla="*/ 332 h 284"/>
              <a:gd name="T6" fmla="*/ 0 w 562"/>
              <a:gd name="T7" fmla="*/ 332 h 284"/>
              <a:gd name="T8" fmla="*/ 0 w 56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 h="284">
                <a:moveTo>
                  <a:pt x="0" y="0"/>
                </a:moveTo>
                <a:lnTo>
                  <a:pt x="561" y="0"/>
                </a:lnTo>
                <a:lnTo>
                  <a:pt x="561" y="283"/>
                </a:lnTo>
                <a:lnTo>
                  <a:pt x="0" y="283"/>
                </a:lnTo>
                <a:lnTo>
                  <a:pt x="0" y="0"/>
                </a:lnTo>
              </a:path>
            </a:pathLst>
          </a:custGeom>
          <a:solidFill>
            <a:srgbClr val="66CCFF"/>
          </a:solidFill>
          <a:ln w="25400" cap="rnd" cmpd="sng">
            <a:solidFill>
              <a:srgbClr val="000000"/>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10" name="Text Box 11">
            <a:extLst>
              <a:ext uri="{FF2B5EF4-FFF2-40B4-BE49-F238E27FC236}">
                <a16:creationId xmlns:a16="http://schemas.microsoft.com/office/drawing/2014/main" id="{8488067D-F078-4B44-A869-2059DBC7FA56}"/>
              </a:ext>
            </a:extLst>
          </p:cNvPr>
          <p:cNvSpPr txBox="1">
            <a:spLocks noChangeAspect="1" noChangeArrowheads="1"/>
          </p:cNvSpPr>
          <p:nvPr/>
        </p:nvSpPr>
        <p:spPr bwMode="auto">
          <a:xfrm>
            <a:off x="372298" y="4755796"/>
            <a:ext cx="605556"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a:t>
            </a:r>
            <a:r>
              <a:rPr kumimoji="0" lang="en-US" sz="9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NAWC</a:t>
            </a:r>
          </a:p>
        </p:txBody>
      </p:sp>
      <p:sp>
        <p:nvSpPr>
          <p:cNvPr id="311" name="Text Box 12">
            <a:extLst>
              <a:ext uri="{FF2B5EF4-FFF2-40B4-BE49-F238E27FC236}">
                <a16:creationId xmlns:a16="http://schemas.microsoft.com/office/drawing/2014/main" id="{50815912-0C09-4DE0-A3FD-1F6DF3694491}"/>
              </a:ext>
            </a:extLst>
          </p:cNvPr>
          <p:cNvSpPr txBox="1">
            <a:spLocks noChangeAspect="1" noChangeArrowheads="1"/>
          </p:cNvSpPr>
          <p:nvPr/>
        </p:nvSpPr>
        <p:spPr bwMode="auto">
          <a:xfrm>
            <a:off x="244575" y="4444697"/>
            <a:ext cx="739992" cy="39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sng"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LEGEND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sng"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12" name="Text Box 13">
            <a:extLst>
              <a:ext uri="{FF2B5EF4-FFF2-40B4-BE49-F238E27FC236}">
                <a16:creationId xmlns:a16="http://schemas.microsoft.com/office/drawing/2014/main" id="{766945CC-040D-4945-AAB7-CE370BB6AD77}"/>
              </a:ext>
            </a:extLst>
          </p:cNvPr>
          <p:cNvSpPr txBox="1">
            <a:spLocks noChangeAspect="1" noChangeArrowheads="1"/>
          </p:cNvSpPr>
          <p:nvPr/>
        </p:nvSpPr>
        <p:spPr bwMode="auto">
          <a:xfrm>
            <a:off x="629230" y="5130263"/>
            <a:ext cx="189006"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13" name="Rectangle 14">
            <a:extLst>
              <a:ext uri="{FF2B5EF4-FFF2-40B4-BE49-F238E27FC236}">
                <a16:creationId xmlns:a16="http://schemas.microsoft.com/office/drawing/2014/main" id="{39EA6643-7774-4880-900D-A2EBD15E7016}"/>
              </a:ext>
            </a:extLst>
          </p:cNvPr>
          <p:cNvSpPr>
            <a:spLocks noChangeArrowheads="1"/>
          </p:cNvSpPr>
          <p:nvPr/>
        </p:nvSpPr>
        <p:spPr bwMode="auto">
          <a:xfrm>
            <a:off x="83222" y="4480133"/>
            <a:ext cx="883764" cy="1107561"/>
          </a:xfrm>
          <a:prstGeom prst="rect">
            <a:avLst/>
          </a:prstGeom>
          <a:noFill/>
          <a:ln w="635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14" name="Freeform 17">
            <a:extLst>
              <a:ext uri="{FF2B5EF4-FFF2-40B4-BE49-F238E27FC236}">
                <a16:creationId xmlns:a16="http://schemas.microsoft.com/office/drawing/2014/main" id="{F6E2FFB7-5CC0-4F99-8723-8569FF675819}"/>
              </a:ext>
            </a:extLst>
          </p:cNvPr>
          <p:cNvSpPr>
            <a:spLocks noChangeAspect="1"/>
          </p:cNvSpPr>
          <p:nvPr/>
        </p:nvSpPr>
        <p:spPr bwMode="auto">
          <a:xfrm>
            <a:off x="171073" y="4993784"/>
            <a:ext cx="279743" cy="98662"/>
          </a:xfrm>
          <a:custGeom>
            <a:avLst/>
            <a:gdLst>
              <a:gd name="T0" fmla="*/ 0 w 562"/>
              <a:gd name="T1" fmla="*/ 0 h 284"/>
              <a:gd name="T2" fmla="*/ 935 w 562"/>
              <a:gd name="T3" fmla="*/ 0 h 284"/>
              <a:gd name="T4" fmla="*/ 935 w 562"/>
              <a:gd name="T5" fmla="*/ 332 h 284"/>
              <a:gd name="T6" fmla="*/ 0 w 562"/>
              <a:gd name="T7" fmla="*/ 332 h 284"/>
              <a:gd name="T8" fmla="*/ 0 w 56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 h="284">
                <a:moveTo>
                  <a:pt x="0" y="0"/>
                </a:moveTo>
                <a:lnTo>
                  <a:pt x="561" y="0"/>
                </a:lnTo>
                <a:lnTo>
                  <a:pt x="561" y="283"/>
                </a:lnTo>
                <a:lnTo>
                  <a:pt x="0" y="283"/>
                </a:lnTo>
                <a:lnTo>
                  <a:pt x="0" y="0"/>
                </a:lnTo>
              </a:path>
            </a:pathLst>
          </a:custGeom>
          <a:solidFill>
            <a:srgbClr val="92D050"/>
          </a:solidFill>
          <a:ln w="25400" cap="rnd" cmpd="sng">
            <a:solidFill>
              <a:srgbClr val="000000"/>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15" name="Text Box 19">
            <a:extLst>
              <a:ext uri="{FF2B5EF4-FFF2-40B4-BE49-F238E27FC236}">
                <a16:creationId xmlns:a16="http://schemas.microsoft.com/office/drawing/2014/main" id="{5586168D-776C-413B-A59A-E93F086B2A8F}"/>
              </a:ext>
            </a:extLst>
          </p:cNvPr>
          <p:cNvSpPr txBox="1">
            <a:spLocks noChangeAspect="1" noChangeArrowheads="1"/>
          </p:cNvSpPr>
          <p:nvPr/>
        </p:nvSpPr>
        <p:spPr bwMode="auto">
          <a:xfrm>
            <a:off x="413261" y="4931184"/>
            <a:ext cx="431694"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MIL</a:t>
            </a:r>
          </a:p>
        </p:txBody>
      </p:sp>
      <p:sp>
        <p:nvSpPr>
          <p:cNvPr id="316" name="Text Box 19">
            <a:extLst>
              <a:ext uri="{FF2B5EF4-FFF2-40B4-BE49-F238E27FC236}">
                <a16:creationId xmlns:a16="http://schemas.microsoft.com/office/drawing/2014/main" id="{94F3693B-38E9-4906-9BED-4F5D8042644C}"/>
              </a:ext>
            </a:extLst>
          </p:cNvPr>
          <p:cNvSpPr txBox="1">
            <a:spLocks noChangeAspect="1" noChangeArrowheads="1"/>
          </p:cNvSpPr>
          <p:nvPr/>
        </p:nvSpPr>
        <p:spPr bwMode="auto">
          <a:xfrm>
            <a:off x="378889" y="5078173"/>
            <a:ext cx="548275"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CSS</a:t>
            </a:r>
          </a:p>
        </p:txBody>
      </p:sp>
      <p:sp>
        <p:nvSpPr>
          <p:cNvPr id="317" name="Freeform 17">
            <a:extLst>
              <a:ext uri="{FF2B5EF4-FFF2-40B4-BE49-F238E27FC236}">
                <a16:creationId xmlns:a16="http://schemas.microsoft.com/office/drawing/2014/main" id="{DD629101-5122-4533-A0D9-E1AAC0D9D9FB}"/>
              </a:ext>
            </a:extLst>
          </p:cNvPr>
          <p:cNvSpPr>
            <a:spLocks noChangeAspect="1"/>
          </p:cNvSpPr>
          <p:nvPr/>
        </p:nvSpPr>
        <p:spPr bwMode="auto">
          <a:xfrm>
            <a:off x="169928" y="5163354"/>
            <a:ext cx="280889" cy="105118"/>
          </a:xfrm>
          <a:custGeom>
            <a:avLst/>
            <a:gdLst>
              <a:gd name="T0" fmla="*/ 0 w 562"/>
              <a:gd name="T1" fmla="*/ 0 h 284"/>
              <a:gd name="T2" fmla="*/ 935 w 562"/>
              <a:gd name="T3" fmla="*/ 0 h 284"/>
              <a:gd name="T4" fmla="*/ 935 w 562"/>
              <a:gd name="T5" fmla="*/ 332 h 284"/>
              <a:gd name="T6" fmla="*/ 0 w 562"/>
              <a:gd name="T7" fmla="*/ 332 h 284"/>
              <a:gd name="T8" fmla="*/ 0 w 56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 h="284">
                <a:moveTo>
                  <a:pt x="0" y="0"/>
                </a:moveTo>
                <a:lnTo>
                  <a:pt x="561" y="0"/>
                </a:lnTo>
                <a:lnTo>
                  <a:pt x="561" y="283"/>
                </a:lnTo>
                <a:lnTo>
                  <a:pt x="0" y="283"/>
                </a:lnTo>
                <a:lnTo>
                  <a:pt x="0" y="0"/>
                </a:lnTo>
              </a:path>
            </a:pathLst>
          </a:custGeom>
          <a:solidFill>
            <a:schemeClr val="accent6">
              <a:lumMod val="40000"/>
              <a:lumOff val="60000"/>
            </a:schemeClr>
          </a:solidFill>
          <a:ln w="25400" cap="rnd" cmpd="sng">
            <a:solidFill>
              <a:srgbClr val="000000"/>
            </a:solidFill>
            <a:prstDash val="solid"/>
            <a:round/>
            <a:headEnd type="none" w="sm" len="sm"/>
            <a:tailEnd type="none" w="sm" len="sm"/>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18" name="Star: 5 Points 181">
            <a:extLst>
              <a:ext uri="{FF2B5EF4-FFF2-40B4-BE49-F238E27FC236}">
                <a16:creationId xmlns:a16="http://schemas.microsoft.com/office/drawing/2014/main" id="{D82B3DE9-69AF-4E7A-8751-0468C9DCB12D}"/>
              </a:ext>
            </a:extLst>
          </p:cNvPr>
          <p:cNvSpPr/>
          <p:nvPr/>
        </p:nvSpPr>
        <p:spPr>
          <a:xfrm>
            <a:off x="116674" y="5361525"/>
            <a:ext cx="231404" cy="15242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19" name="Text Box 19">
            <a:extLst>
              <a:ext uri="{FF2B5EF4-FFF2-40B4-BE49-F238E27FC236}">
                <a16:creationId xmlns:a16="http://schemas.microsoft.com/office/drawing/2014/main" id="{8582E7A6-D738-4932-95EF-8AE765E70EF7}"/>
              </a:ext>
            </a:extLst>
          </p:cNvPr>
          <p:cNvSpPr txBox="1">
            <a:spLocks noChangeAspect="1" noChangeArrowheads="1"/>
          </p:cNvSpPr>
          <p:nvPr/>
        </p:nvSpPr>
        <p:spPr bwMode="auto">
          <a:xfrm>
            <a:off x="86342" y="5217657"/>
            <a:ext cx="961683" cy="23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algn="ctr" eaLnBrk="0" hangingPunct="0">
              <a:defRPr sz="2800">
                <a:solidFill>
                  <a:schemeClr val="tx1"/>
                </a:solidFill>
                <a:latin typeface="Times New Roman" pitchFamily="18" charset="0"/>
              </a:defRPr>
            </a:lvl1pPr>
            <a:lvl2pPr marL="742950" indent="-285750" algn="ctr" eaLnBrk="0" hangingPunct="0">
              <a:defRPr sz="2800">
                <a:solidFill>
                  <a:schemeClr val="tx1"/>
                </a:solidFill>
                <a:latin typeface="Times New Roman" pitchFamily="18" charset="0"/>
              </a:defRPr>
            </a:lvl2pPr>
            <a:lvl3pPr marL="1143000" indent="-228600" algn="ctr" eaLnBrk="0" hangingPunct="0">
              <a:defRPr sz="2800">
                <a:solidFill>
                  <a:schemeClr val="tx1"/>
                </a:solidFill>
                <a:latin typeface="Times New Roman" pitchFamily="18" charset="0"/>
              </a:defRPr>
            </a:lvl3pPr>
            <a:lvl4pPr marL="1600200" indent="-228600" algn="ctr" eaLnBrk="0" hangingPunct="0">
              <a:defRPr sz="2800">
                <a:solidFill>
                  <a:schemeClr val="tx1"/>
                </a:solidFill>
                <a:latin typeface="Times New Roman" pitchFamily="18" charset="0"/>
              </a:defRPr>
            </a:lvl4pPr>
            <a:lvl5pPr marL="2057400" indent="-228600" algn="ctr"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Non-NAVAIR</a:t>
            </a:r>
          </a:p>
        </p:txBody>
      </p:sp>
      <p:sp>
        <p:nvSpPr>
          <p:cNvPr id="320" name="Rectangle 19">
            <a:extLst>
              <a:ext uri="{FF2B5EF4-FFF2-40B4-BE49-F238E27FC236}">
                <a16:creationId xmlns:a16="http://schemas.microsoft.com/office/drawing/2014/main" id="{9EF6DA27-2E91-4CA0-9DBB-79832A7F7BAB}"/>
              </a:ext>
            </a:extLst>
          </p:cNvPr>
          <p:cNvSpPr>
            <a:spLocks noChangeArrowheads="1"/>
          </p:cNvSpPr>
          <p:nvPr/>
        </p:nvSpPr>
        <p:spPr bwMode="auto">
          <a:xfrm>
            <a:off x="7828167" y="1407292"/>
            <a:ext cx="1228965" cy="377825"/>
          </a:xfrm>
          <a:prstGeom prst="rect">
            <a:avLst/>
          </a:prstGeom>
          <a:solidFill>
            <a:srgbClr val="FFFFCC"/>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Headquarters Group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Leads / APMs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21" name="Rectangle 19">
            <a:extLst>
              <a:ext uri="{FF2B5EF4-FFF2-40B4-BE49-F238E27FC236}">
                <a16:creationId xmlns:a16="http://schemas.microsoft.com/office/drawing/2014/main" id="{DD346DB6-F7B4-48FA-A373-9AB8C85ABB1C}"/>
              </a:ext>
            </a:extLst>
          </p:cNvPr>
          <p:cNvSpPr>
            <a:spLocks noChangeArrowheads="1"/>
          </p:cNvSpPr>
          <p:nvPr/>
        </p:nvSpPr>
        <p:spPr bwMode="auto">
          <a:xfrm>
            <a:off x="47166" y="1023179"/>
            <a:ext cx="1235423" cy="181670"/>
          </a:xfrm>
          <a:prstGeom prst="rect">
            <a:avLst/>
          </a:prstGeom>
          <a:solidFill>
            <a:srgbClr val="FFFFCC"/>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err="1">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Prgm</a:t>
            </a: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a:t>
            </a:r>
            <a:r>
              <a:rPr kumimoji="0" lang="en-US" sz="1000" b="1" i="0" u="none" strike="noStrike" kern="0" cap="none" spc="0" normalizeH="0" baseline="0" noProof="0" dirty="0" err="1">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Int</a:t>
            </a: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Team</a:t>
            </a:r>
          </a:p>
        </p:txBody>
      </p:sp>
      <p:sp>
        <p:nvSpPr>
          <p:cNvPr id="322" name="Rectangle 19">
            <a:extLst>
              <a:ext uri="{FF2B5EF4-FFF2-40B4-BE49-F238E27FC236}">
                <a16:creationId xmlns:a16="http://schemas.microsoft.com/office/drawing/2014/main" id="{860B3F76-7BB5-4E5A-A712-38BD761F47F5}"/>
              </a:ext>
            </a:extLst>
          </p:cNvPr>
          <p:cNvSpPr>
            <a:spLocks noChangeArrowheads="1"/>
          </p:cNvSpPr>
          <p:nvPr/>
        </p:nvSpPr>
        <p:spPr bwMode="auto">
          <a:xfrm>
            <a:off x="52857" y="1647573"/>
            <a:ext cx="1224041" cy="320040"/>
          </a:xfrm>
          <a:prstGeom prst="rect">
            <a:avLst/>
          </a:prstGeom>
          <a:solidFill>
            <a:srgbClr val="99CCFF"/>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Production Integration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D. McLure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23" name="Rectangle 19">
            <a:extLst>
              <a:ext uri="{FF2B5EF4-FFF2-40B4-BE49-F238E27FC236}">
                <a16:creationId xmlns:a16="http://schemas.microsoft.com/office/drawing/2014/main" id="{0617CC30-E27C-4E32-A10C-FAB76E79098C}"/>
              </a:ext>
            </a:extLst>
          </p:cNvPr>
          <p:cNvSpPr>
            <a:spLocks noChangeArrowheads="1"/>
          </p:cNvSpPr>
          <p:nvPr/>
        </p:nvSpPr>
        <p:spPr bwMode="auto">
          <a:xfrm>
            <a:off x="54306" y="1266191"/>
            <a:ext cx="1221142" cy="320040"/>
          </a:xfrm>
          <a:prstGeom prst="rect">
            <a:avLst/>
          </a:prstGeom>
          <a:solidFill>
            <a:srgbClr val="99CCFF"/>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Operations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R. Sullivan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grpSp>
        <p:nvGrpSpPr>
          <p:cNvPr id="324" name="Group 323">
            <a:extLst>
              <a:ext uri="{FF2B5EF4-FFF2-40B4-BE49-F238E27FC236}">
                <a16:creationId xmlns:a16="http://schemas.microsoft.com/office/drawing/2014/main" id="{477C1332-127B-4BD4-AAA5-BE068ABD362D}"/>
              </a:ext>
            </a:extLst>
          </p:cNvPr>
          <p:cNvGrpSpPr/>
          <p:nvPr/>
        </p:nvGrpSpPr>
        <p:grpSpPr>
          <a:xfrm>
            <a:off x="850770" y="2901304"/>
            <a:ext cx="1372394" cy="1606738"/>
            <a:chOff x="910301" y="2822074"/>
            <a:chExt cx="1372394" cy="1606738"/>
          </a:xfrm>
        </p:grpSpPr>
        <p:sp>
          <p:nvSpPr>
            <p:cNvPr id="325" name="Line 50">
              <a:extLst>
                <a:ext uri="{FF2B5EF4-FFF2-40B4-BE49-F238E27FC236}">
                  <a16:creationId xmlns:a16="http://schemas.microsoft.com/office/drawing/2014/main" id="{5668156B-EAED-4459-AC08-6CA03FA09A50}"/>
                </a:ext>
              </a:extLst>
            </p:cNvPr>
            <p:cNvSpPr>
              <a:spLocks noChangeShapeType="1"/>
            </p:cNvSpPr>
            <p:nvPr/>
          </p:nvSpPr>
          <p:spPr bwMode="auto">
            <a:xfrm flipV="1">
              <a:off x="932323" y="4278579"/>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26" name="Line 50">
              <a:extLst>
                <a:ext uri="{FF2B5EF4-FFF2-40B4-BE49-F238E27FC236}">
                  <a16:creationId xmlns:a16="http://schemas.microsoft.com/office/drawing/2014/main" id="{B17E270E-20CD-4A13-9582-89E73710DCF8}"/>
                </a:ext>
              </a:extLst>
            </p:cNvPr>
            <p:cNvSpPr>
              <a:spLocks noChangeShapeType="1"/>
            </p:cNvSpPr>
            <p:nvPr/>
          </p:nvSpPr>
          <p:spPr bwMode="auto">
            <a:xfrm flipV="1">
              <a:off x="938827" y="3504704"/>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27" name="Line 61">
              <a:extLst>
                <a:ext uri="{FF2B5EF4-FFF2-40B4-BE49-F238E27FC236}">
                  <a16:creationId xmlns:a16="http://schemas.microsoft.com/office/drawing/2014/main" id="{3C14CAA8-5A65-4FE3-AFB4-781963A7B837}"/>
                </a:ext>
              </a:extLst>
            </p:cNvPr>
            <p:cNvSpPr>
              <a:spLocks noChangeShapeType="1"/>
            </p:cNvSpPr>
            <p:nvPr/>
          </p:nvSpPr>
          <p:spPr bwMode="auto">
            <a:xfrm flipH="1">
              <a:off x="935815" y="3206484"/>
              <a:ext cx="2494" cy="107618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28" name="Line 50">
              <a:extLst>
                <a:ext uri="{FF2B5EF4-FFF2-40B4-BE49-F238E27FC236}">
                  <a16:creationId xmlns:a16="http://schemas.microsoft.com/office/drawing/2014/main" id="{19023C13-0F88-4C00-993C-503B86C79DF7}"/>
                </a:ext>
              </a:extLst>
            </p:cNvPr>
            <p:cNvSpPr>
              <a:spLocks noChangeShapeType="1"/>
            </p:cNvSpPr>
            <p:nvPr/>
          </p:nvSpPr>
          <p:spPr bwMode="auto">
            <a:xfrm flipV="1">
              <a:off x="934272" y="389531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29" name="Rectangle 20">
              <a:extLst>
                <a:ext uri="{FF2B5EF4-FFF2-40B4-BE49-F238E27FC236}">
                  <a16:creationId xmlns:a16="http://schemas.microsoft.com/office/drawing/2014/main" id="{1231CD98-C5C7-40F6-8C85-E50A37DF6EDB}"/>
                </a:ext>
              </a:extLst>
            </p:cNvPr>
            <p:cNvSpPr>
              <a:spLocks noChangeArrowheads="1"/>
            </p:cNvSpPr>
            <p:nvPr/>
          </p:nvSpPr>
          <p:spPr bwMode="auto">
            <a:xfrm>
              <a:off x="910301" y="2822074"/>
              <a:ext cx="1372394" cy="453287"/>
            </a:xfrm>
            <a:prstGeom prst="rect">
              <a:avLst/>
            </a:prstGeom>
            <a:solidFill>
              <a:srgbClr val="DDDDDD"/>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Aircraft Devices</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D. Church</a:t>
              </a:r>
            </a:p>
          </p:txBody>
        </p:sp>
        <p:sp>
          <p:nvSpPr>
            <p:cNvPr id="330" name="Rectangle 20">
              <a:extLst>
                <a:ext uri="{FF2B5EF4-FFF2-40B4-BE49-F238E27FC236}">
                  <a16:creationId xmlns:a16="http://schemas.microsoft.com/office/drawing/2014/main" id="{23D00A16-6129-469F-843B-379F0265CC8A}"/>
                </a:ext>
              </a:extLst>
            </p:cNvPr>
            <p:cNvSpPr>
              <a:spLocks noChangeArrowheads="1"/>
            </p:cNvSpPr>
            <p:nvPr/>
          </p:nvSpPr>
          <p:spPr bwMode="auto">
            <a:xfrm>
              <a:off x="1066487" y="3727053"/>
              <a:ext cx="1216208" cy="320040"/>
            </a:xfrm>
            <a:prstGeom prst="rect">
              <a:avLst/>
            </a:prstGeom>
            <a:solidFill>
              <a:srgbClr val="99CCFF"/>
            </a:solidFill>
            <a:ln w="25400" algn="ctr">
              <a:solidFill>
                <a:srgbClr val="000000"/>
              </a:solidFill>
              <a:miter lim="800000"/>
              <a:headEnd/>
              <a:tailEnd/>
            </a:ln>
            <a:effectLst/>
          </p:spPr>
          <p:txBody>
            <a:bodyPr wrap="none" lIns="91423" tIns="0" rIns="91423" bIns="0"/>
            <a:lstStyle/>
            <a:p>
              <a:pPr algn="ctr" eaLnBrk="0" hangingPunct="0"/>
              <a:r>
                <a:rPr lang="en-US" sz="1000" kern="0" dirty="0">
                  <a:solidFill>
                    <a:srgbClr val="000000"/>
                  </a:solidFill>
                  <a:latin typeface="Arial Narrow" panose="020B0606020202030204" pitchFamily="34" charset="0"/>
                  <a:cs typeface="Arial" panose="020B0604020202020204" pitchFamily="34" charset="0"/>
                </a:rPr>
                <a:t>NACES IPTL</a:t>
              </a:r>
            </a:p>
            <a:p>
              <a:pPr algn="ctr" eaLnBrk="0" hangingPunct="0"/>
              <a:r>
                <a:rPr lang="en-US" sz="1000" b="0" kern="0" dirty="0">
                  <a:solidFill>
                    <a:srgbClr val="000000"/>
                  </a:solidFill>
                  <a:latin typeface="Arial Narrow" panose="020B0606020202030204" pitchFamily="34" charset="0"/>
                  <a:cs typeface="Arial" panose="020B0604020202020204" pitchFamily="34" charset="0"/>
                </a:rPr>
                <a:t>G. Blakely</a:t>
              </a:r>
            </a:p>
          </p:txBody>
        </p:sp>
        <p:sp>
          <p:nvSpPr>
            <p:cNvPr id="331" name="Rectangle 20">
              <a:extLst>
                <a:ext uri="{FF2B5EF4-FFF2-40B4-BE49-F238E27FC236}">
                  <a16:creationId xmlns:a16="http://schemas.microsoft.com/office/drawing/2014/main" id="{617F6732-3B9A-4D6D-B2CD-63CAD9724FF3}"/>
                </a:ext>
              </a:extLst>
            </p:cNvPr>
            <p:cNvSpPr>
              <a:spLocks noChangeArrowheads="1"/>
            </p:cNvSpPr>
            <p:nvPr/>
          </p:nvSpPr>
          <p:spPr bwMode="auto">
            <a:xfrm>
              <a:off x="1070519" y="4108772"/>
              <a:ext cx="1212176"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OBOGS IPTL</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 Beans</a:t>
              </a:r>
            </a:p>
          </p:txBody>
        </p:sp>
        <p:sp>
          <p:nvSpPr>
            <p:cNvPr id="332" name="Rectangle 20">
              <a:extLst>
                <a:ext uri="{FF2B5EF4-FFF2-40B4-BE49-F238E27FC236}">
                  <a16:creationId xmlns:a16="http://schemas.microsoft.com/office/drawing/2014/main" id="{8C147944-AE63-45E0-B626-2C0A798C32EC}"/>
                </a:ext>
              </a:extLst>
            </p:cNvPr>
            <p:cNvSpPr>
              <a:spLocks noChangeArrowheads="1"/>
            </p:cNvSpPr>
            <p:nvPr/>
          </p:nvSpPr>
          <p:spPr bwMode="auto">
            <a:xfrm>
              <a:off x="1074168" y="3335901"/>
              <a:ext cx="1208527" cy="320040"/>
            </a:xfrm>
            <a:prstGeom prst="rect">
              <a:avLst/>
            </a:prstGeom>
            <a:solidFill>
              <a:srgbClr val="99CCFF"/>
            </a:solidFill>
            <a:ln w="25400" algn="ctr">
              <a:solidFill>
                <a:srgbClr val="000000"/>
              </a:solidFill>
              <a:miter lim="800000"/>
              <a:headEnd/>
              <a:tailEnd/>
            </a:ln>
            <a:effectLst/>
          </p:spPr>
          <p:txBody>
            <a:bodyPr wrap="none" lIns="91423" tIns="0" rIns="91423" bIns="0"/>
            <a:lstStyle/>
            <a:p>
              <a:pPr algn="ctr" eaLnBrk="0" hangingPunct="0"/>
              <a:r>
                <a:rPr lang="en-US" sz="1000" kern="0" dirty="0">
                  <a:solidFill>
                    <a:srgbClr val="000000"/>
                  </a:solidFill>
                  <a:latin typeface="Arial Narrow" panose="020B0606020202030204" pitchFamily="34" charset="0"/>
                  <a:cs typeface="Arial" panose="020B0604020202020204" pitchFamily="34" charset="0"/>
                </a:rPr>
                <a:t>EEOS IPTL</a:t>
              </a:r>
            </a:p>
            <a:p>
              <a:pPr algn="ctr" eaLnBrk="0" hangingPunct="0"/>
              <a:r>
                <a:rPr lang="en-US" sz="1000" b="0" kern="0" dirty="0">
                  <a:solidFill>
                    <a:srgbClr val="000000"/>
                  </a:solidFill>
                  <a:latin typeface="Arial Narrow" panose="020B0606020202030204" pitchFamily="34" charset="0"/>
                  <a:cs typeface="Arial" panose="020B0604020202020204" pitchFamily="34" charset="0"/>
                </a:rPr>
                <a:t>R. Burwell</a:t>
              </a:r>
            </a:p>
          </p:txBody>
        </p:sp>
      </p:grpSp>
      <p:sp>
        <p:nvSpPr>
          <p:cNvPr id="333" name="Rectangle 19">
            <a:extLst>
              <a:ext uri="{FF2B5EF4-FFF2-40B4-BE49-F238E27FC236}">
                <a16:creationId xmlns:a16="http://schemas.microsoft.com/office/drawing/2014/main" id="{2254464D-3C02-4C5A-B89C-529F53C676B5}"/>
              </a:ext>
            </a:extLst>
          </p:cNvPr>
          <p:cNvSpPr>
            <a:spLocks noChangeArrowheads="1"/>
          </p:cNvSpPr>
          <p:nvPr/>
        </p:nvSpPr>
        <p:spPr bwMode="auto">
          <a:xfrm>
            <a:off x="3148522" y="894406"/>
            <a:ext cx="1554480" cy="457200"/>
          </a:xfrm>
          <a:prstGeom prst="rect">
            <a:avLst/>
          </a:prstGeom>
          <a:solidFill>
            <a:srgbClr val="92D050"/>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Program Manager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CAPT T. Heck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34" name="Rectangle 19">
            <a:extLst>
              <a:ext uri="{FF2B5EF4-FFF2-40B4-BE49-F238E27FC236}">
                <a16:creationId xmlns:a16="http://schemas.microsoft.com/office/drawing/2014/main" id="{DCC48AE7-5174-4240-BE6A-43D6B85C679B}"/>
              </a:ext>
            </a:extLst>
          </p:cNvPr>
          <p:cNvSpPr>
            <a:spLocks noChangeArrowheads="1"/>
          </p:cNvSpPr>
          <p:nvPr/>
        </p:nvSpPr>
        <p:spPr bwMode="auto">
          <a:xfrm>
            <a:off x="2978737" y="2371820"/>
            <a:ext cx="822960" cy="274320"/>
          </a:xfrm>
          <a:prstGeom prst="rect">
            <a:avLst/>
          </a:prstGeom>
          <a:solidFill>
            <a:schemeClr val="accent6">
              <a:lumMod val="40000"/>
              <a:lumOff val="60000"/>
            </a:schemeClr>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Executive Admin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 Armour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35" name="Rectangle 19">
            <a:extLst>
              <a:ext uri="{FF2B5EF4-FFF2-40B4-BE49-F238E27FC236}">
                <a16:creationId xmlns:a16="http://schemas.microsoft.com/office/drawing/2014/main" id="{7BC67001-CB92-4029-8483-B5D25890E5E5}"/>
              </a:ext>
            </a:extLst>
          </p:cNvPr>
          <p:cNvSpPr>
            <a:spLocks noChangeArrowheads="1"/>
          </p:cNvSpPr>
          <p:nvPr/>
        </p:nvSpPr>
        <p:spPr bwMode="auto">
          <a:xfrm>
            <a:off x="1852013" y="1850852"/>
            <a:ext cx="1238131" cy="320040"/>
          </a:xfrm>
          <a:prstGeom prst="rect">
            <a:avLst/>
          </a:prstGeom>
          <a:solidFill>
            <a:srgbClr val="DDDDDD"/>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Program Integration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 Scott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36" name="Rectangle 20">
            <a:extLst>
              <a:ext uri="{FF2B5EF4-FFF2-40B4-BE49-F238E27FC236}">
                <a16:creationId xmlns:a16="http://schemas.microsoft.com/office/drawing/2014/main" id="{27D60946-CCEC-4D8A-86D0-213A2C493048}"/>
              </a:ext>
            </a:extLst>
          </p:cNvPr>
          <p:cNvSpPr>
            <a:spLocks noChangeArrowheads="1"/>
          </p:cNvSpPr>
          <p:nvPr/>
        </p:nvSpPr>
        <p:spPr bwMode="auto">
          <a:xfrm>
            <a:off x="2451686" y="2901304"/>
            <a:ext cx="1372394" cy="453287"/>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Vision Systems</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B. Schieferdecker</a:t>
            </a:r>
          </a:p>
        </p:txBody>
      </p:sp>
      <p:sp>
        <p:nvSpPr>
          <p:cNvPr id="337" name="Rectangle 20">
            <a:extLst>
              <a:ext uri="{FF2B5EF4-FFF2-40B4-BE49-F238E27FC236}">
                <a16:creationId xmlns:a16="http://schemas.microsoft.com/office/drawing/2014/main" id="{3849AE1A-C0B7-4B16-BA37-704072353A33}"/>
              </a:ext>
            </a:extLst>
          </p:cNvPr>
          <p:cNvSpPr>
            <a:spLocks noChangeArrowheads="1"/>
          </p:cNvSpPr>
          <p:nvPr/>
        </p:nvSpPr>
        <p:spPr bwMode="auto">
          <a:xfrm>
            <a:off x="4028861" y="2901304"/>
            <a:ext cx="1372394" cy="453287"/>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In-Service Support Center</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S. Adley</a:t>
            </a:r>
          </a:p>
        </p:txBody>
      </p:sp>
      <p:sp>
        <p:nvSpPr>
          <p:cNvPr id="338" name="Rectangle 20">
            <a:extLst>
              <a:ext uri="{FF2B5EF4-FFF2-40B4-BE49-F238E27FC236}">
                <a16:creationId xmlns:a16="http://schemas.microsoft.com/office/drawing/2014/main" id="{1AE05ABF-437A-4BEF-8272-65E0BC8E396F}"/>
              </a:ext>
            </a:extLst>
          </p:cNvPr>
          <p:cNvSpPr>
            <a:spLocks noChangeArrowheads="1"/>
          </p:cNvSpPr>
          <p:nvPr/>
        </p:nvSpPr>
        <p:spPr bwMode="auto">
          <a:xfrm>
            <a:off x="2623883" y="3415131"/>
            <a:ext cx="120019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EVA IPTL</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 Stead</a:t>
            </a:r>
          </a:p>
        </p:txBody>
      </p:sp>
      <p:sp>
        <p:nvSpPr>
          <p:cNvPr id="339" name="Rectangle 20">
            <a:extLst>
              <a:ext uri="{FF2B5EF4-FFF2-40B4-BE49-F238E27FC236}">
                <a16:creationId xmlns:a16="http://schemas.microsoft.com/office/drawing/2014/main" id="{FDDE8EDC-04CD-44DC-A91F-AAC81185A581}"/>
              </a:ext>
            </a:extLst>
          </p:cNvPr>
          <p:cNvSpPr>
            <a:spLocks noChangeArrowheads="1"/>
          </p:cNvSpPr>
          <p:nvPr/>
        </p:nvSpPr>
        <p:spPr bwMode="auto">
          <a:xfrm>
            <a:off x="2611607" y="3805236"/>
            <a:ext cx="1212473"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NVCD IPTL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80808"/>
                </a:solidFill>
                <a:effectLst/>
                <a:uLnTx/>
                <a:uFillTx/>
                <a:latin typeface="Arial Narrow" panose="020B0606020202030204" pitchFamily="34" charset="0"/>
                <a:ea typeface="MS PGothic" pitchFamily="34" charset="-128"/>
                <a:cs typeface="Arial" panose="020B0604020202020204" pitchFamily="34" charset="0"/>
              </a:rPr>
              <a:t>R. Campbell</a:t>
            </a:r>
          </a:p>
        </p:txBody>
      </p:sp>
      <p:sp>
        <p:nvSpPr>
          <p:cNvPr id="340" name="Rectangle 20">
            <a:extLst>
              <a:ext uri="{FF2B5EF4-FFF2-40B4-BE49-F238E27FC236}">
                <a16:creationId xmlns:a16="http://schemas.microsoft.com/office/drawing/2014/main" id="{423F683F-0030-450D-B820-A6529412E93A}"/>
              </a:ext>
            </a:extLst>
          </p:cNvPr>
          <p:cNvSpPr>
            <a:spLocks noChangeArrowheads="1"/>
          </p:cNvSpPr>
          <p:nvPr/>
        </p:nvSpPr>
        <p:spPr bwMode="auto">
          <a:xfrm>
            <a:off x="4192728" y="5757748"/>
            <a:ext cx="120852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AOS FST</a:t>
            </a:r>
            <a:r>
              <a:rPr kumimoji="0" lang="en-US" sz="1000" b="1" i="0" u="none" strike="noStrike" kern="0" cap="none" spc="0" normalizeH="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Lead</a:t>
            </a: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S. Nelson</a:t>
            </a:r>
          </a:p>
        </p:txBody>
      </p:sp>
      <p:sp>
        <p:nvSpPr>
          <p:cNvPr id="341" name="Rectangle 20">
            <a:extLst>
              <a:ext uri="{FF2B5EF4-FFF2-40B4-BE49-F238E27FC236}">
                <a16:creationId xmlns:a16="http://schemas.microsoft.com/office/drawing/2014/main" id="{2C6C6F62-F87D-4ACA-BC8E-FB36244EF5A1}"/>
              </a:ext>
            </a:extLst>
          </p:cNvPr>
          <p:cNvSpPr>
            <a:spLocks noChangeArrowheads="1"/>
          </p:cNvSpPr>
          <p:nvPr/>
        </p:nvSpPr>
        <p:spPr bwMode="auto">
          <a:xfrm>
            <a:off x="4192728" y="4967294"/>
            <a:ext cx="1208527" cy="320040"/>
          </a:xfrm>
          <a:prstGeom prst="rect">
            <a:avLst/>
          </a:prstGeom>
          <a:solidFill>
            <a:srgbClr val="92D050"/>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MIST/FAILSAFE</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LT V. DeBons</a:t>
            </a:r>
          </a:p>
        </p:txBody>
      </p:sp>
      <p:sp>
        <p:nvSpPr>
          <p:cNvPr id="342" name="Rectangle 20">
            <a:extLst>
              <a:ext uri="{FF2B5EF4-FFF2-40B4-BE49-F238E27FC236}">
                <a16:creationId xmlns:a16="http://schemas.microsoft.com/office/drawing/2014/main" id="{5C9236DD-ADEF-418F-8593-7EAE3025E1B4}"/>
              </a:ext>
            </a:extLst>
          </p:cNvPr>
          <p:cNvSpPr>
            <a:spLocks noChangeArrowheads="1"/>
          </p:cNvSpPr>
          <p:nvPr/>
        </p:nvSpPr>
        <p:spPr bwMode="auto">
          <a:xfrm>
            <a:off x="4192728" y="5358457"/>
            <a:ext cx="120852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NVS FST Lead</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T. Hock (NSWC Crane)</a:t>
            </a:r>
          </a:p>
        </p:txBody>
      </p:sp>
      <p:sp>
        <p:nvSpPr>
          <p:cNvPr id="343" name="Rectangle 20">
            <a:extLst>
              <a:ext uri="{FF2B5EF4-FFF2-40B4-BE49-F238E27FC236}">
                <a16:creationId xmlns:a16="http://schemas.microsoft.com/office/drawing/2014/main" id="{F88FCFE6-EF32-4EEA-88CB-CBD739CD48D5}"/>
              </a:ext>
            </a:extLst>
          </p:cNvPr>
          <p:cNvSpPr>
            <a:spLocks noChangeArrowheads="1"/>
          </p:cNvSpPr>
          <p:nvPr/>
        </p:nvSpPr>
        <p:spPr bwMode="auto">
          <a:xfrm>
            <a:off x="4192728" y="4580018"/>
            <a:ext cx="1208527" cy="320040"/>
          </a:xfrm>
          <a:prstGeom prst="rect">
            <a:avLst/>
          </a:prstGeom>
          <a:solidFill>
            <a:srgbClr val="92D050"/>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rPr>
              <a:t>LSS FST Lead</a:t>
            </a:r>
          </a:p>
          <a:p>
            <a:pPr marL="0" marR="0" lvl="0" indent="0" algn="ctr" defTabSz="914400" rtl="0" eaLnBrk="0" fontAlgn="base" latinLnBrk="0" hangingPunct="0">
              <a:lnSpc>
                <a:spcPct val="90000"/>
              </a:lnSpc>
              <a:spcBef>
                <a:spcPct val="10000"/>
              </a:spcBef>
              <a:spcAft>
                <a:spcPct val="0"/>
              </a:spcAft>
              <a:buClrTx/>
              <a:buSzTx/>
              <a:buFontTx/>
              <a:buNone/>
              <a:tabLst/>
              <a:defRPr/>
            </a:pPr>
            <a:r>
              <a:rPr lang="en-US" sz="1000" b="0" kern="0" dirty="0">
                <a:solidFill>
                  <a:srgbClr val="000000"/>
                </a:solidFill>
                <a:latin typeface="Arial Narrow" panose="020B0606020202030204" pitchFamily="34" charset="0"/>
                <a:cs typeface="Arial" panose="020B0604020202020204" pitchFamily="34" charset="0"/>
              </a:rPr>
              <a:t>LCDR. Baca</a:t>
            </a: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344" name="Rectangle 20">
            <a:extLst>
              <a:ext uri="{FF2B5EF4-FFF2-40B4-BE49-F238E27FC236}">
                <a16:creationId xmlns:a16="http://schemas.microsoft.com/office/drawing/2014/main" id="{410F7404-293C-457D-9C00-170FF2A2A97C}"/>
              </a:ext>
            </a:extLst>
          </p:cNvPr>
          <p:cNvSpPr>
            <a:spLocks noChangeArrowheads="1"/>
          </p:cNvSpPr>
          <p:nvPr/>
        </p:nvSpPr>
        <p:spPr bwMode="auto">
          <a:xfrm>
            <a:off x="2720418" y="5751377"/>
            <a:ext cx="120852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State of the Art</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S. Milburn</a:t>
            </a:r>
          </a:p>
        </p:txBody>
      </p:sp>
      <p:sp>
        <p:nvSpPr>
          <p:cNvPr id="345" name="Rectangle 20">
            <a:extLst>
              <a:ext uri="{FF2B5EF4-FFF2-40B4-BE49-F238E27FC236}">
                <a16:creationId xmlns:a16="http://schemas.microsoft.com/office/drawing/2014/main" id="{CAC6AE54-6A6E-4CE3-BE3B-5FBB0DB808F5}"/>
              </a:ext>
            </a:extLst>
          </p:cNvPr>
          <p:cNvSpPr>
            <a:spLocks noChangeArrowheads="1"/>
          </p:cNvSpPr>
          <p:nvPr/>
        </p:nvSpPr>
        <p:spPr bwMode="auto">
          <a:xfrm>
            <a:off x="2728029" y="5358457"/>
            <a:ext cx="120852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PE IPTL</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80808"/>
                </a:solidFill>
                <a:effectLst/>
                <a:uLnTx/>
                <a:uFillTx/>
                <a:latin typeface="Arial Narrow" panose="020B0606020202030204" pitchFamily="34" charset="0"/>
                <a:ea typeface="MS PGothic" pitchFamily="34" charset="-128"/>
                <a:cs typeface="Arial" panose="020B0604020202020204" pitchFamily="34" charset="0"/>
              </a:rPr>
              <a:t>C. </a:t>
            </a:r>
            <a:r>
              <a:rPr kumimoji="0" lang="en-US" sz="1000" b="0" i="0" u="none" strike="noStrike" kern="0" cap="none" spc="0" normalizeH="0" baseline="0" noProof="0" dirty="0" err="1">
                <a:ln>
                  <a:noFill/>
                </a:ln>
                <a:solidFill>
                  <a:srgbClr val="080808"/>
                </a:solidFill>
                <a:effectLst/>
                <a:uLnTx/>
                <a:uFillTx/>
                <a:latin typeface="Arial Narrow" panose="020B0606020202030204" pitchFamily="34" charset="0"/>
                <a:ea typeface="MS PGothic" pitchFamily="34" charset="-128"/>
                <a:cs typeface="Arial" panose="020B0604020202020204" pitchFamily="34" charset="0"/>
              </a:rPr>
              <a:t>Burghardt</a:t>
            </a:r>
            <a:endParaRPr kumimoji="0" lang="en-US" sz="1000" b="0" i="0" u="none" strike="noStrike" kern="0" cap="none" spc="0" normalizeH="0" baseline="0" noProof="0" dirty="0">
              <a:ln>
                <a:noFill/>
              </a:ln>
              <a:solidFill>
                <a:srgbClr val="080808"/>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46" name="Rectangle 20">
            <a:extLst>
              <a:ext uri="{FF2B5EF4-FFF2-40B4-BE49-F238E27FC236}">
                <a16:creationId xmlns:a16="http://schemas.microsoft.com/office/drawing/2014/main" id="{54F23629-CBA3-4F2B-9398-68543DFF5C6B}"/>
              </a:ext>
            </a:extLst>
          </p:cNvPr>
          <p:cNvSpPr>
            <a:spLocks noChangeArrowheads="1"/>
          </p:cNvSpPr>
          <p:nvPr/>
        </p:nvSpPr>
        <p:spPr bwMode="auto">
          <a:xfrm>
            <a:off x="2718973" y="4954619"/>
            <a:ext cx="1208527" cy="320040"/>
          </a:xfrm>
          <a:prstGeom prst="rect">
            <a:avLst/>
          </a:prstGeom>
          <a:solidFill>
            <a:srgbClr val="92D050"/>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Fleet Maint Liaison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Arial Narrow" panose="020B0606020202030204" pitchFamily="34" charset="0"/>
                <a:ea typeface="MS PGothic" pitchFamily="34" charset="-128"/>
                <a:cs typeface="Arial" panose="020B0604020202020204" pitchFamily="34" charset="0"/>
              </a:rPr>
              <a:t>PRC Steingraber</a:t>
            </a:r>
          </a:p>
        </p:txBody>
      </p:sp>
      <p:sp>
        <p:nvSpPr>
          <p:cNvPr id="347" name="Rectangle 20">
            <a:extLst>
              <a:ext uri="{FF2B5EF4-FFF2-40B4-BE49-F238E27FC236}">
                <a16:creationId xmlns:a16="http://schemas.microsoft.com/office/drawing/2014/main" id="{DC6B0764-9188-44B9-8A4E-31111072EF8B}"/>
              </a:ext>
            </a:extLst>
          </p:cNvPr>
          <p:cNvSpPr>
            <a:spLocks noChangeArrowheads="1"/>
          </p:cNvSpPr>
          <p:nvPr/>
        </p:nvSpPr>
        <p:spPr bwMode="auto">
          <a:xfrm>
            <a:off x="4192728" y="3415131"/>
            <a:ext cx="1208527" cy="320040"/>
          </a:xfrm>
          <a:prstGeom prst="rect">
            <a:avLst/>
          </a:prstGeom>
          <a:solidFill>
            <a:srgbClr val="92D050"/>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ISSC Deputy</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CDR S. McCarthy</a:t>
            </a:r>
          </a:p>
        </p:txBody>
      </p:sp>
      <p:sp>
        <p:nvSpPr>
          <p:cNvPr id="348" name="Star: 5 Points 181">
            <a:extLst>
              <a:ext uri="{FF2B5EF4-FFF2-40B4-BE49-F238E27FC236}">
                <a16:creationId xmlns:a16="http://schemas.microsoft.com/office/drawing/2014/main" id="{49532D14-15CE-4D77-9D2F-767AB01D727A}"/>
              </a:ext>
            </a:extLst>
          </p:cNvPr>
          <p:cNvSpPr/>
          <p:nvPr/>
        </p:nvSpPr>
        <p:spPr>
          <a:xfrm>
            <a:off x="5152152" y="5379692"/>
            <a:ext cx="226154" cy="15242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49" name="Rectangle 20">
            <a:extLst>
              <a:ext uri="{FF2B5EF4-FFF2-40B4-BE49-F238E27FC236}">
                <a16:creationId xmlns:a16="http://schemas.microsoft.com/office/drawing/2014/main" id="{740E45AA-826E-418B-9B6E-7998CBFFA7B0}"/>
              </a:ext>
            </a:extLst>
          </p:cNvPr>
          <p:cNvSpPr>
            <a:spLocks noChangeArrowheads="1"/>
          </p:cNvSpPr>
          <p:nvPr/>
        </p:nvSpPr>
        <p:spPr bwMode="auto">
          <a:xfrm>
            <a:off x="4192728" y="3806283"/>
            <a:ext cx="120852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AECS FST Lead</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K. Bordeaux</a:t>
            </a:r>
          </a:p>
        </p:txBody>
      </p:sp>
      <p:sp>
        <p:nvSpPr>
          <p:cNvPr id="350" name="Rectangle 20">
            <a:extLst>
              <a:ext uri="{FF2B5EF4-FFF2-40B4-BE49-F238E27FC236}">
                <a16:creationId xmlns:a16="http://schemas.microsoft.com/office/drawing/2014/main" id="{6B7B7AA3-1563-4C8C-AC70-3B3DF12224BC}"/>
              </a:ext>
            </a:extLst>
          </p:cNvPr>
          <p:cNvSpPr>
            <a:spLocks noChangeArrowheads="1"/>
          </p:cNvSpPr>
          <p:nvPr/>
        </p:nvSpPr>
        <p:spPr bwMode="auto">
          <a:xfrm>
            <a:off x="4192728" y="4192742"/>
            <a:ext cx="120852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err="1">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Chem</a:t>
            </a: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 Bio FST ISSC</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FF0000"/>
                </a:solidFill>
                <a:effectLst/>
                <a:uLnTx/>
                <a:uFillTx/>
                <a:latin typeface="Arial Narrow" panose="020B0606020202030204" pitchFamily="34" charset="0"/>
                <a:ea typeface="MS PGothic" pitchFamily="34" charset="-128"/>
                <a:cs typeface="Arial" panose="020B0604020202020204" pitchFamily="34" charset="0"/>
              </a:rPr>
              <a:t>VACANT</a:t>
            </a:r>
          </a:p>
        </p:txBody>
      </p:sp>
      <p:sp>
        <p:nvSpPr>
          <p:cNvPr id="351" name="Line 4">
            <a:extLst>
              <a:ext uri="{FF2B5EF4-FFF2-40B4-BE49-F238E27FC236}">
                <a16:creationId xmlns:a16="http://schemas.microsoft.com/office/drawing/2014/main" id="{33EB4710-886F-45B8-9015-CFD9AAF460FA}"/>
              </a:ext>
            </a:extLst>
          </p:cNvPr>
          <p:cNvSpPr>
            <a:spLocks noChangeShapeType="1"/>
          </p:cNvSpPr>
          <p:nvPr/>
        </p:nvSpPr>
        <p:spPr bwMode="auto">
          <a:xfrm flipH="1">
            <a:off x="4061479" y="3361953"/>
            <a:ext cx="110" cy="256771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52" name="Line 50">
            <a:extLst>
              <a:ext uri="{FF2B5EF4-FFF2-40B4-BE49-F238E27FC236}">
                <a16:creationId xmlns:a16="http://schemas.microsoft.com/office/drawing/2014/main" id="{D51A485E-F604-42EE-B768-5FF97EAF0BC1}"/>
              </a:ext>
            </a:extLst>
          </p:cNvPr>
          <p:cNvSpPr>
            <a:spLocks noChangeShapeType="1"/>
          </p:cNvSpPr>
          <p:nvPr/>
        </p:nvSpPr>
        <p:spPr bwMode="auto">
          <a:xfrm>
            <a:off x="5637804" y="4347536"/>
            <a:ext cx="2159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53" name="Line 50">
            <a:extLst>
              <a:ext uri="{FF2B5EF4-FFF2-40B4-BE49-F238E27FC236}">
                <a16:creationId xmlns:a16="http://schemas.microsoft.com/office/drawing/2014/main" id="{59CCEA9F-DF91-41C1-B023-02C273A47218}"/>
              </a:ext>
            </a:extLst>
          </p:cNvPr>
          <p:cNvSpPr>
            <a:spLocks noChangeShapeType="1"/>
          </p:cNvSpPr>
          <p:nvPr/>
        </p:nvSpPr>
        <p:spPr bwMode="auto">
          <a:xfrm>
            <a:off x="5637806" y="3612263"/>
            <a:ext cx="2159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54" name="Line 50">
            <a:extLst>
              <a:ext uri="{FF2B5EF4-FFF2-40B4-BE49-F238E27FC236}">
                <a16:creationId xmlns:a16="http://schemas.microsoft.com/office/drawing/2014/main" id="{9E7F8642-7114-4798-85BF-71081DD98BB1}"/>
              </a:ext>
            </a:extLst>
          </p:cNvPr>
          <p:cNvSpPr>
            <a:spLocks noChangeShapeType="1"/>
          </p:cNvSpPr>
          <p:nvPr/>
        </p:nvSpPr>
        <p:spPr bwMode="auto">
          <a:xfrm flipV="1">
            <a:off x="5629156" y="4744512"/>
            <a:ext cx="2111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55" name="Line 50">
            <a:extLst>
              <a:ext uri="{FF2B5EF4-FFF2-40B4-BE49-F238E27FC236}">
                <a16:creationId xmlns:a16="http://schemas.microsoft.com/office/drawing/2014/main" id="{BDCE4D88-D423-474D-ACAC-3E3D8E09BFEB}"/>
              </a:ext>
            </a:extLst>
          </p:cNvPr>
          <p:cNvSpPr>
            <a:spLocks noChangeShapeType="1"/>
          </p:cNvSpPr>
          <p:nvPr/>
        </p:nvSpPr>
        <p:spPr bwMode="auto">
          <a:xfrm flipV="1">
            <a:off x="5637806" y="5137761"/>
            <a:ext cx="2111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56" name="Rectangle 20">
            <a:extLst>
              <a:ext uri="{FF2B5EF4-FFF2-40B4-BE49-F238E27FC236}">
                <a16:creationId xmlns:a16="http://schemas.microsoft.com/office/drawing/2014/main" id="{98761654-DDF4-4E3A-96B4-94D8BA4110CC}"/>
              </a:ext>
            </a:extLst>
          </p:cNvPr>
          <p:cNvSpPr>
            <a:spLocks noChangeArrowheads="1"/>
          </p:cNvSpPr>
          <p:nvPr/>
        </p:nvSpPr>
        <p:spPr bwMode="auto">
          <a:xfrm>
            <a:off x="5629156" y="2896988"/>
            <a:ext cx="1372394" cy="443451"/>
          </a:xfrm>
          <a:prstGeom prst="rect">
            <a:avLst/>
          </a:prstGeom>
          <a:solidFill>
            <a:srgbClr val="DDDDDD"/>
          </a:solidFill>
          <a:ln w="25400">
            <a:solidFill>
              <a:srgbClr val="000000"/>
            </a:solidFill>
            <a:miter lim="800000"/>
            <a:headEnd/>
            <a:tailEnd/>
          </a:ln>
          <a:effectLst/>
        </p:spPr>
        <p:txBody>
          <a:bodyPr wrap="squar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Personnel Protective Equipment</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 Guy</a:t>
            </a:r>
          </a:p>
        </p:txBody>
      </p:sp>
      <p:sp>
        <p:nvSpPr>
          <p:cNvPr id="357" name="Rectangle 20">
            <a:extLst>
              <a:ext uri="{FF2B5EF4-FFF2-40B4-BE49-F238E27FC236}">
                <a16:creationId xmlns:a16="http://schemas.microsoft.com/office/drawing/2014/main" id="{F012679F-CE78-4C88-8611-ED8F781D115F}"/>
              </a:ext>
            </a:extLst>
          </p:cNvPr>
          <p:cNvSpPr>
            <a:spLocks noChangeArrowheads="1"/>
          </p:cNvSpPr>
          <p:nvPr/>
        </p:nvSpPr>
        <p:spPr bwMode="auto">
          <a:xfrm>
            <a:off x="5789848" y="3415131"/>
            <a:ext cx="1211702"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DHP/THP IPTL</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J. Bartnick</a:t>
            </a:r>
            <a:endPar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58" name="Rectangle 20">
            <a:extLst>
              <a:ext uri="{FF2B5EF4-FFF2-40B4-BE49-F238E27FC236}">
                <a16:creationId xmlns:a16="http://schemas.microsoft.com/office/drawing/2014/main" id="{EA225BBA-B073-4FFB-8F73-D901AE1117CD}"/>
              </a:ext>
            </a:extLst>
          </p:cNvPr>
          <p:cNvSpPr>
            <a:spLocks noChangeArrowheads="1"/>
          </p:cNvSpPr>
          <p:nvPr/>
        </p:nvSpPr>
        <p:spPr bwMode="auto">
          <a:xfrm>
            <a:off x="5789848" y="3809918"/>
            <a:ext cx="1211702"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F-35 HP IPTL</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M. Mackey</a:t>
            </a:r>
          </a:p>
        </p:txBody>
      </p:sp>
      <p:sp>
        <p:nvSpPr>
          <p:cNvPr id="359" name="Rectangle 20">
            <a:extLst>
              <a:ext uri="{FF2B5EF4-FFF2-40B4-BE49-F238E27FC236}">
                <a16:creationId xmlns:a16="http://schemas.microsoft.com/office/drawing/2014/main" id="{2B197348-030B-49C7-A23F-5AB6D4A55E45}"/>
              </a:ext>
            </a:extLst>
          </p:cNvPr>
          <p:cNvSpPr>
            <a:spLocks noChangeArrowheads="1"/>
          </p:cNvSpPr>
          <p:nvPr/>
        </p:nvSpPr>
        <p:spPr bwMode="auto">
          <a:xfrm>
            <a:off x="5794891" y="4192742"/>
            <a:ext cx="1206659" cy="320040"/>
          </a:xfrm>
          <a:prstGeom prst="rect">
            <a:avLst/>
          </a:prstGeom>
          <a:solidFill>
            <a:srgbClr val="99CCFF"/>
          </a:solidFill>
          <a:ln w="25400">
            <a:solidFill>
              <a:srgbClr val="000000"/>
            </a:solidFill>
            <a:miter lim="800000"/>
            <a:headEnd/>
            <a:tailEnd/>
          </a:ln>
          <a:effectLst/>
        </p:spPr>
        <p:txBody>
          <a:bodyPr wrap="squar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LEP IPTL</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T. Bean</a:t>
            </a:r>
          </a:p>
        </p:txBody>
      </p:sp>
      <p:sp>
        <p:nvSpPr>
          <p:cNvPr id="360" name="Rectangle 20">
            <a:extLst>
              <a:ext uri="{FF2B5EF4-FFF2-40B4-BE49-F238E27FC236}">
                <a16:creationId xmlns:a16="http://schemas.microsoft.com/office/drawing/2014/main" id="{4639989A-0D29-41FE-94B6-090C780158D1}"/>
              </a:ext>
            </a:extLst>
          </p:cNvPr>
          <p:cNvSpPr>
            <a:spLocks noChangeArrowheads="1"/>
          </p:cNvSpPr>
          <p:nvPr/>
        </p:nvSpPr>
        <p:spPr bwMode="auto">
          <a:xfrm>
            <a:off x="5812076" y="4593482"/>
            <a:ext cx="1189474"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Phys Monitor IPTL</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J. Wathen</a:t>
            </a:r>
          </a:p>
        </p:txBody>
      </p:sp>
      <p:sp>
        <p:nvSpPr>
          <p:cNvPr id="361" name="Line 4">
            <a:extLst>
              <a:ext uri="{FF2B5EF4-FFF2-40B4-BE49-F238E27FC236}">
                <a16:creationId xmlns:a16="http://schemas.microsoft.com/office/drawing/2014/main" id="{B2CA9429-0FCA-4E15-BCF4-B8A97CADFC02}"/>
              </a:ext>
            </a:extLst>
          </p:cNvPr>
          <p:cNvSpPr>
            <a:spLocks noChangeShapeType="1"/>
          </p:cNvSpPr>
          <p:nvPr/>
        </p:nvSpPr>
        <p:spPr bwMode="auto">
          <a:xfrm>
            <a:off x="5637804" y="3341410"/>
            <a:ext cx="1" cy="179635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91429" tIns="45714" rIns="91429" bIns="45714"/>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62" name="Rectangle 20">
            <a:extLst>
              <a:ext uri="{FF2B5EF4-FFF2-40B4-BE49-F238E27FC236}">
                <a16:creationId xmlns:a16="http://schemas.microsoft.com/office/drawing/2014/main" id="{2C3F3E4E-1C28-4E34-8241-87E2AC79367A}"/>
              </a:ext>
            </a:extLst>
          </p:cNvPr>
          <p:cNvSpPr>
            <a:spLocks noChangeArrowheads="1"/>
          </p:cNvSpPr>
          <p:nvPr/>
        </p:nvSpPr>
        <p:spPr bwMode="auto">
          <a:xfrm>
            <a:off x="5793023" y="4987671"/>
            <a:ext cx="1208527" cy="320040"/>
          </a:xfrm>
          <a:prstGeom prst="rect">
            <a:avLst/>
          </a:prstGeom>
          <a:solidFill>
            <a:srgbClr val="99CCFF"/>
          </a:solidFill>
          <a:ln w="25400">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rPr>
              <a:t>JSAMS/CBD IPTL</a:t>
            </a:r>
          </a:p>
          <a:p>
            <a:pPr marL="0" marR="0" lvl="0" indent="0" algn="ctr" defTabSz="914400" rtl="0" eaLnBrk="0" fontAlgn="base" latinLnBrk="0" hangingPunct="0">
              <a:lnSpc>
                <a:spcPct val="90000"/>
              </a:lnSpc>
              <a:spcBef>
                <a:spcPct val="10000"/>
              </a:spcBef>
              <a:spcAft>
                <a:spcPct val="0"/>
              </a:spcAft>
              <a:buClrTx/>
              <a:buSzTx/>
              <a:buFontTx/>
              <a:buNone/>
              <a:tabLst/>
              <a:defRPr/>
            </a:pPr>
            <a:r>
              <a:rPr lang="en-US" sz="1000" b="0" kern="0" dirty="0">
                <a:solidFill>
                  <a:srgbClr val="FF0000"/>
                </a:solidFill>
                <a:latin typeface="Arial Narrow" panose="020B0606020202030204" pitchFamily="34" charset="0"/>
                <a:cs typeface="Arial" panose="020B0604020202020204" pitchFamily="34" charset="0"/>
              </a:rPr>
              <a:t>VACANT</a:t>
            </a:r>
            <a:endParaRPr kumimoji="0" lang="en-US" sz="1000" b="0" i="0" u="none" strike="noStrike" kern="0" cap="none" spc="0" normalizeH="0" baseline="0" noProof="0" dirty="0">
              <a:ln>
                <a:noFill/>
              </a:ln>
              <a:solidFill>
                <a:srgbClr val="FF0000"/>
              </a:solidFill>
              <a:effectLst/>
              <a:uLnTx/>
              <a:uFillTx/>
              <a:latin typeface="Arial Narrow" panose="020B0606020202030204" pitchFamily="34" charset="0"/>
              <a:cs typeface="Arial" panose="020B0604020202020204" pitchFamily="34" charset="0"/>
            </a:endParaRPr>
          </a:p>
        </p:txBody>
      </p:sp>
      <p:sp>
        <p:nvSpPr>
          <p:cNvPr id="363" name="Rectangle 19">
            <a:extLst>
              <a:ext uri="{FF2B5EF4-FFF2-40B4-BE49-F238E27FC236}">
                <a16:creationId xmlns:a16="http://schemas.microsoft.com/office/drawing/2014/main" id="{0174E3EA-C8C2-4C9C-B6A0-A49D86B4976C}"/>
              </a:ext>
            </a:extLst>
          </p:cNvPr>
          <p:cNvSpPr>
            <a:spLocks noChangeArrowheads="1"/>
          </p:cNvSpPr>
          <p:nvPr/>
        </p:nvSpPr>
        <p:spPr bwMode="auto">
          <a:xfrm>
            <a:off x="7837183" y="5454105"/>
            <a:ext cx="1210933" cy="377825"/>
          </a:xfrm>
          <a:prstGeom prst="rect">
            <a:avLst/>
          </a:prstGeom>
          <a:solidFill>
            <a:srgbClr val="92D050"/>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JSF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LCDR E. Villalba</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cxnSp>
        <p:nvCxnSpPr>
          <p:cNvPr id="364" name="Elbow Connector 3">
            <a:extLst>
              <a:ext uri="{FF2B5EF4-FFF2-40B4-BE49-F238E27FC236}">
                <a16:creationId xmlns:a16="http://schemas.microsoft.com/office/drawing/2014/main" id="{683DB0DC-7C2C-45B5-A41A-FA6C5816780C}"/>
              </a:ext>
            </a:extLst>
          </p:cNvPr>
          <p:cNvCxnSpPr/>
          <p:nvPr/>
        </p:nvCxnSpPr>
        <p:spPr>
          <a:xfrm rot="5400000" flipH="1" flipV="1">
            <a:off x="3913984" y="519218"/>
            <a:ext cx="4316" cy="4778386"/>
          </a:xfrm>
          <a:prstGeom prst="bentConnector3">
            <a:avLst>
              <a:gd name="adj1" fmla="val 3292980"/>
            </a:avLst>
          </a:prstGeom>
          <a:noFill/>
          <a:ln w="22225">
            <a:solidFill>
              <a:srgbClr val="000000"/>
            </a:solidFill>
            <a:round/>
            <a:headEnd/>
            <a:tailEnd/>
          </a:ln>
          <a:extLst>
            <a:ext uri="{909E8E84-426E-40DD-AFC4-6F175D3DCCD1}">
              <a14:hiddenFill xmlns:a14="http://schemas.microsoft.com/office/drawing/2010/main">
                <a:noFill/>
              </a14:hiddenFill>
            </a:ext>
          </a:extLst>
        </p:spPr>
      </p:cxnSp>
      <p:cxnSp>
        <p:nvCxnSpPr>
          <p:cNvPr id="365" name="Elbow Connector 333">
            <a:extLst>
              <a:ext uri="{FF2B5EF4-FFF2-40B4-BE49-F238E27FC236}">
                <a16:creationId xmlns:a16="http://schemas.microsoft.com/office/drawing/2014/main" id="{73DB23CC-7464-46F2-AD19-85D8FB65FB2E}"/>
              </a:ext>
            </a:extLst>
          </p:cNvPr>
          <p:cNvCxnSpPr>
            <a:stCxn id="322" idx="3"/>
            <a:endCxn id="335" idx="1"/>
          </p:cNvCxnSpPr>
          <p:nvPr/>
        </p:nvCxnSpPr>
        <p:spPr>
          <a:xfrm>
            <a:off x="1276898" y="1807593"/>
            <a:ext cx="575115" cy="203279"/>
          </a:xfrm>
          <a:prstGeom prst="bentConnector3">
            <a:avLst/>
          </a:prstGeom>
          <a:noFill/>
          <a:ln w="22225">
            <a:solidFill>
              <a:srgbClr val="000000"/>
            </a:solidFill>
            <a:round/>
            <a:headEnd/>
            <a:tailEnd/>
          </a:ln>
          <a:extLst>
            <a:ext uri="{909E8E84-426E-40DD-AFC4-6F175D3DCCD1}">
              <a14:hiddenFill xmlns:a14="http://schemas.microsoft.com/office/drawing/2010/main">
                <a:noFill/>
              </a14:hiddenFill>
            </a:ext>
          </a:extLst>
        </p:spPr>
      </p:cxnSp>
      <p:sp>
        <p:nvSpPr>
          <p:cNvPr id="366" name="Rectangle 365">
            <a:extLst>
              <a:ext uri="{FF2B5EF4-FFF2-40B4-BE49-F238E27FC236}">
                <a16:creationId xmlns:a16="http://schemas.microsoft.com/office/drawing/2014/main" id="{7131C44F-E26D-4022-906E-AF8793D6538D}"/>
              </a:ext>
            </a:extLst>
          </p:cNvPr>
          <p:cNvSpPr/>
          <p:nvPr/>
        </p:nvSpPr>
        <p:spPr>
          <a:xfrm>
            <a:off x="4854317" y="1362337"/>
            <a:ext cx="2808862" cy="130690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367" name="Rectangle 9">
            <a:extLst>
              <a:ext uri="{FF2B5EF4-FFF2-40B4-BE49-F238E27FC236}">
                <a16:creationId xmlns:a16="http://schemas.microsoft.com/office/drawing/2014/main" id="{02D1CA72-BFD6-45A6-9C61-D5AD352B0092}"/>
              </a:ext>
            </a:extLst>
          </p:cNvPr>
          <p:cNvSpPr>
            <a:spLocks noChangeArrowheads="1"/>
          </p:cNvSpPr>
          <p:nvPr/>
        </p:nvSpPr>
        <p:spPr bwMode="auto">
          <a:xfrm>
            <a:off x="6288606" y="2184485"/>
            <a:ext cx="1307592" cy="384048"/>
          </a:xfrm>
          <a:prstGeom prst="rect">
            <a:avLst/>
          </a:prstGeom>
          <a:solidFill>
            <a:schemeClr val="accent6">
              <a:lumMod val="40000"/>
              <a:lumOff val="60000"/>
            </a:schemeClr>
          </a:solidFill>
          <a:ln w="25400" algn="ctr">
            <a:solidFill>
              <a:srgbClr val="000000"/>
            </a:solidFill>
            <a:miter lim="800000"/>
            <a:headEnd/>
            <a:tailEnd/>
          </a:ln>
          <a:effectLst/>
        </p:spPr>
        <p:txBody>
          <a:bodyPr wrap="none" lIns="91423" tIns="45712" rIns="91423" bIns="45712" anchor="ctr"/>
          <a:lstStyle/>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RI Fleet Liaison</a:t>
            </a:r>
          </a:p>
          <a:p>
            <a:pPr marL="0" marR="0" lvl="0" indent="0" algn="ctr" defTabSz="914400" rtl="0" eaLnBrk="0" fontAlgn="base" latinLnBrk="0" hangingPunct="0">
              <a:lnSpc>
                <a:spcPct val="90000"/>
              </a:lnSpc>
              <a:spcBef>
                <a:spcPct val="1000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D. Meyer </a:t>
            </a:r>
          </a:p>
        </p:txBody>
      </p:sp>
      <p:sp>
        <p:nvSpPr>
          <p:cNvPr id="368" name="Rectangle 19">
            <a:extLst>
              <a:ext uri="{FF2B5EF4-FFF2-40B4-BE49-F238E27FC236}">
                <a16:creationId xmlns:a16="http://schemas.microsoft.com/office/drawing/2014/main" id="{8D7E15FB-AA3E-4509-B102-6619C4AC3E4A}"/>
              </a:ext>
            </a:extLst>
          </p:cNvPr>
          <p:cNvSpPr>
            <a:spLocks noChangeArrowheads="1"/>
          </p:cNvSpPr>
          <p:nvPr/>
        </p:nvSpPr>
        <p:spPr bwMode="auto">
          <a:xfrm>
            <a:off x="6288606" y="1748880"/>
            <a:ext cx="1307592" cy="384048"/>
          </a:xfrm>
          <a:prstGeom prst="rect">
            <a:avLst/>
          </a:prstGeom>
          <a:solidFill>
            <a:srgbClr val="DDDDDD"/>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CBD Capability Mgr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W. Strang</a:t>
            </a:r>
          </a:p>
        </p:txBody>
      </p:sp>
      <p:sp>
        <p:nvSpPr>
          <p:cNvPr id="369" name="Rectangle 19">
            <a:extLst>
              <a:ext uri="{FF2B5EF4-FFF2-40B4-BE49-F238E27FC236}">
                <a16:creationId xmlns:a16="http://schemas.microsoft.com/office/drawing/2014/main" id="{9EBE24FB-489B-4FF4-957D-04889085228C}"/>
              </a:ext>
            </a:extLst>
          </p:cNvPr>
          <p:cNvSpPr>
            <a:spLocks noChangeArrowheads="1"/>
          </p:cNvSpPr>
          <p:nvPr/>
        </p:nvSpPr>
        <p:spPr bwMode="auto">
          <a:xfrm>
            <a:off x="4894286" y="1752673"/>
            <a:ext cx="1307592" cy="384048"/>
          </a:xfrm>
          <a:prstGeom prst="rect">
            <a:avLst/>
          </a:prstGeom>
          <a:solidFill>
            <a:srgbClr val="DDDDDD"/>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Strategic Planning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F. Behrman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sp>
        <p:nvSpPr>
          <p:cNvPr id="370" name="Rectangle 19">
            <a:extLst>
              <a:ext uri="{FF2B5EF4-FFF2-40B4-BE49-F238E27FC236}">
                <a16:creationId xmlns:a16="http://schemas.microsoft.com/office/drawing/2014/main" id="{E750F554-50F7-4FA1-A512-FB667A8D3423}"/>
              </a:ext>
            </a:extLst>
          </p:cNvPr>
          <p:cNvSpPr>
            <a:spLocks noChangeArrowheads="1"/>
          </p:cNvSpPr>
          <p:nvPr/>
        </p:nvSpPr>
        <p:spPr bwMode="auto">
          <a:xfrm>
            <a:off x="5633885" y="1478897"/>
            <a:ext cx="1228965" cy="213971"/>
          </a:xfrm>
          <a:prstGeom prst="rect">
            <a:avLst/>
          </a:prstGeom>
          <a:solidFill>
            <a:srgbClr val="FFFFCC"/>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Planning / Capability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endParaRPr>
          </a:p>
        </p:txBody>
      </p:sp>
      <p:cxnSp>
        <p:nvCxnSpPr>
          <p:cNvPr id="371" name="Straight Connector 370">
            <a:extLst>
              <a:ext uri="{FF2B5EF4-FFF2-40B4-BE49-F238E27FC236}">
                <a16:creationId xmlns:a16="http://schemas.microsoft.com/office/drawing/2014/main" id="{5CA80D89-3B27-463B-982A-DFD09D9EFC01}"/>
              </a:ext>
            </a:extLst>
          </p:cNvPr>
          <p:cNvCxnSpPr/>
          <p:nvPr/>
        </p:nvCxnSpPr>
        <p:spPr>
          <a:xfrm flipH="1" flipV="1">
            <a:off x="3916142" y="2030981"/>
            <a:ext cx="93817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cxnSp>
      <p:cxnSp>
        <p:nvCxnSpPr>
          <p:cNvPr id="372" name="Straight Connector 371">
            <a:extLst>
              <a:ext uri="{FF2B5EF4-FFF2-40B4-BE49-F238E27FC236}">
                <a16:creationId xmlns:a16="http://schemas.microsoft.com/office/drawing/2014/main" id="{BE47559C-A499-48AC-82BE-A53244CA1BAB}"/>
              </a:ext>
            </a:extLst>
          </p:cNvPr>
          <p:cNvCxnSpPr/>
          <p:nvPr/>
        </p:nvCxnSpPr>
        <p:spPr>
          <a:xfrm flipH="1">
            <a:off x="3792319" y="2508980"/>
            <a:ext cx="129139" cy="42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cxnSp>
      <p:sp>
        <p:nvSpPr>
          <p:cNvPr id="373" name="Rectangle 19">
            <a:extLst>
              <a:ext uri="{FF2B5EF4-FFF2-40B4-BE49-F238E27FC236}">
                <a16:creationId xmlns:a16="http://schemas.microsoft.com/office/drawing/2014/main" id="{C80D3672-D1D2-4313-837B-EF0D6F79EB09}"/>
              </a:ext>
            </a:extLst>
          </p:cNvPr>
          <p:cNvSpPr>
            <a:spLocks noChangeArrowheads="1"/>
          </p:cNvSpPr>
          <p:nvPr/>
        </p:nvSpPr>
        <p:spPr bwMode="auto">
          <a:xfrm>
            <a:off x="7837753" y="5868092"/>
            <a:ext cx="1209792" cy="377825"/>
          </a:xfrm>
          <a:prstGeom prst="rect">
            <a:avLst/>
          </a:prstGeom>
          <a:solidFill>
            <a:srgbClr val="99CCFF"/>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International Programs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Narrow" panose="020B0606020202030204" pitchFamily="34" charset="0"/>
                <a:ea typeface="MS PGothic" pitchFamily="34" charset="-128"/>
                <a:cs typeface="Arial" panose="020B0604020202020204" pitchFamily="34" charset="0"/>
              </a:rPr>
              <a:t>R. Carter</a:t>
            </a:r>
          </a:p>
        </p:txBody>
      </p:sp>
      <p:sp>
        <p:nvSpPr>
          <p:cNvPr id="374" name="Rectangle 19">
            <a:extLst>
              <a:ext uri="{FF2B5EF4-FFF2-40B4-BE49-F238E27FC236}">
                <a16:creationId xmlns:a16="http://schemas.microsoft.com/office/drawing/2014/main" id="{2ED89C9E-A102-4427-94B5-FF0DEB807EC4}"/>
              </a:ext>
            </a:extLst>
          </p:cNvPr>
          <p:cNvSpPr>
            <a:spLocks noChangeArrowheads="1"/>
          </p:cNvSpPr>
          <p:nvPr/>
        </p:nvSpPr>
        <p:spPr bwMode="auto">
          <a:xfrm>
            <a:off x="50442" y="2028955"/>
            <a:ext cx="1228870" cy="320040"/>
          </a:xfrm>
          <a:prstGeom prst="rect">
            <a:avLst/>
          </a:prstGeom>
          <a:solidFill>
            <a:schemeClr val="accent6">
              <a:lumMod val="40000"/>
              <a:lumOff val="60000"/>
            </a:schemeClr>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rPr>
              <a:t>PID Lead</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b="0" kern="0" dirty="0">
                <a:solidFill>
                  <a:srgbClr val="000000"/>
                </a:solidFill>
                <a:latin typeface="Arial Narrow" panose="020B0606020202030204" pitchFamily="34" charset="0"/>
                <a:cs typeface="Arial" panose="020B0604020202020204" pitchFamily="34" charset="0"/>
              </a:rPr>
              <a:t>M. McLaughlin</a:t>
            </a:r>
            <a:endParaRPr kumimoji="0" lang="en-US" sz="1000" b="0" i="0" u="none" strike="noStrike" kern="0" cap="none" spc="0" normalizeH="0" baseline="0" noProof="0" dirty="0">
              <a:ln>
                <a:noFill/>
              </a:ln>
              <a:solidFill>
                <a:srgbClr val="FF0000"/>
              </a:solidFill>
              <a:effectLst/>
              <a:uLnTx/>
              <a:uFillTx/>
              <a:latin typeface="Arial Narrow" panose="020B0606020202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p:txBody>
      </p:sp>
      <p:cxnSp>
        <p:nvCxnSpPr>
          <p:cNvPr id="375" name="Elbow Connector 7">
            <a:extLst>
              <a:ext uri="{FF2B5EF4-FFF2-40B4-BE49-F238E27FC236}">
                <a16:creationId xmlns:a16="http://schemas.microsoft.com/office/drawing/2014/main" id="{8C5C07C1-3C08-45AF-8A54-5392BFB35177}"/>
              </a:ext>
            </a:extLst>
          </p:cNvPr>
          <p:cNvCxnSpPr>
            <a:stCxn id="374" idx="3"/>
            <a:endCxn id="323" idx="3"/>
          </p:cNvCxnSpPr>
          <p:nvPr/>
        </p:nvCxnSpPr>
        <p:spPr>
          <a:xfrm flipH="1" flipV="1">
            <a:off x="1275448" y="1426211"/>
            <a:ext cx="3864" cy="762764"/>
          </a:xfrm>
          <a:prstGeom prst="bentConnector3">
            <a:avLst>
              <a:gd name="adj1" fmla="val -4064130"/>
            </a:avLst>
          </a:prstGeom>
          <a:noFill/>
          <a:ln w="22225">
            <a:solidFill>
              <a:srgbClr val="000000"/>
            </a:solidFill>
            <a:round/>
            <a:headEnd/>
            <a:tailEnd/>
          </a:ln>
          <a:extLst>
            <a:ext uri="{909E8E84-426E-40DD-AFC4-6F175D3DCCD1}">
              <a14:hiddenFill xmlns:a14="http://schemas.microsoft.com/office/drawing/2010/main">
                <a:noFill/>
              </a14:hiddenFill>
            </a:ext>
          </a:extLst>
        </p:spPr>
      </p:cxnSp>
      <p:sp>
        <p:nvSpPr>
          <p:cNvPr id="376" name="Rectangle 19">
            <a:extLst>
              <a:ext uri="{FF2B5EF4-FFF2-40B4-BE49-F238E27FC236}">
                <a16:creationId xmlns:a16="http://schemas.microsoft.com/office/drawing/2014/main" id="{FAB489B1-765D-4FBB-BF39-E30E1157196D}"/>
              </a:ext>
            </a:extLst>
          </p:cNvPr>
          <p:cNvSpPr>
            <a:spLocks noChangeArrowheads="1"/>
          </p:cNvSpPr>
          <p:nvPr/>
        </p:nvSpPr>
        <p:spPr bwMode="auto">
          <a:xfrm>
            <a:off x="50442" y="2410336"/>
            <a:ext cx="1228870" cy="320420"/>
          </a:xfrm>
          <a:prstGeom prst="rect">
            <a:avLst/>
          </a:prstGeom>
          <a:solidFill>
            <a:schemeClr val="accent6">
              <a:lumMod val="40000"/>
              <a:lumOff val="60000"/>
            </a:schemeClr>
          </a:solidFill>
          <a:ln w="25400" algn="ctr">
            <a:solidFill>
              <a:srgbClr val="000000"/>
            </a:solidFill>
            <a:miter lim="800000"/>
            <a:headEnd/>
            <a:tailEnd/>
          </a:ln>
          <a:effectLst/>
        </p:spPr>
        <p:txBody>
          <a:bodyPr wrap="none" lIns="91423" tIns="0" rIns="91423" bIns="0"/>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kern="0" dirty="0">
                <a:solidFill>
                  <a:srgbClr val="000000"/>
                </a:solidFill>
                <a:latin typeface="Arial Narrow" panose="020B0606020202030204" pitchFamily="34" charset="0"/>
                <a:cs typeface="Arial" panose="020B0604020202020204" pitchFamily="34" charset="0"/>
              </a:rPr>
              <a:t>IT</a:t>
            </a:r>
            <a:endParaRPr kumimoji="0" lang="en-US" sz="1000"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b="0" kern="0" dirty="0">
                <a:solidFill>
                  <a:srgbClr val="000000"/>
                </a:solidFill>
                <a:latin typeface="Arial Narrow" panose="020B0606020202030204" pitchFamily="34" charset="0"/>
                <a:cs typeface="Arial" panose="020B0604020202020204" pitchFamily="34" charset="0"/>
              </a:rPr>
              <a:t>M. Curley</a:t>
            </a:r>
            <a:endParaRPr kumimoji="0" lang="en-US" sz="1000" b="0" i="0" u="none" strike="noStrike" kern="0" cap="none" spc="0" normalizeH="0" baseline="0" noProof="0" dirty="0">
              <a:ln>
                <a:noFill/>
              </a:ln>
              <a:solidFill>
                <a:srgbClr val="FF0000"/>
              </a:solidFill>
              <a:effectLst/>
              <a:uLnTx/>
              <a:uFillTx/>
              <a:latin typeface="Arial Narrow" panose="020B0606020202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p:txBody>
      </p:sp>
      <p:cxnSp>
        <p:nvCxnSpPr>
          <p:cNvPr id="377" name="Elbow Connector 7">
            <a:extLst>
              <a:ext uri="{FF2B5EF4-FFF2-40B4-BE49-F238E27FC236}">
                <a16:creationId xmlns:a16="http://schemas.microsoft.com/office/drawing/2014/main" id="{BC49794D-1831-45E1-8101-4266DD160184}"/>
              </a:ext>
            </a:extLst>
          </p:cNvPr>
          <p:cNvCxnSpPr>
            <a:stCxn id="376" idx="3"/>
          </p:cNvCxnSpPr>
          <p:nvPr/>
        </p:nvCxnSpPr>
        <p:spPr>
          <a:xfrm flipV="1">
            <a:off x="1279312" y="1940904"/>
            <a:ext cx="157770" cy="629642"/>
          </a:xfrm>
          <a:prstGeom prst="bentConnector2">
            <a:avLst/>
          </a:prstGeom>
          <a:noFill/>
          <a:ln w="2222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849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ext Box 18"/>
          <p:cNvSpPr txBox="1">
            <a:spLocks noChangeArrowheads="1"/>
          </p:cNvSpPr>
          <p:nvPr/>
        </p:nvSpPr>
        <p:spPr bwMode="auto">
          <a:xfrm>
            <a:off x="6630988" y="5189538"/>
            <a:ext cx="949325" cy="222250"/>
          </a:xfrm>
          <a:prstGeom prst="rect">
            <a:avLst/>
          </a:prstGeom>
          <a:noFill/>
          <a:ln w="12700" algn="ctr">
            <a:noFill/>
            <a:miter lim="800000"/>
            <a:headEnd type="none" w="sm" len="sm"/>
            <a:tailEnd type="none" w="sm" len="sm"/>
          </a:ln>
        </p:spPr>
        <p:txBody>
          <a:bodyPr lIns="8649" tIns="43247" rIns="8649" bIns="43247">
            <a:spAutoFit/>
          </a:bodyPr>
          <a:lstStyle/>
          <a:p>
            <a:pPr defTabSz="865188">
              <a:spcBef>
                <a:spcPct val="50000"/>
              </a:spcBef>
              <a:defRPr/>
            </a:pPr>
            <a:endParaRPr lang="en-US" sz="900" b="1" dirty="0">
              <a:solidFill>
                <a:srgbClr val="3333CC"/>
              </a:solidFill>
              <a:latin typeface="Calibri" pitchFamily="34" charset="0"/>
              <a:ea typeface="+mn-ea"/>
              <a:cs typeface="Arial" charset="0"/>
            </a:endParaRPr>
          </a:p>
        </p:txBody>
      </p:sp>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pPr>
                <a:defRPr/>
              </a:pPr>
              <a:t>5</a:t>
            </a:fld>
            <a:endParaRPr lang="en-US" dirty="0"/>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a:t>Fleet Demand Signal</a:t>
            </a:r>
          </a:p>
        </p:txBody>
      </p:sp>
      <p:sp>
        <p:nvSpPr>
          <p:cNvPr id="8" name="Rectangle 7"/>
          <p:cNvSpPr>
            <a:spLocks noChangeArrowheads="1"/>
          </p:cNvSpPr>
          <p:nvPr/>
        </p:nvSpPr>
        <p:spPr bwMode="auto">
          <a:xfrm>
            <a:off x="683741" y="1371600"/>
            <a:ext cx="8001000" cy="4476931"/>
          </a:xfrm>
          <a:prstGeom prst="rect">
            <a:avLst/>
          </a:prstGeom>
          <a:noFill/>
          <a:ln w="25400" cmpd="dbl">
            <a:noFill/>
            <a:prstDash val="solid"/>
            <a:miter lim="800000"/>
            <a:headEnd/>
            <a:tailEnd/>
          </a:ln>
        </p:spPr>
        <p:txBody>
          <a:bodyPr wrap="square">
            <a:spAutoFit/>
          </a:bodyPr>
          <a:lstStyle/>
          <a:p>
            <a:pPr algn="l" eaLnBrk="0" hangingPunct="0">
              <a:spcBef>
                <a:spcPts val="600"/>
              </a:spcBef>
            </a:pPr>
            <a:r>
              <a:rPr lang="en-US" altLang="en-US" b="1" dirty="0">
                <a:solidFill>
                  <a:srgbClr val="000066"/>
                </a:solidFill>
                <a:effectLst/>
                <a:latin typeface="+mn-lt"/>
                <a:ea typeface="+mn-ea"/>
              </a:rPr>
              <a:t>Aircrew Systems Top Issues for POM-22:</a:t>
            </a:r>
          </a:p>
          <a:p>
            <a:pPr marL="914400" lvl="1" indent="-457200" algn="l" eaLnBrk="1" hangingPunct="1">
              <a:lnSpc>
                <a:spcPct val="150000"/>
              </a:lnSpc>
              <a:spcBef>
                <a:spcPts val="600"/>
              </a:spcBef>
              <a:buFontTx/>
              <a:buAutoNum type="arabicParenR"/>
              <a:defRPr/>
            </a:pPr>
            <a:r>
              <a:rPr lang="en-US" sz="2200" dirty="0">
                <a:solidFill>
                  <a:srgbClr val="000066"/>
                </a:solidFill>
                <a:effectLst/>
                <a:latin typeface="Arial"/>
                <a:ea typeface="+mn-ea"/>
              </a:rPr>
              <a:t>Endurance; Aircrew Back and Neck Injury Mitigation</a:t>
            </a:r>
          </a:p>
          <a:p>
            <a:pPr marL="914400" lvl="1" indent="-457200" algn="l" eaLnBrk="1" hangingPunct="1">
              <a:lnSpc>
                <a:spcPct val="150000"/>
              </a:lnSpc>
              <a:spcBef>
                <a:spcPts val="600"/>
              </a:spcBef>
              <a:buFontTx/>
              <a:buAutoNum type="arabicParenR"/>
              <a:defRPr/>
            </a:pPr>
            <a:r>
              <a:rPr lang="en-US" sz="2200" dirty="0">
                <a:solidFill>
                  <a:srgbClr val="000066"/>
                </a:solidFill>
                <a:effectLst/>
                <a:latin typeface="Arial"/>
                <a:ea typeface="+mn-ea"/>
              </a:rPr>
              <a:t>Hearing Protection and comms intelligibility</a:t>
            </a:r>
          </a:p>
          <a:p>
            <a:pPr marL="914400" lvl="1" indent="-457200" algn="l" eaLnBrk="1" hangingPunct="1">
              <a:lnSpc>
                <a:spcPct val="150000"/>
              </a:lnSpc>
              <a:spcBef>
                <a:spcPts val="600"/>
              </a:spcBef>
              <a:buFontTx/>
              <a:buAutoNum type="arabicParenR"/>
              <a:defRPr/>
            </a:pPr>
            <a:r>
              <a:rPr lang="en-US" sz="2200" dirty="0">
                <a:solidFill>
                  <a:srgbClr val="000066"/>
                </a:solidFill>
                <a:effectLst/>
                <a:latin typeface="Arial"/>
                <a:ea typeface="+mn-ea"/>
              </a:rPr>
              <a:t>Enhanced Visual Acuity; Next generation day/night heads up visual Situational Awareness</a:t>
            </a:r>
          </a:p>
          <a:p>
            <a:pPr marL="914400" lvl="1" indent="-457200" algn="l" eaLnBrk="1" hangingPunct="1">
              <a:lnSpc>
                <a:spcPct val="150000"/>
              </a:lnSpc>
              <a:spcBef>
                <a:spcPts val="600"/>
              </a:spcBef>
              <a:buFontTx/>
              <a:buAutoNum type="arabicParenR"/>
              <a:defRPr/>
            </a:pPr>
            <a:r>
              <a:rPr lang="en-US" sz="2200" dirty="0">
                <a:solidFill>
                  <a:srgbClr val="000066"/>
                </a:solidFill>
                <a:effectLst/>
                <a:latin typeface="Arial"/>
                <a:ea typeface="+mn-ea"/>
              </a:rPr>
              <a:t>Post Egress Passive Signaling and Survival</a:t>
            </a:r>
          </a:p>
          <a:p>
            <a:pPr marL="914400" lvl="1" indent="-457200" algn="l" eaLnBrk="1" hangingPunct="1">
              <a:lnSpc>
                <a:spcPct val="150000"/>
              </a:lnSpc>
              <a:spcBef>
                <a:spcPts val="600"/>
              </a:spcBef>
              <a:buFontTx/>
              <a:buAutoNum type="arabicParenR"/>
              <a:defRPr/>
            </a:pPr>
            <a:r>
              <a:rPr lang="en-US" sz="2200" dirty="0">
                <a:solidFill>
                  <a:srgbClr val="000066"/>
                </a:solidFill>
                <a:effectLst/>
                <a:latin typeface="Arial"/>
                <a:ea typeface="+mn-ea"/>
              </a:rPr>
              <a:t>Improved Combat Survival Radio</a:t>
            </a:r>
          </a:p>
          <a:p>
            <a:pPr marL="914400" lvl="1" indent="-457200" algn="l" eaLnBrk="1" hangingPunct="1">
              <a:lnSpc>
                <a:spcPct val="150000"/>
              </a:lnSpc>
              <a:spcBef>
                <a:spcPts val="600"/>
              </a:spcBef>
              <a:buFontTx/>
              <a:buAutoNum type="arabicParenR"/>
              <a:defRPr/>
            </a:pPr>
            <a:r>
              <a:rPr lang="en-US" sz="2200" dirty="0">
                <a:solidFill>
                  <a:srgbClr val="000066"/>
                </a:solidFill>
                <a:effectLst/>
                <a:latin typeface="Arial"/>
                <a:ea typeface="+mn-ea"/>
              </a:rPr>
              <a:t>Aircrew Life Support Systems Deficiencies Corrections</a:t>
            </a:r>
          </a:p>
        </p:txBody>
      </p:sp>
      <p:sp>
        <p:nvSpPr>
          <p:cNvPr id="7" name="Footer Placeholder 4">
            <a:extLst>
              <a:ext uri="{FF2B5EF4-FFF2-40B4-BE49-F238E27FC236}">
                <a16:creationId xmlns:a16="http://schemas.microsoft.com/office/drawing/2014/main" id="{22DBAF06-F380-46FB-8196-D9D573C4E025}"/>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ext Box 18"/>
          <p:cNvSpPr txBox="1">
            <a:spLocks noChangeArrowheads="1"/>
          </p:cNvSpPr>
          <p:nvPr/>
        </p:nvSpPr>
        <p:spPr bwMode="auto">
          <a:xfrm>
            <a:off x="6630988" y="5307440"/>
            <a:ext cx="949325" cy="222250"/>
          </a:xfrm>
          <a:prstGeom prst="rect">
            <a:avLst/>
          </a:prstGeom>
          <a:noFill/>
          <a:ln w="12700" algn="ctr">
            <a:noFill/>
            <a:miter lim="800000"/>
            <a:headEnd type="none" w="sm" len="sm"/>
            <a:tailEnd type="none" w="sm" len="sm"/>
          </a:ln>
        </p:spPr>
        <p:txBody>
          <a:bodyPr lIns="8649" tIns="43247" rIns="8649" bIns="43247">
            <a:spAutoFit/>
          </a:bodyPr>
          <a:lstStyle/>
          <a:p>
            <a:pPr defTabSz="865188">
              <a:spcBef>
                <a:spcPct val="50000"/>
              </a:spcBef>
              <a:defRPr/>
            </a:pPr>
            <a:endParaRPr lang="en-US" sz="900" b="1" dirty="0">
              <a:solidFill>
                <a:srgbClr val="3333CC"/>
              </a:solidFill>
              <a:latin typeface="Calibri" pitchFamily="34" charset="0"/>
              <a:ea typeface="+mn-ea"/>
              <a:cs typeface="Arial" charset="0"/>
            </a:endParaRPr>
          </a:p>
        </p:txBody>
      </p:sp>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pPr>
                <a:defRPr/>
              </a:pPr>
              <a:t>6</a:t>
            </a:fld>
            <a:endParaRPr lang="en-US" dirty="0"/>
          </a:p>
        </p:txBody>
      </p:sp>
      <p:sp>
        <p:nvSpPr>
          <p:cNvPr id="81" name="Title 1"/>
          <p:cNvSpPr>
            <a:spLocks noGrp="1"/>
          </p:cNvSpPr>
          <p:nvPr>
            <p:ph type="title"/>
          </p:nvPr>
        </p:nvSpPr>
        <p:spPr/>
        <p:txBody>
          <a:bodyPr>
            <a:normAutofit/>
          </a:bodyPr>
          <a:lstStyle/>
          <a:p>
            <a:pPr eaLnBrk="1" fontAlgn="auto" hangingPunct="1">
              <a:spcAft>
                <a:spcPts val="0"/>
              </a:spcAft>
              <a:defRPr/>
            </a:pPr>
            <a:r>
              <a:rPr lang="en-US" sz="2800" dirty="0" smtClean="0"/>
              <a:t>Our Challenges</a:t>
            </a:r>
            <a:endParaRPr lang="en-US" sz="2800" dirty="0"/>
          </a:p>
        </p:txBody>
      </p:sp>
      <p:sp>
        <p:nvSpPr>
          <p:cNvPr id="8" name="Rectangle 7"/>
          <p:cNvSpPr>
            <a:spLocks noChangeArrowheads="1"/>
          </p:cNvSpPr>
          <p:nvPr/>
        </p:nvSpPr>
        <p:spPr bwMode="auto">
          <a:xfrm>
            <a:off x="304800" y="1096481"/>
            <a:ext cx="8382000" cy="2708434"/>
          </a:xfrm>
          <a:prstGeom prst="rect">
            <a:avLst/>
          </a:prstGeom>
          <a:noFill/>
          <a:ln w="25400" cmpd="dbl">
            <a:noFill/>
            <a:prstDash val="solid"/>
            <a:miter lim="800000"/>
            <a:headEnd/>
            <a:tailEnd/>
          </a:ln>
        </p:spPr>
        <p:txBody>
          <a:bodyPr wrap="square">
            <a:spAutoFit/>
          </a:bodyPr>
          <a:lstStyle/>
          <a:p>
            <a:pPr marL="568325" lvl="1" indent="-346075" algn="l" eaLnBrk="1" hangingPunct="1">
              <a:spcBef>
                <a:spcPts val="600"/>
              </a:spcBef>
              <a:buFont typeface="Wingdings" panose="05000000000000000000" pitchFamily="2" charset="2"/>
              <a:buChar char="Ø"/>
              <a:defRPr/>
            </a:pPr>
            <a:r>
              <a:rPr lang="en-US" sz="2000" b="1" dirty="0" smtClean="0">
                <a:solidFill>
                  <a:srgbClr val="000066"/>
                </a:solidFill>
                <a:effectLst/>
                <a:latin typeface="Arial"/>
                <a:ea typeface="+mn-ea"/>
              </a:rPr>
              <a:t>Bulk and weight reduction</a:t>
            </a:r>
          </a:p>
          <a:p>
            <a:pPr marL="568325" lvl="1" indent="-346075" algn="l" eaLnBrk="1" hangingPunct="1">
              <a:spcBef>
                <a:spcPts val="600"/>
              </a:spcBef>
              <a:buFont typeface="Wingdings" panose="05000000000000000000" pitchFamily="2" charset="2"/>
              <a:buChar char="Ø"/>
              <a:defRPr/>
            </a:pPr>
            <a:endParaRPr lang="en-US" sz="2000" b="1" dirty="0" smtClean="0">
              <a:solidFill>
                <a:srgbClr val="000066"/>
              </a:solidFill>
              <a:effectLst/>
              <a:latin typeface="Arial"/>
              <a:ea typeface="+mn-ea"/>
            </a:endParaRPr>
          </a:p>
          <a:p>
            <a:pPr marL="568325" lvl="1" indent="-346075" algn="l" eaLnBrk="1" hangingPunct="1">
              <a:spcBef>
                <a:spcPts val="600"/>
              </a:spcBef>
              <a:buFont typeface="Wingdings" panose="05000000000000000000" pitchFamily="2" charset="2"/>
              <a:buChar char="Ø"/>
              <a:defRPr/>
            </a:pPr>
            <a:r>
              <a:rPr lang="en-US" sz="2000" b="1" dirty="0" smtClean="0">
                <a:solidFill>
                  <a:srgbClr val="000066"/>
                </a:solidFill>
                <a:effectLst/>
                <a:latin typeface="Arial"/>
                <a:ea typeface="+mn-ea"/>
              </a:rPr>
              <a:t>Thermal Regulation</a:t>
            </a:r>
          </a:p>
          <a:p>
            <a:pPr marL="568325" lvl="1" indent="-346075" algn="l" eaLnBrk="1" hangingPunct="1">
              <a:spcBef>
                <a:spcPts val="600"/>
              </a:spcBef>
              <a:buFont typeface="Wingdings" panose="05000000000000000000" pitchFamily="2" charset="2"/>
              <a:buChar char="Ø"/>
              <a:defRPr/>
            </a:pPr>
            <a:endParaRPr lang="en-US" sz="2000" b="1" dirty="0">
              <a:solidFill>
                <a:srgbClr val="000066"/>
              </a:solidFill>
              <a:effectLst/>
              <a:latin typeface="Arial"/>
              <a:ea typeface="+mn-ea"/>
            </a:endParaRPr>
          </a:p>
          <a:p>
            <a:pPr marL="568325" lvl="1" indent="-346075" algn="l" eaLnBrk="1" hangingPunct="1">
              <a:spcBef>
                <a:spcPts val="600"/>
              </a:spcBef>
              <a:buFont typeface="Wingdings" panose="05000000000000000000" pitchFamily="2" charset="2"/>
              <a:buChar char="Ø"/>
              <a:defRPr/>
            </a:pPr>
            <a:r>
              <a:rPr lang="en-US" sz="2000" b="1" dirty="0">
                <a:solidFill>
                  <a:srgbClr val="000066"/>
                </a:solidFill>
                <a:effectLst/>
                <a:latin typeface="Arial"/>
                <a:ea typeface="+mn-ea"/>
              </a:rPr>
              <a:t>Passive </a:t>
            </a:r>
            <a:r>
              <a:rPr lang="en-US" sz="2000" b="1" dirty="0" smtClean="0">
                <a:solidFill>
                  <a:srgbClr val="000066"/>
                </a:solidFill>
                <a:effectLst/>
                <a:latin typeface="Arial"/>
                <a:ea typeface="+mn-ea"/>
              </a:rPr>
              <a:t>Signaling</a:t>
            </a:r>
          </a:p>
          <a:p>
            <a:pPr marL="568325" lvl="1" indent="-346075" algn="l" eaLnBrk="1" hangingPunct="1">
              <a:spcBef>
                <a:spcPts val="600"/>
              </a:spcBef>
              <a:buFont typeface="Wingdings" panose="05000000000000000000" pitchFamily="2" charset="2"/>
              <a:buChar char="Ø"/>
              <a:defRPr/>
            </a:pPr>
            <a:endParaRPr lang="en-US" sz="2000" dirty="0">
              <a:solidFill>
                <a:srgbClr val="000066"/>
              </a:solidFill>
              <a:effectLst/>
              <a:latin typeface="Arial"/>
              <a:ea typeface="+mn-ea"/>
            </a:endParaRPr>
          </a:p>
          <a:p>
            <a:pPr marL="568325" lvl="1" indent="-346075" algn="l" eaLnBrk="1" hangingPunct="1">
              <a:spcBef>
                <a:spcPts val="600"/>
              </a:spcBef>
              <a:buFont typeface="Wingdings" panose="05000000000000000000" pitchFamily="2" charset="2"/>
              <a:buChar char="Ø"/>
              <a:defRPr/>
            </a:pPr>
            <a:r>
              <a:rPr lang="en-US" sz="2000" b="1" dirty="0" smtClean="0">
                <a:solidFill>
                  <a:srgbClr val="000066"/>
                </a:solidFill>
                <a:effectLst/>
                <a:latin typeface="Arial"/>
                <a:ea typeface="+mn-ea"/>
              </a:rPr>
              <a:t>Laser </a:t>
            </a:r>
            <a:r>
              <a:rPr lang="en-US" sz="2000" b="1" dirty="0">
                <a:solidFill>
                  <a:srgbClr val="000066"/>
                </a:solidFill>
                <a:effectLst/>
                <a:latin typeface="Arial"/>
                <a:ea typeface="+mn-ea"/>
              </a:rPr>
              <a:t>Eye </a:t>
            </a:r>
            <a:r>
              <a:rPr lang="en-US" sz="2000" b="1" dirty="0" smtClean="0">
                <a:solidFill>
                  <a:srgbClr val="000066"/>
                </a:solidFill>
                <a:effectLst/>
                <a:latin typeface="Arial"/>
                <a:ea typeface="+mn-ea"/>
              </a:rPr>
              <a:t>Protection</a:t>
            </a:r>
            <a:endParaRPr lang="en-US" sz="2000" b="1" dirty="0">
              <a:solidFill>
                <a:srgbClr val="000066"/>
              </a:solidFill>
              <a:effectLst/>
              <a:latin typeface="Arial"/>
              <a:ea typeface="+mn-ea"/>
            </a:endParaRPr>
          </a:p>
        </p:txBody>
      </p:sp>
      <p:sp>
        <p:nvSpPr>
          <p:cNvPr id="7" name="Footer Placeholder 4">
            <a:extLst>
              <a:ext uri="{FF2B5EF4-FFF2-40B4-BE49-F238E27FC236}">
                <a16:creationId xmlns:a16="http://schemas.microsoft.com/office/drawing/2014/main" id="{22DBAF06-F380-46FB-8196-D9D573C4E025}"/>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4" name="TextBox 3"/>
          <p:cNvSpPr txBox="1"/>
          <p:nvPr/>
        </p:nvSpPr>
        <p:spPr>
          <a:xfrm>
            <a:off x="419100" y="5791200"/>
            <a:ext cx="8305800" cy="461665"/>
          </a:xfrm>
          <a:prstGeom prst="rect">
            <a:avLst/>
          </a:prstGeom>
          <a:solidFill>
            <a:srgbClr val="FFFF00"/>
          </a:solidFill>
        </p:spPr>
        <p:txBody>
          <a:bodyPr wrap="square" rtlCol="0">
            <a:spAutoFit/>
          </a:bodyPr>
          <a:lstStyle/>
          <a:p>
            <a:pPr algn="l"/>
            <a:r>
              <a:rPr lang="en-US" sz="2400" dirty="0" smtClean="0"/>
              <a:t>We need </a:t>
            </a:r>
            <a:r>
              <a:rPr lang="en-US" sz="2400" dirty="0"/>
              <a:t>a </a:t>
            </a:r>
            <a:r>
              <a:rPr lang="en-US" sz="2400" dirty="0" smtClean="0"/>
              <a:t>holistic solution, not optimized individual capabilities</a:t>
            </a:r>
            <a:endParaRPr lang="en-US" sz="2400" b="1" dirty="0">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68015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a:rPr>
              <a:pPr>
                <a:defRPr/>
              </a:pPr>
              <a:t>7</a:t>
            </a:fld>
            <a:endParaRPr lang="en-US" dirty="0">
              <a:latin typeface="Arial"/>
            </a:endParaRPr>
          </a:p>
        </p:txBody>
      </p:sp>
      <p:cxnSp>
        <p:nvCxnSpPr>
          <p:cNvPr id="9" name="Straight Connector 8"/>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7338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3767316"/>
            <a:ext cx="4419600" cy="2477601"/>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Fleet usage issues:</a:t>
            </a: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Deficiencies:</a:t>
            </a:r>
          </a:p>
          <a:p>
            <a:pPr marL="561975" lvl="1" indent="-285750"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design is &gt; 50 years old</a:t>
            </a:r>
          </a:p>
          <a:p>
            <a:pPr marL="561975" lvl="1" indent="-285750"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prohibits inspection of tight spaces</a:t>
            </a:r>
          </a:p>
          <a:p>
            <a:pPr marL="561975" lvl="1" indent="-285750"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only provides minimal fall and impact protection</a:t>
            </a:r>
          </a:p>
          <a:p>
            <a:pPr marL="561975" lvl="1" indent="-285750"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needs better hearing protection and comms intelligibility</a:t>
            </a:r>
          </a:p>
        </p:txBody>
      </p:sp>
      <p:sp>
        <p:nvSpPr>
          <p:cNvPr id="14" name="TextBox 13"/>
          <p:cNvSpPr txBox="1"/>
          <p:nvPr/>
        </p:nvSpPr>
        <p:spPr>
          <a:xfrm>
            <a:off x="4683860" y="871896"/>
            <a:ext cx="4307740" cy="938719"/>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Program of Record: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Legacy Cranial – cheap, simple, durable, limited adjustability</a:t>
            </a:r>
            <a:endParaRPr lang="en-US" sz="1600" b="1" dirty="0">
              <a:solidFill>
                <a:srgbClr val="002060"/>
              </a:solidFill>
              <a:effectLst/>
              <a:latin typeface="Arial"/>
              <a:cs typeface="Arial" pitchFamily="34" charset="0"/>
            </a:endParaRPr>
          </a:p>
        </p:txBody>
      </p:sp>
      <p:sp>
        <p:nvSpPr>
          <p:cNvPr id="16" name="TextBox 15"/>
          <p:cNvSpPr txBox="1"/>
          <p:nvPr/>
        </p:nvSpPr>
        <p:spPr>
          <a:xfrm>
            <a:off x="4688840" y="3767316"/>
            <a:ext cx="4226560" cy="2685351"/>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Industry help needed:</a:t>
            </a:r>
            <a:endParaRPr lang="en-US" sz="1600" dirty="0">
              <a:solidFill>
                <a:srgbClr val="002060"/>
              </a:solidFill>
              <a:effectLst/>
              <a:latin typeface="Arial"/>
              <a:cs typeface="Arial" pitchFamily="34" charset="0"/>
            </a:endParaRP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Desired attributes:</a:t>
            </a:r>
          </a:p>
          <a:p>
            <a:pPr marL="509587"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smaller profile, more conformal fit </a:t>
            </a:r>
          </a:p>
          <a:p>
            <a:pPr marL="509587"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 improved fall and impact protection</a:t>
            </a:r>
          </a:p>
          <a:p>
            <a:pPr marL="509587"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 light-weight, durable</a:t>
            </a:r>
          </a:p>
          <a:p>
            <a:pPr marL="509587"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 improved thermal characteristics</a:t>
            </a:r>
          </a:p>
          <a:p>
            <a:pPr marL="509587"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 improved hearing protection and comms intelligibility</a:t>
            </a:r>
          </a:p>
          <a:p>
            <a:pPr marL="509587"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affordable</a:t>
            </a:r>
          </a:p>
        </p:txBody>
      </p:sp>
      <p:sp>
        <p:nvSpPr>
          <p:cNvPr id="12" name="Footer Placeholder 4">
            <a:extLst>
              <a:ext uri="{FF2B5EF4-FFF2-40B4-BE49-F238E27FC236}">
                <a16:creationId xmlns:a16="http://schemas.microsoft.com/office/drawing/2014/main" id="{3179484E-981A-4232-AC54-D212DAB16E84}"/>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18" name="TextBox 17">
            <a:extLst>
              <a:ext uri="{FF2B5EF4-FFF2-40B4-BE49-F238E27FC236}">
                <a16:creationId xmlns:a16="http://schemas.microsoft.com/office/drawing/2014/main" id="{B2B10B8F-4C91-44F6-AA8C-6B69FB9F6E4E}"/>
              </a:ext>
            </a:extLst>
          </p:cNvPr>
          <p:cNvSpPr txBox="1"/>
          <p:nvPr/>
        </p:nvSpPr>
        <p:spPr>
          <a:xfrm>
            <a:off x="76200" y="894308"/>
            <a:ext cx="4475479" cy="2231380"/>
          </a:xfrm>
          <a:prstGeom prst="rect">
            <a:avLst/>
          </a:prstGeom>
          <a:noFill/>
        </p:spPr>
        <p:txBody>
          <a:bodyPr wrap="square" rtlCol="0">
            <a:spAutoFit/>
          </a:bodyPr>
          <a:lstStyle/>
          <a:p>
            <a:pPr algn="l"/>
            <a:r>
              <a:rPr lang="en-US" sz="1800" b="1" dirty="0">
                <a:solidFill>
                  <a:srgbClr val="002060"/>
                </a:solidFill>
                <a:effectLst/>
                <a:latin typeface="Arial" pitchFamily="34" charset="0"/>
                <a:cs typeface="Arial" pitchFamily="34" charset="0"/>
              </a:rPr>
              <a:t>Operational Requirement:</a:t>
            </a:r>
          </a:p>
          <a:p>
            <a:pPr marL="344488"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Fall and impact protection</a:t>
            </a:r>
          </a:p>
          <a:p>
            <a:pPr marL="344488"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Hearing protection </a:t>
            </a:r>
          </a:p>
          <a:p>
            <a:pPr marL="344488"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Clear and intelligible communications on the flight line and flight deck</a:t>
            </a:r>
          </a:p>
          <a:p>
            <a:pPr marL="344488"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Low profile design</a:t>
            </a:r>
          </a:p>
          <a:p>
            <a:pPr marL="344488" lvl="1" indent="-122238" algn="l">
              <a:spcBef>
                <a:spcPts val="600"/>
              </a:spcBef>
              <a:buFont typeface="Arial" pitchFamily="34" charset="0"/>
              <a:buChar char="•"/>
            </a:pPr>
            <a:endParaRPr lang="en-US" sz="1600" dirty="0">
              <a:solidFill>
                <a:srgbClr val="002060"/>
              </a:solidFill>
              <a:effectLst/>
              <a:latin typeface="Arial" pitchFamily="34" charset="0"/>
              <a:cs typeface="Arial" pitchFamily="34" charset="0"/>
            </a:endParaRPr>
          </a:p>
        </p:txBody>
      </p:sp>
      <p:sp>
        <p:nvSpPr>
          <p:cNvPr id="15" name="Title 1">
            <a:extLst>
              <a:ext uri="{FF2B5EF4-FFF2-40B4-BE49-F238E27FC236}">
                <a16:creationId xmlns:a16="http://schemas.microsoft.com/office/drawing/2014/main" id="{183CD740-B165-4320-A6D5-674043C694B2}"/>
              </a:ext>
            </a:extLst>
          </p:cNvPr>
          <p:cNvSpPr>
            <a:spLocks noGrp="1"/>
          </p:cNvSpPr>
          <p:nvPr>
            <p:ph type="title"/>
          </p:nvPr>
        </p:nvSpPr>
        <p:spPr>
          <a:xfrm>
            <a:off x="457200" y="0"/>
            <a:ext cx="8229600" cy="752475"/>
          </a:xfrm>
        </p:spPr>
        <p:txBody>
          <a:bodyPr>
            <a:normAutofit/>
          </a:bodyPr>
          <a:lstStyle/>
          <a:p>
            <a:pPr eaLnBrk="1" fontAlgn="auto" hangingPunct="1">
              <a:spcAft>
                <a:spcPts val="0"/>
              </a:spcAft>
              <a:defRPr/>
            </a:pPr>
            <a:r>
              <a:rPr lang="en-US" sz="2800" dirty="0"/>
              <a:t>Head Protection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209800"/>
            <a:ext cx="1905000" cy="1270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9251" y="2209800"/>
            <a:ext cx="1905788" cy="1269997"/>
          </a:xfrm>
          <a:prstGeom prst="rect">
            <a:avLst/>
          </a:prstGeom>
        </p:spPr>
      </p:pic>
    </p:spTree>
    <p:extLst>
      <p:ext uri="{BB962C8B-B14F-4D97-AF65-F5344CB8AC3E}">
        <p14:creationId xmlns:p14="http://schemas.microsoft.com/office/powerpoint/2010/main" val="218334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a:rPr>
              <a:pPr>
                <a:defRPr/>
              </a:pPr>
              <a:t>8</a:t>
            </a:fld>
            <a:endParaRPr lang="en-US" dirty="0">
              <a:latin typeface="Arial"/>
            </a:endParaRPr>
          </a:p>
        </p:txBody>
      </p:sp>
      <p:cxnSp>
        <p:nvCxnSpPr>
          <p:cNvPr id="9" name="Straight Connector 8"/>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7338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3767316"/>
            <a:ext cx="4419600" cy="2713563"/>
          </a:xfrm>
          <a:prstGeom prst="rect">
            <a:avLst/>
          </a:prstGeom>
          <a:noFill/>
        </p:spPr>
        <p:txBody>
          <a:bodyPr wrap="square" rtlCol="0">
            <a:spAutoFit/>
          </a:bodyPr>
          <a:lstStyle/>
          <a:p>
            <a:pPr algn="l">
              <a:spcBef>
                <a:spcPts val="200"/>
              </a:spcBef>
            </a:pPr>
            <a:r>
              <a:rPr lang="en-US" sz="1800" b="1" dirty="0">
                <a:solidFill>
                  <a:srgbClr val="002060"/>
                </a:solidFill>
                <a:effectLst/>
                <a:latin typeface="Arial"/>
                <a:cs typeface="Arial" pitchFamily="34" charset="0"/>
              </a:rPr>
              <a:t>Fleet usage issues:</a:t>
            </a:r>
          </a:p>
          <a:p>
            <a:pPr marL="233363" indent="-122238" algn="l">
              <a:spcBef>
                <a:spcPts val="200"/>
              </a:spcBef>
              <a:buFont typeface="Arial" pitchFamily="34" charset="0"/>
              <a:buChar char="•"/>
            </a:pPr>
            <a:r>
              <a:rPr lang="en-US" sz="1600" b="1" dirty="0">
                <a:solidFill>
                  <a:srgbClr val="002060"/>
                </a:solidFill>
                <a:effectLst/>
                <a:latin typeface="Arial"/>
                <a:cs typeface="Arial" pitchFamily="34" charset="0"/>
              </a:rPr>
              <a:t>Deficiencies:</a:t>
            </a:r>
          </a:p>
          <a:p>
            <a:pPr lvl="1" indent="-180975" algn="l">
              <a:spcBef>
                <a:spcPts val="200"/>
              </a:spcBef>
              <a:buFont typeface="Courier New" panose="02070309020205020404" pitchFamily="49" charset="0"/>
              <a:buChar char="o"/>
            </a:pPr>
            <a:r>
              <a:rPr lang="en-US" sz="1600" dirty="0">
                <a:solidFill>
                  <a:srgbClr val="002060"/>
                </a:solidFill>
                <a:effectLst/>
                <a:latin typeface="Arial"/>
                <a:cs typeface="Arial" pitchFamily="34" charset="0"/>
              </a:rPr>
              <a:t>Current helmet noise attenuation is inadequate in some environments</a:t>
            </a:r>
          </a:p>
          <a:p>
            <a:pPr lvl="1" indent="-180975" algn="l">
              <a:spcBef>
                <a:spcPts val="200"/>
              </a:spcBef>
              <a:buFont typeface="Courier New" panose="02070309020205020404" pitchFamily="49" charset="0"/>
              <a:buChar char="o"/>
            </a:pPr>
            <a:r>
              <a:rPr lang="en-US" sz="1600" dirty="0">
                <a:solidFill>
                  <a:srgbClr val="002060"/>
                </a:solidFill>
                <a:effectLst/>
                <a:latin typeface="Arial"/>
                <a:cs typeface="Arial" pitchFamily="34" charset="0"/>
              </a:rPr>
              <a:t>Newer aircraft are notably louder: JSF,   E-2D, MV-22, CH-53K</a:t>
            </a:r>
          </a:p>
          <a:p>
            <a:pPr lvl="1" indent="-180975" algn="l">
              <a:spcBef>
                <a:spcPts val="200"/>
              </a:spcBef>
              <a:buFont typeface="Courier New" panose="02070309020205020404" pitchFamily="49" charset="0"/>
              <a:buChar char="o"/>
            </a:pPr>
            <a:r>
              <a:rPr lang="en-US" sz="1600" dirty="0">
                <a:solidFill>
                  <a:srgbClr val="002060"/>
                </a:solidFill>
                <a:effectLst/>
                <a:latin typeface="Arial"/>
                <a:cs typeface="Arial" pitchFamily="34" charset="0"/>
              </a:rPr>
              <a:t>E-2D personnel are suffering significant hearing threshold shifts after one flight</a:t>
            </a:r>
          </a:p>
          <a:p>
            <a:pPr lvl="1" indent="-180975" algn="l">
              <a:spcBef>
                <a:spcPts val="200"/>
              </a:spcBef>
              <a:buFont typeface="Courier New" panose="02070309020205020404" pitchFamily="49" charset="0"/>
              <a:buChar char="o"/>
            </a:pPr>
            <a:r>
              <a:rPr lang="en-US" sz="1600" dirty="0">
                <a:solidFill>
                  <a:srgbClr val="002060"/>
                </a:solidFill>
                <a:effectLst/>
                <a:latin typeface="Arial"/>
                <a:cs typeface="Arial" pitchFamily="34" charset="0"/>
              </a:rPr>
              <a:t>Inconsistent custom ear-plug fit with complicated logistics support structure</a:t>
            </a:r>
          </a:p>
        </p:txBody>
      </p:sp>
      <p:sp>
        <p:nvSpPr>
          <p:cNvPr id="14" name="TextBox 13"/>
          <p:cNvSpPr txBox="1"/>
          <p:nvPr/>
        </p:nvSpPr>
        <p:spPr>
          <a:xfrm>
            <a:off x="4683860" y="871896"/>
            <a:ext cx="4307740" cy="1015663"/>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Program of Record: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Double Hearing Protection </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Triple Hearing Protection</a:t>
            </a:r>
            <a:endParaRPr lang="en-US" sz="1600" b="1" dirty="0">
              <a:solidFill>
                <a:srgbClr val="002060"/>
              </a:solidFill>
              <a:effectLst/>
              <a:latin typeface="Arial"/>
              <a:cs typeface="Arial" pitchFamily="34" charset="0"/>
            </a:endParaRPr>
          </a:p>
        </p:txBody>
      </p:sp>
      <p:sp>
        <p:nvSpPr>
          <p:cNvPr id="16" name="TextBox 15"/>
          <p:cNvSpPr txBox="1"/>
          <p:nvPr/>
        </p:nvSpPr>
        <p:spPr>
          <a:xfrm>
            <a:off x="4688840" y="3767316"/>
            <a:ext cx="4226560" cy="2554545"/>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Industry help needed: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Exploration of attenuation technologies and materials (~20 </a:t>
            </a:r>
            <a:r>
              <a:rPr lang="en-US" sz="1600" dirty="0" err="1">
                <a:solidFill>
                  <a:srgbClr val="002060"/>
                </a:solidFill>
                <a:effectLst/>
                <a:latin typeface="Arial"/>
                <a:cs typeface="Arial" pitchFamily="34" charset="0"/>
              </a:rPr>
              <a:t>db</a:t>
            </a:r>
            <a:r>
              <a:rPr lang="en-US" sz="1600" dirty="0">
                <a:solidFill>
                  <a:srgbClr val="002060"/>
                </a:solidFill>
                <a:effectLst/>
                <a:latin typeface="Arial"/>
                <a:cs typeface="Arial" pitchFamily="34" charset="0"/>
              </a:rPr>
              <a:t> improvement)</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In-ear dosimeters &amp; micro-components</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Platform noise dampening</a:t>
            </a:r>
          </a:p>
          <a:p>
            <a:pPr marL="233363" indent="-122238" algn="l">
              <a:spcBef>
                <a:spcPts val="600"/>
              </a:spcBef>
              <a:buFont typeface="Arial" pitchFamily="34" charset="0"/>
              <a:buChar char="•"/>
            </a:pPr>
            <a:r>
              <a:rPr lang="en-US" sz="1600" b="1" dirty="0">
                <a:solidFill>
                  <a:srgbClr val="002060"/>
                </a:solidFill>
                <a:effectLst/>
                <a:latin typeface="Arial"/>
                <a:cs typeface="Arial" pitchFamily="34" charset="0"/>
              </a:rPr>
              <a:t>Desired attributes:</a:t>
            </a:r>
          </a:p>
          <a:p>
            <a:pPr marL="514350" lvl="1" indent="-285750"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Comfortable, consistent fit</a:t>
            </a:r>
          </a:p>
          <a:p>
            <a:pPr marL="514350" lvl="1" indent="-285750"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Affordable, with practical logistics</a:t>
            </a:r>
          </a:p>
        </p:txBody>
      </p:sp>
      <p:sp>
        <p:nvSpPr>
          <p:cNvPr id="12" name="Footer Placeholder 4">
            <a:extLst>
              <a:ext uri="{FF2B5EF4-FFF2-40B4-BE49-F238E27FC236}">
                <a16:creationId xmlns:a16="http://schemas.microsoft.com/office/drawing/2014/main" id="{3179484E-981A-4232-AC54-D212DAB16E84}"/>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15" name="Title 1">
            <a:extLst>
              <a:ext uri="{FF2B5EF4-FFF2-40B4-BE49-F238E27FC236}">
                <a16:creationId xmlns:a16="http://schemas.microsoft.com/office/drawing/2014/main" id="{183CD740-B165-4320-A6D5-674043C694B2}"/>
              </a:ext>
            </a:extLst>
          </p:cNvPr>
          <p:cNvSpPr>
            <a:spLocks noGrp="1"/>
          </p:cNvSpPr>
          <p:nvPr>
            <p:ph type="title"/>
          </p:nvPr>
        </p:nvSpPr>
        <p:spPr>
          <a:xfrm>
            <a:off x="457200" y="0"/>
            <a:ext cx="8229600" cy="752475"/>
          </a:xfrm>
        </p:spPr>
        <p:txBody>
          <a:bodyPr>
            <a:normAutofit/>
          </a:bodyPr>
          <a:lstStyle/>
          <a:p>
            <a:pPr eaLnBrk="1" fontAlgn="auto" hangingPunct="1">
              <a:lnSpc>
                <a:spcPts val="2600"/>
              </a:lnSpc>
              <a:spcAft>
                <a:spcPts val="0"/>
              </a:spcAft>
              <a:defRPr/>
            </a:pPr>
            <a:r>
              <a:rPr lang="en-US" sz="2800" dirty="0"/>
              <a:t>Hearing Protection </a:t>
            </a:r>
            <a:br>
              <a:rPr lang="en-US" sz="2800" dirty="0"/>
            </a:br>
            <a:r>
              <a:rPr lang="en-US" sz="2800" dirty="0"/>
              <a:t>&amp; Communications Intelligibility</a:t>
            </a:r>
          </a:p>
        </p:txBody>
      </p:sp>
      <p:sp>
        <p:nvSpPr>
          <p:cNvPr id="11" name="TextBox 10">
            <a:extLst>
              <a:ext uri="{FF2B5EF4-FFF2-40B4-BE49-F238E27FC236}">
                <a16:creationId xmlns:a16="http://schemas.microsoft.com/office/drawing/2014/main" id="{6FB641A3-B555-4B14-A227-B6E4C0E7D57F}"/>
              </a:ext>
            </a:extLst>
          </p:cNvPr>
          <p:cNvSpPr txBox="1"/>
          <p:nvPr/>
        </p:nvSpPr>
        <p:spPr>
          <a:xfrm>
            <a:off x="132806" y="901622"/>
            <a:ext cx="4307740" cy="2646878"/>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Operational Requirement:</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Protection from temporary and permanent hearing lost</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Clear, intelligible voice communications exchange on the flight deck and flight line</a:t>
            </a:r>
          </a:p>
          <a:p>
            <a:pPr marL="404813" lvl="1" indent="-18732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Between headsets operating on coordinated comms channels</a:t>
            </a:r>
          </a:p>
          <a:p>
            <a:pPr marL="404813" lvl="1" indent="-187325" algn="l">
              <a:spcBef>
                <a:spcPts val="600"/>
              </a:spcBef>
              <a:buFont typeface="Courier New" panose="02070309020205020404" pitchFamily="49" charset="0"/>
              <a:buChar char="o"/>
            </a:pPr>
            <a:r>
              <a:rPr lang="en-US" sz="1600" dirty="0">
                <a:solidFill>
                  <a:srgbClr val="002060"/>
                </a:solidFill>
                <a:effectLst/>
                <a:latin typeface="Arial"/>
                <a:cs typeface="Arial" pitchFamily="34" charset="0"/>
              </a:rPr>
              <a:t>Between personnel standing next to each other not using radio comms</a:t>
            </a:r>
          </a:p>
        </p:txBody>
      </p:sp>
      <p:pic>
        <p:nvPicPr>
          <p:cNvPr id="19" name="Picture 18">
            <a:extLst>
              <a:ext uri="{FF2B5EF4-FFF2-40B4-BE49-F238E27FC236}">
                <a16:creationId xmlns:a16="http://schemas.microsoft.com/office/drawing/2014/main" id="{ECA49416-0A7F-4ECB-A837-22540E92F6F8}"/>
              </a:ext>
            </a:extLst>
          </p:cNvPr>
          <p:cNvPicPr>
            <a:picLocks noChangeAspect="1"/>
          </p:cNvPicPr>
          <p:nvPr/>
        </p:nvPicPr>
        <p:blipFill rotWithShape="1">
          <a:blip r:embed="rId3"/>
          <a:srcRect l="25888" t="12174" b="11585"/>
          <a:stretch/>
        </p:blipFill>
        <p:spPr>
          <a:xfrm>
            <a:off x="5701934" y="1964483"/>
            <a:ext cx="2362199" cy="1551447"/>
          </a:xfrm>
          <a:prstGeom prst="rect">
            <a:avLst/>
          </a:prstGeom>
          <a:ln>
            <a:solidFill>
              <a:schemeClr val="accent1"/>
            </a:solidFill>
          </a:ln>
        </p:spPr>
      </p:pic>
    </p:spTree>
    <p:extLst>
      <p:ext uri="{BB962C8B-B14F-4D97-AF65-F5344CB8AC3E}">
        <p14:creationId xmlns:p14="http://schemas.microsoft.com/office/powerpoint/2010/main" val="202174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p:cNvSpPr>
            <a:spLocks noGrp="1"/>
          </p:cNvSpPr>
          <p:nvPr>
            <p:ph type="sldNum" sz="quarter" idx="11"/>
          </p:nvPr>
        </p:nvSpPr>
        <p:spPr>
          <a:xfrm>
            <a:off x="3581400" y="6604000"/>
            <a:ext cx="2133600" cy="254000"/>
          </a:xfrm>
        </p:spPr>
        <p:txBody>
          <a:bodyPr/>
          <a:lstStyle/>
          <a:p>
            <a:pPr>
              <a:defRPr/>
            </a:pPr>
            <a:fld id="{A5D5139F-9C56-42AC-8AD4-BBC54E0E19D0}" type="slidenum">
              <a:rPr lang="en-US" smtClean="0">
                <a:latin typeface="Arial"/>
              </a:rPr>
              <a:pPr>
                <a:defRPr/>
              </a:pPr>
              <a:t>9</a:t>
            </a:fld>
            <a:endParaRPr lang="en-US" dirty="0">
              <a:latin typeface="Arial"/>
            </a:endParaRPr>
          </a:p>
        </p:txBody>
      </p:sp>
      <p:cxnSp>
        <p:nvCxnSpPr>
          <p:cNvPr id="9" name="Straight Connector 8"/>
          <p:cNvCxnSpPr/>
          <p:nvPr/>
        </p:nvCxnSpPr>
        <p:spPr>
          <a:xfrm>
            <a:off x="4551680" y="838200"/>
            <a:ext cx="0" cy="5638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733800"/>
            <a:ext cx="8839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3767316"/>
            <a:ext cx="4419600" cy="2608406"/>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Fleet usage issues:</a:t>
            </a:r>
          </a:p>
          <a:p>
            <a:pPr marL="233363" indent="-122238" algn="l">
              <a:spcBef>
                <a:spcPts val="300"/>
              </a:spcBef>
              <a:buFont typeface="Arial" pitchFamily="34" charset="0"/>
              <a:buChar char="•"/>
            </a:pPr>
            <a:r>
              <a:rPr lang="en-US" sz="1600" b="1" dirty="0">
                <a:solidFill>
                  <a:srgbClr val="002060"/>
                </a:solidFill>
                <a:effectLst/>
                <a:latin typeface="Arial"/>
                <a:cs typeface="Arial" pitchFamily="34" charset="0"/>
              </a:rPr>
              <a:t>Deficiencies:</a:t>
            </a:r>
          </a:p>
          <a:p>
            <a:pPr marL="509588"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Restricts mobility, causes fatigue and interferes with effective egress</a:t>
            </a:r>
          </a:p>
          <a:p>
            <a:pPr marL="509588"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Interferes with H-1 flight control operation</a:t>
            </a:r>
          </a:p>
          <a:p>
            <a:pPr marL="509588"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Chafes against helmet</a:t>
            </a:r>
          </a:p>
          <a:p>
            <a:pPr marL="509588"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Overheats and stresses Aircrew</a:t>
            </a:r>
          </a:p>
          <a:p>
            <a:pPr marL="509588"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Sub-optimal flotation orientation</a:t>
            </a:r>
          </a:p>
          <a:p>
            <a:pPr marL="509588" lvl="1" indent="-285750" algn="l">
              <a:spcBef>
                <a:spcPts val="300"/>
              </a:spcBef>
              <a:buFont typeface="Courier New" panose="02070309020205020404" pitchFamily="49" charset="0"/>
              <a:buChar char="o"/>
            </a:pPr>
            <a:r>
              <a:rPr lang="en-US" sz="1600" dirty="0">
                <a:solidFill>
                  <a:srgbClr val="002060"/>
                </a:solidFill>
                <a:effectLst/>
                <a:latin typeface="Arial"/>
                <a:cs typeface="Arial" pitchFamily="34" charset="0"/>
              </a:rPr>
              <a:t>Cannot jettison armor protection</a:t>
            </a:r>
          </a:p>
        </p:txBody>
      </p:sp>
      <p:sp>
        <p:nvSpPr>
          <p:cNvPr id="14" name="TextBox 13"/>
          <p:cNvSpPr txBox="1"/>
          <p:nvPr/>
        </p:nvSpPr>
        <p:spPr>
          <a:xfrm>
            <a:off x="4683860" y="871896"/>
            <a:ext cx="4307740" cy="1015663"/>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Program of Record:</a:t>
            </a:r>
          </a:p>
          <a:p>
            <a:pPr marL="233363" indent="-122238" algn="l">
              <a:spcBef>
                <a:spcPts val="600"/>
              </a:spcBef>
              <a:buFont typeface="Arial" pitchFamily="34" charset="0"/>
              <a:buChar char="•"/>
            </a:pPr>
            <a:r>
              <a:rPr lang="en-US" sz="1600" dirty="0">
                <a:solidFill>
                  <a:srgbClr val="002060"/>
                </a:solidFill>
                <a:effectLst/>
                <a:latin typeface="Arial"/>
                <a:cs typeface="Arial" pitchFamily="34" charset="0"/>
              </a:rPr>
              <a:t>Legacy vest</a:t>
            </a:r>
            <a:r>
              <a:rPr lang="en-US" sz="1600" b="1" dirty="0">
                <a:solidFill>
                  <a:srgbClr val="002060"/>
                </a:solidFill>
                <a:effectLst/>
                <a:latin typeface="Arial"/>
                <a:cs typeface="Arial" pitchFamily="34" charset="0"/>
              </a:rPr>
              <a:t> (CMU-33 &amp; PRU-70)</a:t>
            </a:r>
          </a:p>
          <a:p>
            <a:pPr marL="233363" indent="-122238" algn="l">
              <a:spcBef>
                <a:spcPts val="600"/>
              </a:spcBef>
              <a:buFont typeface="Arial" pitchFamily="34" charset="0"/>
              <a:buChar char="•"/>
            </a:pPr>
            <a:r>
              <a:rPr lang="fr-FR" sz="1600" dirty="0">
                <a:solidFill>
                  <a:srgbClr val="002060"/>
                </a:solidFill>
                <a:effectLst/>
                <a:latin typeface="Arial"/>
                <a:cs typeface="Arial" pitchFamily="34" charset="0"/>
              </a:rPr>
              <a:t>Replacement </a:t>
            </a:r>
            <a:r>
              <a:rPr lang="fr-FR" sz="1600" dirty="0" err="1">
                <a:solidFill>
                  <a:srgbClr val="002060"/>
                </a:solidFill>
                <a:effectLst/>
                <a:latin typeface="Arial"/>
                <a:cs typeface="Arial" pitchFamily="34" charset="0"/>
              </a:rPr>
              <a:t>vest</a:t>
            </a:r>
            <a:r>
              <a:rPr lang="fr-FR" sz="1600" dirty="0">
                <a:solidFill>
                  <a:srgbClr val="002060"/>
                </a:solidFill>
                <a:effectLst/>
                <a:latin typeface="Arial"/>
                <a:cs typeface="Arial" pitchFamily="34" charset="0"/>
              </a:rPr>
              <a:t> </a:t>
            </a:r>
            <a:r>
              <a:rPr lang="fr-FR" sz="1600" b="1" dirty="0">
                <a:solidFill>
                  <a:srgbClr val="002060"/>
                </a:solidFill>
                <a:effectLst/>
                <a:latin typeface="Arial"/>
                <a:cs typeface="Arial" pitchFamily="34" charset="0"/>
              </a:rPr>
              <a:t>(CMU-37 &amp; CMU-38): </a:t>
            </a:r>
            <a:endParaRPr lang="en-US" sz="1600" b="1" dirty="0">
              <a:solidFill>
                <a:srgbClr val="002060"/>
              </a:solidFill>
              <a:effectLst/>
              <a:latin typeface="Arial"/>
              <a:cs typeface="Arial" pitchFamily="34" charset="0"/>
            </a:endParaRPr>
          </a:p>
        </p:txBody>
      </p:sp>
      <p:sp>
        <p:nvSpPr>
          <p:cNvPr id="16" name="TextBox 15"/>
          <p:cNvSpPr txBox="1"/>
          <p:nvPr/>
        </p:nvSpPr>
        <p:spPr>
          <a:xfrm>
            <a:off x="4688839" y="3767316"/>
            <a:ext cx="4419595" cy="2616101"/>
          </a:xfrm>
          <a:prstGeom prst="rect">
            <a:avLst/>
          </a:prstGeom>
          <a:noFill/>
        </p:spPr>
        <p:txBody>
          <a:bodyPr wrap="square" rtlCol="0">
            <a:spAutoFit/>
          </a:bodyPr>
          <a:lstStyle/>
          <a:p>
            <a:pPr algn="l"/>
            <a:r>
              <a:rPr lang="en-US" sz="1800" b="1" dirty="0">
                <a:solidFill>
                  <a:srgbClr val="002060"/>
                </a:solidFill>
                <a:effectLst/>
                <a:latin typeface="Arial"/>
                <a:cs typeface="Arial" pitchFamily="34" charset="0"/>
              </a:rPr>
              <a:t>Industry help needed:</a:t>
            </a:r>
          </a:p>
          <a:p>
            <a:pPr marL="233363" indent="-122238" algn="l">
              <a:spcBef>
                <a:spcPts val="300"/>
              </a:spcBef>
              <a:buFont typeface="Arial" pitchFamily="34" charset="0"/>
              <a:buChar char="•"/>
            </a:pPr>
            <a:r>
              <a:rPr lang="en-US" sz="1400" dirty="0">
                <a:solidFill>
                  <a:srgbClr val="002060"/>
                </a:solidFill>
                <a:effectLst/>
                <a:latin typeface="Arial"/>
                <a:cs typeface="Arial" pitchFamily="34" charset="0"/>
              </a:rPr>
              <a:t>Exploration of technologies, materials and equipment configurations</a:t>
            </a:r>
          </a:p>
          <a:p>
            <a:pPr marL="514350" lvl="1" indent="-285750"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Lighter, durable, breathable material</a:t>
            </a:r>
          </a:p>
          <a:p>
            <a:pPr marL="514350" lvl="1" indent="-285750"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Neutrally buoyant, flexible body armor</a:t>
            </a:r>
          </a:p>
          <a:p>
            <a:pPr marL="514350" lvl="1" indent="-285750"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Simple reconfigurability, size adjustment</a:t>
            </a:r>
          </a:p>
          <a:p>
            <a:pPr marL="514350" lvl="1" indent="-285750"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Reduced snag hazard</a:t>
            </a:r>
          </a:p>
          <a:p>
            <a:pPr marL="514350" lvl="1" indent="-285750"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Practical, comfortable hoist harness</a:t>
            </a:r>
          </a:p>
          <a:p>
            <a:pPr marL="514350" lvl="1" indent="-285750"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Compatibility with Chem Bio protection</a:t>
            </a:r>
          </a:p>
          <a:p>
            <a:pPr marL="514350" lvl="1" indent="-285750" algn="l">
              <a:spcBef>
                <a:spcPts val="300"/>
              </a:spcBef>
              <a:buFont typeface="Courier New" panose="02070309020205020404" pitchFamily="49" charset="0"/>
              <a:buChar char="o"/>
            </a:pPr>
            <a:r>
              <a:rPr lang="en-US" sz="1400" dirty="0">
                <a:solidFill>
                  <a:srgbClr val="002060"/>
                </a:solidFill>
                <a:effectLst/>
                <a:latin typeface="Arial"/>
                <a:cs typeface="Arial" pitchFamily="34" charset="0"/>
              </a:rPr>
              <a:t>Superior flotation orientation</a:t>
            </a:r>
          </a:p>
        </p:txBody>
      </p:sp>
      <p:sp>
        <p:nvSpPr>
          <p:cNvPr id="12" name="Footer Placeholder 4">
            <a:extLst>
              <a:ext uri="{FF2B5EF4-FFF2-40B4-BE49-F238E27FC236}">
                <a16:creationId xmlns:a16="http://schemas.microsoft.com/office/drawing/2014/main" id="{3179484E-981A-4232-AC54-D212DAB16E84}"/>
              </a:ext>
            </a:extLst>
          </p:cNvPr>
          <p:cNvSpPr>
            <a:spLocks noGrp="1"/>
          </p:cNvSpPr>
          <p:nvPr>
            <p:ph type="ftr" sz="quarter" idx="3"/>
          </p:nvPr>
        </p:nvSpPr>
        <p:spPr>
          <a:xfrm>
            <a:off x="0" y="6629400"/>
            <a:ext cx="2895600" cy="249237"/>
          </a:xfrm>
          <a:prstGeom prst="rect">
            <a:avLst/>
          </a:prstGeom>
        </p:spPr>
        <p:txBody>
          <a:bodyPr vert="horz" lIns="91440" tIns="45720" rIns="91440" bIns="45720" rtlCol="0" anchor="ctr"/>
          <a:lstStyle>
            <a:lvl1pPr algn="l" eaLnBrk="1" hangingPunct="1">
              <a:defRPr sz="800" b="0">
                <a:solidFill>
                  <a:prstClr val="white"/>
                </a:solidFill>
                <a:effectLst/>
                <a:latin typeface="Arial Narrow" pitchFamily="34" charset="0"/>
                <a:ea typeface="MS PGothic" pitchFamily="34" charset="-128"/>
              </a:defRPr>
            </a:lvl1pPr>
          </a:lstStyle>
          <a:p>
            <a:pPr>
              <a:defRPr/>
            </a:pPr>
            <a:r>
              <a:rPr lang="en-US" dirty="0"/>
              <a:t>PMA-202 Overview, 2019 Industry Day Conference, SPR 2019-###</a:t>
            </a:r>
          </a:p>
        </p:txBody>
      </p:sp>
      <p:sp>
        <p:nvSpPr>
          <p:cNvPr id="18" name="TextBox 17">
            <a:extLst>
              <a:ext uri="{FF2B5EF4-FFF2-40B4-BE49-F238E27FC236}">
                <a16:creationId xmlns:a16="http://schemas.microsoft.com/office/drawing/2014/main" id="{B2B10B8F-4C91-44F6-AA8C-6B69FB9F6E4E}"/>
              </a:ext>
            </a:extLst>
          </p:cNvPr>
          <p:cNvSpPr txBox="1"/>
          <p:nvPr/>
        </p:nvSpPr>
        <p:spPr>
          <a:xfrm>
            <a:off x="76200" y="894308"/>
            <a:ext cx="4475479" cy="2723823"/>
          </a:xfrm>
          <a:prstGeom prst="rect">
            <a:avLst/>
          </a:prstGeom>
          <a:noFill/>
        </p:spPr>
        <p:txBody>
          <a:bodyPr wrap="square" rtlCol="0">
            <a:spAutoFit/>
          </a:bodyPr>
          <a:lstStyle/>
          <a:p>
            <a:pPr algn="l"/>
            <a:r>
              <a:rPr lang="en-US" sz="1800" b="1" dirty="0">
                <a:solidFill>
                  <a:srgbClr val="002060"/>
                </a:solidFill>
                <a:effectLst/>
                <a:latin typeface="Arial" pitchFamily="34" charset="0"/>
                <a:cs typeface="Arial" pitchFamily="34" charset="0"/>
              </a:rPr>
              <a:t>Operational Requirement:</a:t>
            </a:r>
          </a:p>
          <a:p>
            <a:pPr marL="234950"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Mounting platform for Aircrew Life Support Equipment (ALSE)</a:t>
            </a:r>
          </a:p>
          <a:p>
            <a:pPr marL="503238" lvl="1" indent="-285750" algn="l">
              <a:spcBef>
                <a:spcPts val="600"/>
              </a:spcBef>
              <a:buFont typeface="Courier New" panose="02070309020205020404" pitchFamily="49" charset="0"/>
              <a:buChar char="o"/>
            </a:pPr>
            <a:r>
              <a:rPr lang="en-US" sz="1600" dirty="0">
                <a:solidFill>
                  <a:srgbClr val="002060"/>
                </a:solidFill>
                <a:effectLst/>
                <a:latin typeface="Arial" pitchFamily="34" charset="0"/>
                <a:cs typeface="Arial" pitchFamily="34" charset="0"/>
              </a:rPr>
              <a:t>Flotation system, armor protection, signaling and survival equipment</a:t>
            </a:r>
          </a:p>
          <a:p>
            <a:pPr marL="234950"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Mobility that enables performance of mission</a:t>
            </a:r>
          </a:p>
          <a:p>
            <a:pPr marL="234950"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Allows crew to hydrate and urinate with minimum disruption on extended missions</a:t>
            </a:r>
          </a:p>
          <a:p>
            <a:pPr marL="234950" lvl="1" indent="-122238" algn="l">
              <a:spcBef>
                <a:spcPts val="600"/>
              </a:spcBef>
              <a:buFont typeface="Arial" pitchFamily="34" charset="0"/>
              <a:buChar char="•"/>
            </a:pPr>
            <a:r>
              <a:rPr lang="en-US" sz="1600" dirty="0">
                <a:solidFill>
                  <a:srgbClr val="002060"/>
                </a:solidFill>
                <a:effectLst/>
                <a:latin typeface="Arial" pitchFamily="34" charset="0"/>
                <a:cs typeface="Arial" pitchFamily="34" charset="0"/>
              </a:rPr>
              <a:t>Load bearing during falls, crashes, rescue</a:t>
            </a:r>
          </a:p>
        </p:txBody>
      </p:sp>
      <p:sp>
        <p:nvSpPr>
          <p:cNvPr id="15" name="Title 1">
            <a:extLst>
              <a:ext uri="{FF2B5EF4-FFF2-40B4-BE49-F238E27FC236}">
                <a16:creationId xmlns:a16="http://schemas.microsoft.com/office/drawing/2014/main" id="{183CD740-B165-4320-A6D5-674043C694B2}"/>
              </a:ext>
            </a:extLst>
          </p:cNvPr>
          <p:cNvSpPr>
            <a:spLocks noGrp="1"/>
          </p:cNvSpPr>
          <p:nvPr>
            <p:ph type="title"/>
          </p:nvPr>
        </p:nvSpPr>
        <p:spPr>
          <a:xfrm>
            <a:off x="457200" y="0"/>
            <a:ext cx="8229600" cy="752475"/>
          </a:xfrm>
        </p:spPr>
        <p:txBody>
          <a:bodyPr>
            <a:normAutofit/>
          </a:bodyPr>
          <a:lstStyle/>
          <a:p>
            <a:pPr eaLnBrk="1" fontAlgn="auto" hangingPunct="1">
              <a:spcAft>
                <a:spcPts val="0"/>
              </a:spcAft>
              <a:defRPr/>
            </a:pPr>
            <a:r>
              <a:rPr lang="en-US" sz="2800" dirty="0"/>
              <a:t>Survival Vest, Flotation &amp; Armor</a:t>
            </a:r>
          </a:p>
        </p:txBody>
      </p:sp>
      <p:pic>
        <p:nvPicPr>
          <p:cNvPr id="2" name="Picture 1"/>
          <p:cNvPicPr>
            <a:picLocks noChangeAspect="1"/>
          </p:cNvPicPr>
          <p:nvPr/>
        </p:nvPicPr>
        <p:blipFill>
          <a:blip r:embed="rId3"/>
          <a:stretch>
            <a:fillRect/>
          </a:stretch>
        </p:blipFill>
        <p:spPr>
          <a:xfrm>
            <a:off x="4953000" y="2133600"/>
            <a:ext cx="3651821" cy="1432684"/>
          </a:xfrm>
          <a:prstGeom prst="rect">
            <a:avLst/>
          </a:prstGeom>
        </p:spPr>
      </p:pic>
    </p:spTree>
    <p:extLst>
      <p:ext uri="{BB962C8B-B14F-4D97-AF65-F5344CB8AC3E}">
        <p14:creationId xmlns:p14="http://schemas.microsoft.com/office/powerpoint/2010/main" val="3624208244"/>
      </p:ext>
    </p:extLst>
  </p:cSld>
  <p:clrMapOvr>
    <a:masterClrMapping/>
  </p:clrMapOvr>
</p:sld>
</file>

<file path=ppt/theme/theme1.xml><?xml version="1.0" encoding="utf-8"?>
<a:theme xmlns:a="http://schemas.openxmlformats.org/drawingml/2006/main" name="NAVAIR_PPT_Template_Apr11">
  <a:themeElements>
    <a:clrScheme name="NAVAIR Colors">
      <a:dk1>
        <a:srgbClr val="1C295B"/>
      </a:dk1>
      <a:lt1>
        <a:sysClr val="window" lastClr="FFFFFF"/>
      </a:lt1>
      <a:dk2>
        <a:srgbClr val="1C295B"/>
      </a:dk2>
      <a:lt2>
        <a:srgbClr val="EEECE1"/>
      </a:lt2>
      <a:accent1>
        <a:srgbClr val="CCD2E2"/>
      </a:accent1>
      <a:accent2>
        <a:srgbClr val="6778A9"/>
      </a:accent2>
      <a:accent3>
        <a:srgbClr val="76923C"/>
      </a:accent3>
      <a:accent4>
        <a:srgbClr val="5F497A"/>
      </a:accent4>
      <a:accent5>
        <a:srgbClr val="366092"/>
      </a:accent5>
      <a:accent6>
        <a:srgbClr val="AA5106"/>
      </a:accent6>
      <a:hlink>
        <a:srgbClr val="6778A9"/>
      </a:hlink>
      <a:folHlink>
        <a:srgbClr val="BFC6DB"/>
      </a:folHlink>
    </a:clrScheme>
    <a:fontScheme name="NAVAIR Arial">
      <a:majorFont>
        <a:latin typeface="Arial"/>
        <a:ea typeface="MS PGothic"/>
        <a:cs typeface=""/>
      </a:majorFont>
      <a:minorFont>
        <a:latin typeface="Arial Narrow"/>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17961" dir="2700000" algn="ctr" rotWithShape="0">
            <a:schemeClr val="bg1"/>
          </a:outerShdw>
        </a:effectLst>
      </a:spPr>
      <a:bodyPr vert="horz" wrap="square" lIns="90487" tIns="91440" rIns="90487" bIns="91440" numCol="1" anchor="t" anchorCtr="0" compatLnSpc="1">
        <a:prstTxWarp prst="textNoShape">
          <a:avLst/>
        </a:prstTxWarp>
        <a:spAutoFit/>
      </a:bodyPr>
      <a:lstStyle>
        <a:defPPr marL="223838" marR="0" indent="-223838" algn="ctr" defTabSz="895350" rtl="0" eaLnBrk="0" fontAlgn="base" latinLnBrk="0" hangingPunct="0">
          <a:lnSpc>
            <a:spcPct val="90000"/>
          </a:lnSpc>
          <a:spcBef>
            <a:spcPct val="15000"/>
          </a:spcBef>
          <a:spcAft>
            <a:spcPct val="0"/>
          </a:spcAft>
          <a:buClrTx/>
          <a:buSzPct val="100000"/>
          <a:buFontTx/>
          <a:buNone/>
          <a:tabLst/>
          <a:defRPr kumimoji="0" lang="en-US" sz="16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17961" dir="2700000" algn="ctr" rotWithShape="0">
            <a:schemeClr val="bg1"/>
          </a:outerShdw>
        </a:effectLst>
      </a:spPr>
      <a:bodyPr vert="horz" wrap="square" lIns="90487" tIns="91440" rIns="90487" bIns="91440" numCol="1" anchor="t" anchorCtr="0" compatLnSpc="1">
        <a:prstTxWarp prst="textNoShape">
          <a:avLst/>
        </a:prstTxWarp>
        <a:spAutoFit/>
      </a:bodyPr>
      <a:lstStyle>
        <a:defPPr marL="223838" marR="0" indent="-223838" algn="ctr" defTabSz="895350" rtl="0" eaLnBrk="0" fontAlgn="base" latinLnBrk="0" hangingPunct="0">
          <a:lnSpc>
            <a:spcPct val="90000"/>
          </a:lnSpc>
          <a:spcBef>
            <a:spcPct val="15000"/>
          </a:spcBef>
          <a:spcAft>
            <a:spcPct val="0"/>
          </a:spcAft>
          <a:buClrTx/>
          <a:buSzPct val="100000"/>
          <a:buFontTx/>
          <a:buNone/>
          <a:tabLst/>
          <a:defRPr kumimoji="0" lang="en-US" sz="1600" b="1" i="0" u="none" strike="noStrike" cap="none" normalizeH="0" baseline="0" smtClean="0">
            <a:ln>
              <a:noFill/>
            </a:ln>
            <a:solidFill>
              <a:schemeClr val="bg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99"/>
        </a:dk2>
        <a:lt2>
          <a:srgbClr val="0099CC"/>
        </a:lt2>
        <a:accent1>
          <a:srgbClr val="EAEAEA"/>
        </a:accent1>
        <a:accent2>
          <a:srgbClr val="CCECFF"/>
        </a:accent2>
        <a:accent3>
          <a:srgbClr val="FFFFFF"/>
        </a:accent3>
        <a:accent4>
          <a:srgbClr val="000000"/>
        </a:accent4>
        <a:accent5>
          <a:srgbClr val="F3F3F3"/>
        </a:accent5>
        <a:accent6>
          <a:srgbClr val="B9D6E7"/>
        </a:accent6>
        <a:hlink>
          <a:srgbClr val="1C295B"/>
        </a:hlink>
        <a:folHlink>
          <a:srgbClr val="41457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Banner">
  <a:themeElements>
    <a:clrScheme name="NAVAIR colors">
      <a:dk1>
        <a:srgbClr val="002060"/>
      </a:dk1>
      <a:lt1>
        <a:sysClr val="window" lastClr="FFFFFF"/>
      </a:lt1>
      <a:dk2>
        <a:srgbClr val="002060"/>
      </a:dk2>
      <a:lt2>
        <a:srgbClr val="EEECE1"/>
      </a:lt2>
      <a:accent1>
        <a:srgbClr val="17365D"/>
      </a:accent1>
      <a:accent2>
        <a:srgbClr val="8DB3E2"/>
      </a:accent2>
      <a:accent3>
        <a:srgbClr val="76923C"/>
      </a:accent3>
      <a:accent4>
        <a:srgbClr val="5F497A"/>
      </a:accent4>
      <a:accent5>
        <a:srgbClr val="366092"/>
      </a:accent5>
      <a:accent6>
        <a:srgbClr val="E36C09"/>
      </a:accent6>
      <a:hlink>
        <a:srgbClr val="BFBFBF"/>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eaLnBrk="0" fontAlgn="base" hangingPunct="0">
          <a:spcBef>
            <a:spcPct val="0"/>
          </a:spcBef>
          <a:spcAft>
            <a:spcPct val="0"/>
          </a:spcAft>
          <a:defRPr sz="1600" b="1" dirty="0">
            <a:solidFill>
              <a:srgbClr val="002060"/>
            </a:solidFill>
            <a:effectLst/>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ctr">
          <a:defRPr sz="1400" dirty="0" smtClean="0">
            <a:solidFill>
              <a:srgbClr val="FF0000"/>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26399</TotalTime>
  <Words>6126</Words>
  <Application>Microsoft Office PowerPoint</Application>
  <PresentationFormat>Letter Paper (8.5x11 in)</PresentationFormat>
  <Paragraphs>980</Paragraphs>
  <Slides>26</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MS PGothic</vt:lpstr>
      <vt:lpstr>Arial</vt:lpstr>
      <vt:lpstr>Arial Narrow</vt:lpstr>
      <vt:lpstr>Calibri</vt:lpstr>
      <vt:lpstr>Calisto MT</vt:lpstr>
      <vt:lpstr>Courier New</vt:lpstr>
      <vt:lpstr>David</vt:lpstr>
      <vt:lpstr>Tahoma</vt:lpstr>
      <vt:lpstr>Times New Roman</vt:lpstr>
      <vt:lpstr>Wingdings</vt:lpstr>
      <vt:lpstr>NAVAIR_PPT_Template_Apr11</vt:lpstr>
      <vt:lpstr>Blue Banner</vt:lpstr>
      <vt:lpstr>1_Office Theme</vt:lpstr>
      <vt:lpstr>Aircrew Systems PMA202 Overview</vt:lpstr>
      <vt:lpstr>PMA202 Mission</vt:lpstr>
      <vt:lpstr>PMA-202’s Portfolio</vt:lpstr>
      <vt:lpstr>PMA-202 Organization</vt:lpstr>
      <vt:lpstr>Fleet Demand Signal</vt:lpstr>
      <vt:lpstr>Our Challenges</vt:lpstr>
      <vt:lpstr>Head Protection</vt:lpstr>
      <vt:lpstr>Hearing Protection  &amp; Communications Intelligibility</vt:lpstr>
      <vt:lpstr>Survival Vest, Flotation &amp; Armor</vt:lpstr>
      <vt:lpstr>Thermal Regulation</vt:lpstr>
      <vt:lpstr>Survivor Signaling</vt:lpstr>
      <vt:lpstr>Laser Eye Protection</vt:lpstr>
      <vt:lpstr>Mission Endurance</vt:lpstr>
      <vt:lpstr>Chem Bio Equipment</vt:lpstr>
      <vt:lpstr>Coordinating the ACS Path Forward</vt:lpstr>
      <vt:lpstr>Coordinating the ACS Path Forward</vt:lpstr>
      <vt:lpstr>Industry Partner Take-aways</vt:lpstr>
      <vt:lpstr>PMA202 POCs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Planned Obligations/Expenditures vs Actuals with OSD annual Goals</dc:title>
  <dc:creator>Scott Holden</dc:creator>
  <cp:lastModifiedBy>Behrman, Fillip M CIV USN (USA)</cp:lastModifiedBy>
  <cp:revision>1189</cp:revision>
  <cp:lastPrinted>2016-10-18T00:24:00Z</cp:lastPrinted>
  <dcterms:created xsi:type="dcterms:W3CDTF">1999-02-16T00:51:45Z</dcterms:created>
  <dcterms:modified xsi:type="dcterms:W3CDTF">2019-07-23T17:44:35Z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