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8795" r:id="rId1"/>
    <p:sldMasterId id="2147488798" r:id="rId2"/>
  </p:sldMasterIdLst>
  <p:notesMasterIdLst>
    <p:notesMasterId r:id="rId7"/>
  </p:notesMasterIdLst>
  <p:handoutMasterIdLst>
    <p:handoutMasterId r:id="rId8"/>
  </p:handoutMasterIdLst>
  <p:sldIdLst>
    <p:sldId id="657" r:id="rId3"/>
    <p:sldId id="863" r:id="rId4"/>
    <p:sldId id="864" r:id="rId5"/>
    <p:sldId id="686" r:id="rId6"/>
  </p:sldIdLst>
  <p:sldSz cx="9144000" cy="6858000" type="letter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000099"/>
    <a:srgbClr val="008000"/>
    <a:srgbClr val="CCFF99"/>
    <a:srgbClr val="CCECFF"/>
    <a:srgbClr val="0033CC"/>
    <a:srgbClr val="FF8F8F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2" autoAdjust="0"/>
    <p:restoredTop sz="96349" autoAdjust="0"/>
  </p:normalViewPr>
  <p:slideViewPr>
    <p:cSldViewPr>
      <p:cViewPr varScale="1">
        <p:scale>
          <a:sx n="110" d="100"/>
          <a:sy n="110" d="100"/>
        </p:scale>
        <p:origin x="1374" y="78"/>
      </p:cViewPr>
      <p:guideLst>
        <p:guide orient="horz" pos="1536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1620" y="-690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t" anchorCtr="0" compatLnSpc="1">
            <a:prstTxWarp prst="textNoShape">
              <a:avLst/>
            </a:prstTxWarp>
          </a:bodyPr>
          <a:lstStyle>
            <a:lvl1pPr algn="l" defTabSz="931802">
              <a:defRPr sz="1200">
                <a:effectLst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4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t" anchorCtr="0" compatLnSpc="1">
            <a:prstTxWarp prst="textNoShape">
              <a:avLst/>
            </a:prstTxWarp>
          </a:bodyPr>
          <a:lstStyle>
            <a:lvl1pPr algn="r" defTabSz="931802">
              <a:defRPr sz="1200">
                <a:effectLst/>
                <a:ea typeface="+mn-ea"/>
              </a:defRPr>
            </a:lvl1pPr>
          </a:lstStyle>
          <a:p>
            <a:pPr>
              <a:defRPr/>
            </a:pPr>
            <a:r>
              <a:rPr lang="en-US"/>
              <a:t>ERB TEMPLATE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b" anchorCtr="0" compatLnSpc="1">
            <a:prstTxWarp prst="textNoShape">
              <a:avLst/>
            </a:prstTxWarp>
          </a:bodyPr>
          <a:lstStyle>
            <a:lvl1pPr algn="l" defTabSz="931802">
              <a:defRPr sz="1200">
                <a:effectLst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4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b" anchorCtr="0" compatLnSpc="1">
            <a:prstTxWarp prst="textNoShape">
              <a:avLst/>
            </a:prstTxWarp>
          </a:bodyPr>
          <a:lstStyle>
            <a:lvl1pPr algn="r" defTabSz="931802">
              <a:defRPr sz="1200">
                <a:effectLst/>
                <a:ea typeface="+mn-ea"/>
              </a:defRPr>
            </a:lvl1pPr>
          </a:lstStyle>
          <a:p>
            <a:pPr>
              <a:defRPr/>
            </a:pPr>
            <a:fld id="{DCAED483-0781-4760-8FCC-F1FD1C4A3A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21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8200" cy="348615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b" anchorCtr="0" compatLnSpc="1">
            <a:prstTxWarp prst="textNoShape">
              <a:avLst/>
            </a:prstTxWarp>
          </a:bodyPr>
          <a:lstStyle>
            <a:lvl1pPr algn="l" defTabSz="931802">
              <a:defRPr sz="1200">
                <a:effectLst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4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30" tIns="46867" rIns="93730" bIns="46867" numCol="1" anchor="b" anchorCtr="0" compatLnSpc="1">
            <a:prstTxWarp prst="textNoShape">
              <a:avLst/>
            </a:prstTxWarp>
          </a:bodyPr>
          <a:lstStyle>
            <a:lvl1pPr algn="r" defTabSz="931802">
              <a:defRPr sz="1200">
                <a:effectLst/>
                <a:ea typeface="+mn-ea"/>
              </a:defRPr>
            </a:lvl1pPr>
          </a:lstStyle>
          <a:p>
            <a:pPr>
              <a:defRPr/>
            </a:pPr>
            <a:fld id="{85E172F2-3AFF-4D99-8D07-D33EB0A60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06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518150" y="4978400"/>
            <a:ext cx="2235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100" b="1" i="1" dirty="0">
                <a:solidFill>
                  <a:srgbClr val="1C295B"/>
                </a:solidFill>
                <a:effectLst/>
                <a:latin typeface="Arial Narrow" pitchFamily="34" charset="0"/>
                <a:ea typeface="+mn-ea"/>
              </a:rPr>
              <a:t>Presented to:</a:t>
            </a:r>
            <a:endParaRPr lang="en-US" altLang="en-US" sz="1100" b="1" i="1" dirty="0">
              <a:solidFill>
                <a:srgbClr val="1C295B"/>
              </a:solidFill>
              <a:effectLst/>
              <a:latin typeface="Arial" charset="0"/>
              <a:ea typeface="+mn-ea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518150" y="5680075"/>
            <a:ext cx="18478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100" b="1" i="1" dirty="0">
                <a:solidFill>
                  <a:srgbClr val="1C295B"/>
                </a:solidFill>
                <a:effectLst/>
                <a:latin typeface="Arial Narrow" pitchFamily="34" charset="0"/>
                <a:ea typeface="+mn-ea"/>
              </a:rPr>
              <a:t>Presented by:</a:t>
            </a:r>
          </a:p>
        </p:txBody>
      </p:sp>
      <p:sp>
        <p:nvSpPr>
          <p:cNvPr id="12" name="Line 10"/>
          <p:cNvSpPr>
            <a:spLocks noChangeShapeType="1"/>
          </p:cNvSpPr>
          <p:nvPr userDrawn="1"/>
        </p:nvSpPr>
        <p:spPr bwMode="auto">
          <a:xfrm rot="5400000" flipH="1" flipV="1">
            <a:off x="6985794" y="3455194"/>
            <a:ext cx="0" cy="3017838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13" name="Line 9"/>
          <p:cNvSpPr>
            <a:spLocks noChangeShapeType="1"/>
          </p:cNvSpPr>
          <p:nvPr userDrawn="1"/>
        </p:nvSpPr>
        <p:spPr bwMode="auto">
          <a:xfrm rot="5400000" flipH="1" flipV="1">
            <a:off x="6985794" y="4739481"/>
            <a:ext cx="0" cy="3017838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14" name="Picture 8" descr="PMA202lo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4514850"/>
            <a:ext cx="1860550" cy="177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517515" y="5130800"/>
            <a:ext cx="2916237" cy="284479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517515" y="5831840"/>
            <a:ext cx="2916237" cy="284479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7324725" y="4734559"/>
            <a:ext cx="1250950" cy="223203"/>
          </a:xfrm>
          <a:prstGeom prst="rect">
            <a:avLst/>
          </a:prstGeom>
        </p:spPr>
        <p:txBody>
          <a:bodyPr/>
          <a:lstStyle>
            <a:lvl1pPr>
              <a:defRPr sz="1100" b="1" i="1" baseline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5517515" y="5435600"/>
            <a:ext cx="2946400" cy="233363"/>
          </a:xfrm>
          <a:prstGeom prst="rect">
            <a:avLst/>
          </a:prstGeom>
        </p:spPr>
        <p:txBody>
          <a:bodyPr/>
          <a:lstStyle>
            <a:lvl1pPr>
              <a:defRPr sz="900" b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5517515" y="6136640"/>
            <a:ext cx="2946400" cy="233363"/>
          </a:xfrm>
          <a:prstGeom prst="rect">
            <a:avLst/>
          </a:prstGeom>
        </p:spPr>
        <p:txBody>
          <a:bodyPr/>
          <a:lstStyle>
            <a:lvl1pPr>
              <a:defRPr sz="900" b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592DE9C8-0017-4C57-BC36-AF25E14DD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srgbClr val="002060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D5E57B1-E59B-4DD8-859F-E844C06274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08375" y="6594475"/>
            <a:ext cx="2133600" cy="263525"/>
          </a:xfrm>
        </p:spPr>
        <p:txBody>
          <a:bodyPr/>
          <a:lstStyle>
            <a:lvl1pPr eaLnBrk="0" hangingPunct="0">
              <a:defRPr b="0">
                <a:solidFill>
                  <a:schemeClr val="tx1">
                    <a:lumMod val="50000"/>
                  </a:schemeClr>
                </a:solidFill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676DE9F0-2C66-478A-8BE6-4B8B5030D6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090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0">
                <a:solidFill>
                  <a:schemeClr val="tx1">
                    <a:lumMod val="50000"/>
                  </a:schemeClr>
                </a:solidFill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676DE9F0-2C66-478A-8BE6-4B8B5030D6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6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320"/>
            <a:ext cx="8229600" cy="5089843"/>
          </a:xfrm>
        </p:spPr>
        <p:txBody>
          <a:bodyPr/>
          <a:lstStyle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657600" y="6604000"/>
            <a:ext cx="2133600" cy="254000"/>
          </a:xfrm>
        </p:spPr>
        <p:txBody>
          <a:bodyPr/>
          <a:lstStyle>
            <a:lvl1pPr eaLnBrk="0" hangingPunct="0"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1CF895E-630F-45B2-BD0E-2BB6167BD7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63D211-A01E-456C-AA8D-C9D014605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  <p:extLst>
      <p:ext uri="{BB962C8B-B14F-4D97-AF65-F5344CB8AC3E}">
        <p14:creationId xmlns:p14="http://schemas.microsoft.com/office/powerpoint/2010/main" val="145103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5360"/>
            <a:ext cx="4038600" cy="5150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75360"/>
            <a:ext cx="4038600" cy="5150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657600" y="6604000"/>
            <a:ext cx="2133600" cy="25400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1200" b="0" kern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BC9645A-009A-486A-95C7-775C1EDD9E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2406AB-A27A-4573-81EC-55682E979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  <p:extLst>
      <p:ext uri="{BB962C8B-B14F-4D97-AF65-F5344CB8AC3E}">
        <p14:creationId xmlns:p14="http://schemas.microsoft.com/office/powerpoint/2010/main" val="1179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727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86560"/>
            <a:ext cx="4040188" cy="44396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727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86560"/>
            <a:ext cx="4041775" cy="44396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657600" y="6604000"/>
            <a:ext cx="2133600" cy="25400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1200" b="0" kern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2410DAA-7659-4ABD-A997-74ECFD3E3E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EE724AC-3FA5-45D4-BFCF-E5C27074692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  <p:extLst>
      <p:ext uri="{BB962C8B-B14F-4D97-AF65-F5344CB8AC3E}">
        <p14:creationId xmlns:p14="http://schemas.microsoft.com/office/powerpoint/2010/main" val="42990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657600" y="6604000"/>
            <a:ext cx="2133600" cy="25400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1200" b="0" kern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1B762BF-7E8E-431C-9EC0-E16C7BC93D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99B65B-0AC7-45AE-B99F-8485FECFA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  <p:extLst>
      <p:ext uri="{BB962C8B-B14F-4D97-AF65-F5344CB8AC3E}">
        <p14:creationId xmlns:p14="http://schemas.microsoft.com/office/powerpoint/2010/main" val="230682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657600" y="6604000"/>
            <a:ext cx="2133600" cy="25400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1200" b="0" kern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E3B7CEF1-DCE2-4625-8E74-CD4A76AD11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F2F70-7A70-40E0-A4A9-EEE7063D3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  <p:extLst>
      <p:ext uri="{BB962C8B-B14F-4D97-AF65-F5344CB8AC3E}">
        <p14:creationId xmlns:p14="http://schemas.microsoft.com/office/powerpoint/2010/main" val="9560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CA9C8">
                <a:alpha val="64998"/>
              </a:srgbClr>
            </a:gs>
            <a:gs pos="34000">
              <a:schemeClr val="bg1">
                <a:alpha val="0"/>
              </a:schemeClr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ve_v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5969"/>
            <a:ext cx="914400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1" descr="Rope_from_illthin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9144000" cy="260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2" descr="Rope_from_illthin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76726"/>
            <a:ext cx="9144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508375" y="6594475"/>
            <a:ext cx="2133600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90000"/>
              </a:lnSpc>
              <a:spcBef>
                <a:spcPct val="15000"/>
              </a:spcBef>
              <a:buSzPct val="100000"/>
              <a:defRPr sz="1400" b="1">
                <a:solidFill>
                  <a:srgbClr val="CCD2E2"/>
                </a:solidFill>
                <a:effectLst/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C6B99E6-1D94-4329-A9DF-B7195C2C93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3311526"/>
            <a:ext cx="8229600" cy="650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1C224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1031" name="Picture 10" descr="NAVAIR_Logo-Blue_depth_13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6657975"/>
            <a:ext cx="12382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NAVAIR-Sealw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9388"/>
            <a:ext cx="2981325" cy="29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4B6BCAD-ED81-4C9E-9E7D-270956466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srgbClr val="002060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323" r:id="rId1"/>
    <p:sldLayoutId id="2147489394" r:id="rId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1C22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9CA9C8">
                <a:alpha val="64998"/>
              </a:srgbClr>
            </a:gs>
            <a:gs pos="51000">
              <a:schemeClr val="bg1">
                <a:alpha val="0"/>
              </a:schemeClr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ave_Bottom_v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1300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Wave_v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3" descr="Rope_from_illthin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1513"/>
            <a:ext cx="9144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Rope_from_illthin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1440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NAVAIR_logo_Whit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654800"/>
            <a:ext cx="117157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1" descr="NAVAIR-Seal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8576"/>
            <a:ext cx="914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2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205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5838"/>
            <a:ext cx="82296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Main level Text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95675" y="6604000"/>
            <a:ext cx="21336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 b="0">
                <a:solidFill>
                  <a:prstClr val="white"/>
                </a:solidFill>
                <a:effectLst/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7FF4BD9A-807C-40BE-A95B-277A842131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60" name="Picture 10" descr="PMA202lo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-8732"/>
            <a:ext cx="838200" cy="732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DA378639-DE1D-452D-A20F-F2276C3BC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00" b="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dirty="0"/>
              <a:t>PMA-202 Overview, 2019 industry Day, SPR-2019-###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325" r:id="rId1"/>
    <p:sldLayoutId id="2147489326" r:id="rId2"/>
    <p:sldLayoutId id="2147489327" r:id="rId3"/>
    <p:sldLayoutId id="2147489328" r:id="rId4"/>
    <p:sldLayoutId id="214748932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-6350" y="3352800"/>
            <a:ext cx="9144000" cy="83343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In-Service Support Center (ISSC)</a:t>
            </a:r>
            <a:endParaRPr lang="en-US" alt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508375" y="6594475"/>
            <a:ext cx="2133600" cy="263525"/>
          </a:xfrm>
        </p:spPr>
        <p:txBody>
          <a:bodyPr/>
          <a:lstStyle/>
          <a:p>
            <a:pPr>
              <a:defRPr/>
            </a:pPr>
            <a:fld id="{6643B2D5-08C8-44D0-A956-E3CE98C399D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1748" name="Text Placeholder 3"/>
          <p:cNvSpPr>
            <a:spLocks noGrp="1"/>
          </p:cNvSpPr>
          <p:nvPr>
            <p:ph type="body" sz="quarter" idx="14"/>
          </p:nvPr>
        </p:nvSpPr>
        <p:spPr bwMode="auto">
          <a:xfrm>
            <a:off x="5518150" y="5130800"/>
            <a:ext cx="3397250" cy="284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en-US" sz="1800" dirty="0"/>
              <a:t>Aircrew Systems Industry Partners</a:t>
            </a:r>
          </a:p>
        </p:txBody>
      </p:sp>
      <p:sp>
        <p:nvSpPr>
          <p:cNvPr id="31749" name="Text Placeholder 4"/>
          <p:cNvSpPr>
            <a:spLocks noGrp="1"/>
          </p:cNvSpPr>
          <p:nvPr>
            <p:ph type="body" sz="quarter" idx="16"/>
          </p:nvPr>
        </p:nvSpPr>
        <p:spPr bwMode="auto">
          <a:xfrm>
            <a:off x="5518150" y="5832475"/>
            <a:ext cx="3321050" cy="284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altLang="en-US" dirty="0" smtClean="0"/>
              <a:t>CDR McCarthy, PMA-202 ISSC Military Lead </a:t>
            </a:r>
            <a:endParaRPr lang="en-US" altLang="en-US" dirty="0"/>
          </a:p>
        </p:txBody>
      </p:sp>
      <p:sp>
        <p:nvSpPr>
          <p:cNvPr id="31750" name="Text Placeholder 5"/>
          <p:cNvSpPr>
            <a:spLocks noGrp="1"/>
          </p:cNvSpPr>
          <p:nvPr>
            <p:ph type="body" sz="quarter" idx="18"/>
          </p:nvPr>
        </p:nvSpPr>
        <p:spPr bwMode="auto">
          <a:xfrm>
            <a:off x="7086600" y="4733925"/>
            <a:ext cx="1489075" cy="21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/>
            <a:r>
              <a:rPr lang="en-US" altLang="en-US" sz="1400" dirty="0"/>
              <a:t>24 July 2019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9866" y="6252706"/>
            <a:ext cx="2343334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1" dirty="0">
                <a:effectLst/>
                <a:latin typeface="Arial" pitchFamily="34" charset="0"/>
                <a:cs typeface="Arial" pitchFamily="34" charset="0"/>
              </a:rPr>
              <a:t>Warfighter focused </a:t>
            </a:r>
          </a:p>
          <a:p>
            <a:pPr>
              <a:lnSpc>
                <a:spcPts val="2000"/>
              </a:lnSpc>
            </a:pPr>
            <a:r>
              <a:rPr lang="en-US" sz="1800" b="1" dirty="0">
                <a:effectLst/>
                <a:latin typeface="Arial" pitchFamily="34" charset="0"/>
                <a:cs typeface="Arial" pitchFamily="34" charset="0"/>
              </a:rPr>
              <a:t>&amp; Cost Conscious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PMA202 ISSC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/>
          <a:p>
            <a:r>
              <a:rPr lang="en-US" sz="2000" dirty="0" smtClean="0"/>
              <a:t>Life Support Systems FST</a:t>
            </a:r>
          </a:p>
          <a:p>
            <a:endParaRPr lang="en-US" sz="2000" dirty="0" smtClean="0"/>
          </a:p>
          <a:p>
            <a:r>
              <a:rPr lang="en-US" sz="2000" dirty="0" smtClean="0"/>
              <a:t>Aircrew Oxygen Systems FST</a:t>
            </a:r>
          </a:p>
          <a:p>
            <a:endParaRPr lang="en-US" sz="2000" dirty="0"/>
          </a:p>
          <a:p>
            <a:r>
              <a:rPr lang="en-US" sz="2000" dirty="0" smtClean="0"/>
              <a:t>Chemical Biological Radiation FST</a:t>
            </a:r>
          </a:p>
          <a:p>
            <a:endParaRPr lang="en-US" sz="2000" dirty="0" smtClean="0"/>
          </a:p>
          <a:p>
            <a:r>
              <a:rPr lang="en-US" sz="2000" dirty="0" smtClean="0"/>
              <a:t>State of the Art Items FST</a:t>
            </a:r>
          </a:p>
          <a:p>
            <a:endParaRPr lang="en-US" sz="2000" dirty="0"/>
          </a:p>
          <a:p>
            <a:r>
              <a:rPr lang="en-US" sz="2000" dirty="0" smtClean="0"/>
              <a:t>Fleet Air Introduction/ Liaison for Survival Aircrew Flight Equipment (FAILSAFE)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/>
          <a:p>
            <a:r>
              <a:rPr lang="en-US" sz="2000" dirty="0" smtClean="0"/>
              <a:t>Aircrew Escape &amp; Crashworthy Systems FST</a:t>
            </a:r>
          </a:p>
          <a:p>
            <a:endParaRPr lang="en-US" sz="2000" dirty="0" smtClean="0"/>
          </a:p>
          <a:p>
            <a:r>
              <a:rPr lang="en-US" sz="2000" dirty="0" smtClean="0"/>
              <a:t>Night Vision Systems FST</a:t>
            </a:r>
          </a:p>
          <a:p>
            <a:endParaRPr lang="en-US" sz="2000" dirty="0"/>
          </a:p>
          <a:p>
            <a:r>
              <a:rPr lang="en-US" sz="2000" dirty="0" smtClean="0"/>
              <a:t>Aviation Maintainer FST</a:t>
            </a:r>
          </a:p>
          <a:p>
            <a:endParaRPr lang="en-US" sz="2000" dirty="0" smtClean="0"/>
          </a:p>
          <a:p>
            <a:r>
              <a:rPr lang="en-US" sz="2000" dirty="0" smtClean="0"/>
              <a:t>Physiological Episode FST</a:t>
            </a:r>
          </a:p>
          <a:p>
            <a:endParaRPr lang="en-US" sz="2000" dirty="0"/>
          </a:p>
          <a:p>
            <a:r>
              <a:rPr lang="en-US" sz="2000" dirty="0" smtClean="0"/>
              <a:t>Mishap Investigations Support Team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C9645A-009A-486A-95C7-775C1EDD9E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PMA-202 Overview, 2019 industry Day, SPR-2019-###</a:t>
            </a:r>
            <a:endParaRPr lang="en-US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6200" y="845591"/>
            <a:ext cx="9144000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cs typeface="Tahoma" pitchFamily="34" charset="0"/>
              </a:rPr>
              <a:t>Ten Fleet Support Teams</a:t>
            </a:r>
          </a:p>
        </p:txBody>
      </p:sp>
    </p:spTree>
    <p:extLst>
      <p:ext uri="{BB962C8B-B14F-4D97-AF65-F5344CB8AC3E}">
        <p14:creationId xmlns:p14="http://schemas.microsoft.com/office/powerpoint/2010/main" val="172211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PMA202 ISSC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59612"/>
            <a:ext cx="8229600" cy="4466551"/>
          </a:xfrm>
        </p:spPr>
        <p:txBody>
          <a:bodyPr/>
          <a:lstStyle/>
          <a:p>
            <a:r>
              <a:rPr lang="en-US" dirty="0" smtClean="0"/>
              <a:t>Direct Fleet Interaction</a:t>
            </a:r>
          </a:p>
          <a:p>
            <a:r>
              <a:rPr lang="en-US" dirty="0" smtClean="0"/>
              <a:t>Product Management</a:t>
            </a:r>
          </a:p>
          <a:p>
            <a:pPr lvl="1"/>
            <a:r>
              <a:rPr lang="en-US" dirty="0" smtClean="0"/>
              <a:t>Quality Assurance</a:t>
            </a:r>
          </a:p>
          <a:p>
            <a:pPr lvl="1"/>
            <a:r>
              <a:rPr lang="en-US" dirty="0" smtClean="0"/>
              <a:t>Configuration and Engineering Changes</a:t>
            </a:r>
          </a:p>
          <a:p>
            <a:pPr lvl="1"/>
            <a:r>
              <a:rPr lang="en-US" dirty="0" smtClean="0"/>
              <a:t>Logistical Support</a:t>
            </a:r>
          </a:p>
          <a:p>
            <a:pPr lvl="1"/>
            <a:r>
              <a:rPr lang="en-US" dirty="0" smtClean="0"/>
              <a:t>State of the Art Item Assessments</a:t>
            </a:r>
          </a:p>
          <a:p>
            <a:r>
              <a:rPr lang="en-US" dirty="0" smtClean="0"/>
              <a:t>Inspection, Maintenance, &amp; Use Procedures</a:t>
            </a:r>
          </a:p>
          <a:p>
            <a:r>
              <a:rPr lang="en-US" dirty="0" smtClean="0"/>
              <a:t>Training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C9645A-009A-486A-95C7-775C1EDD9E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PMA-202 Overview, 2019 industry Day, SPR-2019-###</a:t>
            </a:r>
            <a:endParaRPr lang="en-US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1899" y="990600"/>
            <a:ext cx="9144000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kern="0" dirty="0" smtClean="0">
                <a:solidFill>
                  <a:srgbClr val="002060"/>
                </a:solidFill>
                <a:effectLst/>
                <a:latin typeface="+mj-lt"/>
                <a:cs typeface="Tahoma" pitchFamily="34" charset="0"/>
              </a:rPr>
              <a:t>1000+ Products in Sustainment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14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28588" y="3505200"/>
            <a:ext cx="9015412" cy="81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dirty="0">
                <a:latin typeface="Arial" charset="0"/>
                <a:cs typeface="Arial" charset="0"/>
              </a:rPr>
              <a:t>Questions?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8A24F5-5F8A-46C7-9230-F5BCF83AC369}"/>
              </a:ext>
            </a:extLst>
          </p:cNvPr>
          <p:cNvSpPr txBox="1">
            <a:spLocks/>
          </p:cNvSpPr>
          <p:nvPr/>
        </p:nvSpPr>
        <p:spPr>
          <a:xfrm>
            <a:off x="0" y="6629400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800" b="0" kern="1200">
                <a:solidFill>
                  <a:prstClr val="white"/>
                </a:solidFill>
                <a:effectLst/>
                <a:latin typeface="Arial Narrow" pitchFamily="34" charset="0"/>
                <a:ea typeface="MS PGothic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>
                <a:solidFill>
                  <a:srgbClr val="002060"/>
                </a:solidFill>
              </a:rPr>
              <a:t>PMA-202 Overview, 2019 Industry Day Conference, SPR 2019-###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CADF77-9D7C-40C3-9CE1-542CE7D5C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3581400" y="6604000"/>
            <a:ext cx="2133600" cy="2540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A031106-950B-4658-820F-AD9AA3962ED9}" type="slidenum">
              <a:rPr lang="en-US" sz="1200" smtClean="0">
                <a:latin typeface="+mj-lt"/>
              </a:rPr>
              <a:pPr>
                <a:defRPr/>
              </a:pPr>
              <a:t>4</a:t>
            </a:fld>
            <a:endParaRPr lang="en-US" sz="12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VAIR_PPT_Template_Apr11">
  <a:themeElements>
    <a:clrScheme name="NAVAIR Colors">
      <a:dk1>
        <a:srgbClr val="1C295B"/>
      </a:dk1>
      <a:lt1>
        <a:sysClr val="window" lastClr="FFFFFF"/>
      </a:lt1>
      <a:dk2>
        <a:srgbClr val="1C295B"/>
      </a:dk2>
      <a:lt2>
        <a:srgbClr val="EEECE1"/>
      </a:lt2>
      <a:accent1>
        <a:srgbClr val="CCD2E2"/>
      </a:accent1>
      <a:accent2>
        <a:srgbClr val="6778A9"/>
      </a:accent2>
      <a:accent3>
        <a:srgbClr val="76923C"/>
      </a:accent3>
      <a:accent4>
        <a:srgbClr val="5F497A"/>
      </a:accent4>
      <a:accent5>
        <a:srgbClr val="366092"/>
      </a:accent5>
      <a:accent6>
        <a:srgbClr val="AA5106"/>
      </a:accent6>
      <a:hlink>
        <a:srgbClr val="6778A9"/>
      </a:hlink>
      <a:folHlink>
        <a:srgbClr val="BFC6DB"/>
      </a:folHlink>
    </a:clrScheme>
    <a:fontScheme name="NAVAIR Arial">
      <a:majorFont>
        <a:latin typeface="Arial"/>
        <a:ea typeface="MS PGothic"/>
        <a:cs typeface=""/>
      </a:majorFont>
      <a:minorFont>
        <a:latin typeface="Arial Narrow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1"/>
          </a:outerShdw>
        </a:effectLst>
      </a:spPr>
      <a:bodyPr vert="horz" wrap="square" lIns="90487" tIns="91440" rIns="90487" bIns="91440" numCol="1" anchor="t" anchorCtr="0" compatLnSpc="1">
        <a:prstTxWarp prst="textNoShape">
          <a:avLst/>
        </a:prstTxWarp>
        <a:spAutoFit/>
      </a:bodyPr>
      <a:lstStyle>
        <a:defPPr marL="223838" marR="0" indent="-223838" algn="ctr" defTabSz="895350" rtl="0" eaLnBrk="0" fontAlgn="base" latinLnBrk="0" hangingPunct="0">
          <a:lnSpc>
            <a:spcPct val="90000"/>
          </a:lnSpc>
          <a:spcBef>
            <a:spcPct val="15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1"/>
          </a:outerShdw>
        </a:effectLst>
      </a:spPr>
      <a:bodyPr vert="horz" wrap="square" lIns="90487" tIns="91440" rIns="90487" bIns="91440" numCol="1" anchor="t" anchorCtr="0" compatLnSpc="1">
        <a:prstTxWarp prst="textNoShape">
          <a:avLst/>
        </a:prstTxWarp>
        <a:spAutoFit/>
      </a:bodyPr>
      <a:lstStyle>
        <a:defPPr marL="223838" marR="0" indent="-223838" algn="ctr" defTabSz="895350" rtl="0" eaLnBrk="0" fontAlgn="base" latinLnBrk="0" hangingPunct="0">
          <a:lnSpc>
            <a:spcPct val="90000"/>
          </a:lnSpc>
          <a:spcBef>
            <a:spcPct val="15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99"/>
        </a:dk2>
        <a:lt2>
          <a:srgbClr val="0099CC"/>
        </a:lt2>
        <a:accent1>
          <a:srgbClr val="EAEAEA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9D6E7"/>
        </a:accent6>
        <a:hlink>
          <a:srgbClr val="1C295B"/>
        </a:hlink>
        <a:folHlink>
          <a:srgbClr val="41457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ue Banner">
  <a:themeElements>
    <a:clrScheme name="NAVAIR colors">
      <a:dk1>
        <a:srgbClr val="002060"/>
      </a:dk1>
      <a:lt1>
        <a:sysClr val="window" lastClr="FFFFFF"/>
      </a:lt1>
      <a:dk2>
        <a:srgbClr val="002060"/>
      </a:dk2>
      <a:lt2>
        <a:srgbClr val="EEECE1"/>
      </a:lt2>
      <a:accent1>
        <a:srgbClr val="17365D"/>
      </a:accent1>
      <a:accent2>
        <a:srgbClr val="8DB3E2"/>
      </a:accent2>
      <a:accent3>
        <a:srgbClr val="76923C"/>
      </a:accent3>
      <a:accent4>
        <a:srgbClr val="5F497A"/>
      </a:accent4>
      <a:accent5>
        <a:srgbClr val="366092"/>
      </a:accent5>
      <a:accent6>
        <a:srgbClr val="E36C09"/>
      </a:accent6>
      <a:hlink>
        <a:srgbClr val="BFBFBF"/>
      </a:hlink>
      <a:folHlink>
        <a:srgbClr val="8DB3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 eaLnBrk="0" fontAlgn="base" hangingPunct="0">
          <a:spcBef>
            <a:spcPct val="0"/>
          </a:spcBef>
          <a:spcAft>
            <a:spcPct val="0"/>
          </a:spcAft>
          <a:defRPr sz="1600" b="1" dirty="0">
            <a:solidFill>
              <a:srgbClr val="002060"/>
            </a:solidFill>
            <a:effectLst/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26352</TotalTime>
  <Words>151</Words>
  <Application>Microsoft Office PowerPoint</Application>
  <PresentationFormat>Letter Paper (8.5x11 in)</PresentationFormat>
  <Paragraphs>44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Arial Narrow</vt:lpstr>
      <vt:lpstr>Tahoma</vt:lpstr>
      <vt:lpstr>Times New Roman</vt:lpstr>
      <vt:lpstr>NAVAIR_PPT_Template_Apr11</vt:lpstr>
      <vt:lpstr>Blue Banner</vt:lpstr>
      <vt:lpstr>In-Service Support Center (ISSC)</vt:lpstr>
      <vt:lpstr>PMA202 ISSC</vt:lpstr>
      <vt:lpstr>PMA202 ISSC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Planned Obligations/Expenditures vs Actuals with OSD annual Goals</dc:title>
  <dc:creator>Scott Holden</dc:creator>
  <cp:lastModifiedBy>McCarthy, Sean M CDR AD, 4.6.7.2</cp:lastModifiedBy>
  <cp:revision>1183</cp:revision>
  <cp:lastPrinted>2016-10-18T00:24:00Z</cp:lastPrinted>
  <dcterms:created xsi:type="dcterms:W3CDTF">1999-02-16T00:51:45Z</dcterms:created>
  <dcterms:modified xsi:type="dcterms:W3CDTF">2019-07-23T23:12:22Z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Operation">
    <vt:lpwstr>SavedAs</vt:lpwstr>
  </property>
</Properties>
</file>