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60" r:id="rId2"/>
    <p:sldId id="32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8"/>
  </p:normalViewPr>
  <p:slideViewPr>
    <p:cSldViewPr snapToGrid="0" snapToObjects="1">
      <p:cViewPr varScale="1">
        <p:scale>
          <a:sx n="153" d="100"/>
          <a:sy n="153" d="100"/>
        </p:scale>
        <p:origin x="200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3272-1BED-4944-9FEF-D2E9098B8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826E8-3AC4-AB42-A937-99DE0CB53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52B77-9432-B04A-8077-9EF6D265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5431-5F9E-574E-80C1-0967CC7E0DE2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B6831-9563-C144-A4E7-CBDC5D3D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01AA2-48DB-AB43-A63F-4DDBDD43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F72-BA49-2D42-BC51-673DBA6C8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7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701A-0978-6C4A-BA42-CBE87F08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85D18-F3CB-F74B-A7AA-880451ED6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13A7C-4FB4-D749-AAB6-D7BE692E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5431-5F9E-574E-80C1-0967CC7E0DE2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5DB36-55D1-C846-8C57-C98711A2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C6A92-261C-A049-8198-34F43DCB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F72-BA49-2D42-BC51-673DBA6C8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526E14-F432-634C-BE14-71BDA8FC9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34995-2905-D34D-B97D-41FA9DD8B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97CF-714A-9846-A41E-38BA7DA6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5431-5F9E-574E-80C1-0967CC7E0DE2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9E6FE-6ED0-B340-9548-ECEEFEDC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759D0-5897-2B4E-81D9-9487FAB9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F72-BA49-2D42-BC51-673DBA6C8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EF9C-DDFA-BF49-A272-42384BA0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DC4A-1BD3-F04E-9CD3-FC50D429B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E02AB-06CB-0C4D-9E1E-57FC6C8D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5431-5F9E-574E-80C1-0967CC7E0DE2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E07A2-383B-CE4C-852F-E99ABFA7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6B614-4121-2249-B993-E62396C3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F72-BA49-2D42-BC51-673DBA6C8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3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218F-0944-2342-B64D-FB783B0D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201BC-E8C8-6841-A427-EC15D8F7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46A93-7B39-2B4F-AA92-8BD1CA49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5431-5F9E-574E-80C1-0967CC7E0DE2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30EB1-A05C-F644-9A39-634E93F9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0180F-DC2B-E344-A8D8-8ECCA164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F72-BA49-2D42-BC51-673DBA6C8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2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2244-F642-5E41-8C78-68C2F2D5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C1F16-A05D-F943-A108-1A1E38E64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494DC-CC1E-534D-8ADE-2278FB9F5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0786F-82DA-304F-8A4B-89602D80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5431-5F9E-574E-80C1-0967CC7E0DE2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7DEDA-B13B-D540-8A4D-65C714F0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E270F-655B-B34E-A734-F4C7EE78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F72-BA49-2D42-BC51-673DBA6C8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6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5943-9183-3442-9E56-F3BCBDA1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95FDC-93F8-F54F-ABFD-4F4AA859F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046C2-6F30-6B4D-81C2-F17F72A76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0F128-8CA4-1E41-9FBC-C5AC5EF34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E45061-C3F9-D447-B65E-509DDE209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F39E4-2D11-4440-A7C8-600A5DA7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5431-5F9E-574E-80C1-0967CC7E0DE2}" type="datetimeFigureOut">
              <a:rPr lang="en-US" smtClean="0"/>
              <a:t>8/27/18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4E922-44F3-2940-8F15-D49A2847C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A682D-2084-0C46-9BA1-6DE03916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F72-BA49-2D42-BC51-673DBA6C8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1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EAE8-A37E-AA4A-8673-9AF66FCB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1CDC4-CBCA-264D-98C6-B41AE0DE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5431-5F9E-574E-80C1-0967CC7E0DE2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2B984-6A0A-F049-94B5-3E7C420F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1FAB8-9AAA-464D-9C56-134A28DE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F72-BA49-2D42-BC51-673DBA6C8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1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C8EAD1-601A-9645-8052-498790D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5431-5F9E-574E-80C1-0967CC7E0DE2}" type="datetimeFigureOut">
              <a:rPr lang="en-US" smtClean="0"/>
              <a:t>8/27/18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182DC-DE9F-F44A-918A-7A84C041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3D73B-4BC5-8A41-A226-77DB3302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F72-BA49-2D42-BC51-673DBA6C8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1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2A1B-94AC-5B4E-B62B-BAD399B2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13C7-7ADC-D546-8689-4CDCF35B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520BF-23EE-464A-82F2-0F31A0B06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0C7CF-E589-1844-A18F-799D63E35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5431-5F9E-574E-80C1-0967CC7E0DE2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D7163-1EC4-CD45-ABD7-75CBA079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E180F-50F9-1140-BC68-F50A3987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F72-BA49-2D42-BC51-673DBA6C8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E73A-A7F3-414C-8147-6F98F4CD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7A795-E2F8-2741-9451-239325EDB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8EFB3-67D7-B046-8754-B93AF9E88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C8531-B5F1-D64B-B1D0-ECDC8F0B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5431-5F9E-574E-80C1-0967CC7E0DE2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C4A2D-E456-DE4F-8935-06F995A5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D71F0-8475-3D42-B579-66096F87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F72-BA49-2D42-BC51-673DBA6C8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0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59ECA-7C09-E04C-A035-82470980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8CCD2-2061-FF49-B9E0-26741FE9A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8ED6F-2779-3445-BBC5-7D3E1CB6C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E5431-5F9E-574E-80C1-0967CC7E0DE2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E1A87-1737-C84E-8C4B-E4BA151DF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C8B18-54A7-F94F-B00E-ED190B424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AF72-BA49-2D42-BC51-673DBA6C8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8B4069-F483-2C43-A2D2-5AAA8894F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7" r="19466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09B713-E701-2A45-8439-C543BF99B9B9}"/>
              </a:ext>
            </a:extLst>
          </p:cNvPr>
          <p:cNvSpPr txBox="1"/>
          <p:nvPr/>
        </p:nvSpPr>
        <p:spPr>
          <a:xfrm>
            <a:off x="3843867" y="2048933"/>
            <a:ext cx="7659156" cy="3742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b="1" dirty="0"/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b="1" dirty="0"/>
              <a:t>Our Mission:   To provide a forum for information exchange, education, science, and strong networking, that stimulates development of innovative equipment and ideas backed by proven scientific research. 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b="1" dirty="0"/>
              <a:t>Our Value:  Our members provide valuable solutions critical to safety and survival, even in the harshest environments - land, air, sea, or space.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448B7F-2759-8445-94E0-228F2C087937}"/>
              </a:ext>
            </a:extLst>
          </p:cNvPr>
          <p:cNvSpPr/>
          <p:nvPr/>
        </p:nvSpPr>
        <p:spPr>
          <a:xfrm>
            <a:off x="4427481" y="151920"/>
            <a:ext cx="6096000" cy="22375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200" b="1" dirty="0"/>
              <a:t>SAFE </a:t>
            </a: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200" b="1" dirty="0"/>
              <a:t>An international organization dedicated to the preservation of human life!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87701-C25C-B44F-9A97-0C04799C493B}"/>
              </a:ext>
            </a:extLst>
          </p:cNvPr>
          <p:cNvSpPr txBox="1"/>
          <p:nvPr/>
        </p:nvSpPr>
        <p:spPr>
          <a:xfrm>
            <a:off x="11254754" y="0"/>
            <a:ext cx="85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 2.0</a:t>
            </a:r>
          </a:p>
        </p:txBody>
      </p:sp>
    </p:spTree>
    <p:extLst>
      <p:ext uri="{BB962C8B-B14F-4D97-AF65-F5344CB8AC3E}">
        <p14:creationId xmlns:p14="http://schemas.microsoft.com/office/powerpoint/2010/main" val="370132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4400E8-68F0-D248-8E3C-CD5B78A53B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5577C-B853-C544-BAF2-DC44F135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34" y="0"/>
            <a:ext cx="5539666" cy="3116062"/>
          </a:xfrm>
          <a:prstGeom prst="rect">
            <a:avLst/>
          </a:prstGeom>
        </p:spPr>
      </p:pic>
      <p:sp>
        <p:nvSpPr>
          <p:cNvPr id="90114" name="Rectangle 2">
            <a:extLst>
              <a:ext uri="{FF2B5EF4-FFF2-40B4-BE49-F238E27FC236}">
                <a16:creationId xmlns:a16="http://schemas.microsoft.com/office/drawing/2014/main" id="{CDEB8A77-71DA-0543-9739-31042F2BF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0912" y="122435"/>
            <a:ext cx="5310511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solidFill>
                  <a:srgbClr val="FF0000"/>
                </a:solidFill>
              </a:rPr>
              <a:t>Our Organizations Objectives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152E865-2A13-DC44-A338-3A26C4B6F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7266" y="1416564"/>
            <a:ext cx="5857803" cy="5152180"/>
          </a:xfrm>
        </p:spPr>
        <p:txBody>
          <a:bodyPr wrap="square">
            <a:spAutoFit/>
          </a:bodyPr>
          <a:lstStyle/>
          <a:p>
            <a:pPr marL="514350" indent="-514350"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1.  </a:t>
            </a:r>
            <a:r>
              <a:rPr lang="en-US" altLang="en-US" sz="2400" b="1" dirty="0">
                <a:solidFill>
                  <a:srgbClr val="FF0000"/>
                </a:solidFill>
              </a:rPr>
              <a:t>Stimulate</a:t>
            </a:r>
            <a:r>
              <a:rPr lang="en-US" altLang="en-US" sz="2400" dirty="0">
                <a:solidFill>
                  <a:schemeClr val="bg1"/>
                </a:solidFill>
              </a:rPr>
              <a:t> the advancement of sciences and </a:t>
            </a:r>
            <a:r>
              <a:rPr lang="en-US" altLang="en-US" sz="2400" b="1" dirty="0">
                <a:solidFill>
                  <a:srgbClr val="FF0000"/>
                </a:solidFill>
              </a:rPr>
              <a:t>technologies</a:t>
            </a:r>
            <a:r>
              <a:rPr lang="en-US" altLang="en-US" sz="2400" dirty="0">
                <a:solidFill>
                  <a:schemeClr val="bg1"/>
                </a:solidFill>
              </a:rPr>
              <a:t> to improve safety devices, life support systems, protective equipment, and human-machine interfaces</a:t>
            </a:r>
          </a:p>
          <a:p>
            <a:pPr marL="514350" indent="-514350"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2.  Provide a forum to </a:t>
            </a:r>
            <a:r>
              <a:rPr lang="en-US" altLang="en-US" sz="2400" b="1" dirty="0">
                <a:solidFill>
                  <a:srgbClr val="FF0000"/>
                </a:solidFill>
              </a:rPr>
              <a:t>promote</a:t>
            </a:r>
            <a:r>
              <a:rPr lang="en-US" altLang="en-US" sz="2400" dirty="0">
                <a:solidFill>
                  <a:schemeClr val="bg1"/>
                </a:solidFill>
              </a:rPr>
              <a:t> new concepts and products, exchange technical </a:t>
            </a:r>
            <a:r>
              <a:rPr lang="en-US" altLang="en-US" sz="2400" b="1" dirty="0">
                <a:solidFill>
                  <a:srgbClr val="FF0000"/>
                </a:solidFill>
              </a:rPr>
              <a:t>information</a:t>
            </a:r>
            <a:r>
              <a:rPr lang="en-US" altLang="en-US" sz="2400" dirty="0">
                <a:solidFill>
                  <a:schemeClr val="bg1"/>
                </a:solidFill>
              </a:rPr>
              <a:t>, and discuss special interest issues</a:t>
            </a:r>
          </a:p>
          <a:p>
            <a:pPr marL="514350" indent="-514350"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3.  </a:t>
            </a:r>
            <a:r>
              <a:rPr lang="en-US" altLang="en-US" sz="2400" b="1" dirty="0">
                <a:solidFill>
                  <a:srgbClr val="FF0000"/>
                </a:solidFill>
              </a:rPr>
              <a:t>Enable</a:t>
            </a:r>
            <a:r>
              <a:rPr lang="en-US" altLang="en-US" sz="2400" dirty="0">
                <a:solidFill>
                  <a:schemeClr val="bg1"/>
                </a:solidFill>
              </a:rPr>
              <a:t> members to have greater </a:t>
            </a:r>
            <a:r>
              <a:rPr lang="en-US" altLang="en-US" sz="2400" b="1" dirty="0">
                <a:solidFill>
                  <a:srgbClr val="FF0000"/>
                </a:solidFill>
              </a:rPr>
              <a:t>opportunities</a:t>
            </a:r>
            <a:r>
              <a:rPr lang="en-US" altLang="en-US" sz="2400" dirty="0">
                <a:solidFill>
                  <a:schemeClr val="bg1"/>
                </a:solidFill>
              </a:rPr>
              <a:t> for professional development, achievement, and recognition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8D784337-0205-DA4B-ADE3-BDCA9E733737}"/>
              </a:ext>
            </a:extLst>
          </p:cNvPr>
          <p:cNvSpPr txBox="1">
            <a:spLocks noChangeArrowheads="1"/>
          </p:cNvSpPr>
          <p:nvPr/>
        </p:nvSpPr>
        <p:spPr>
          <a:xfrm>
            <a:off x="6231550" y="2746159"/>
            <a:ext cx="5610687" cy="382258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Bef>
                <a:spcPct val="0"/>
              </a:spcBef>
              <a:spcAft>
                <a:spcPct val="100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4.  </a:t>
            </a:r>
            <a:r>
              <a:rPr lang="en-US" altLang="en-US" sz="2400" b="1" dirty="0">
                <a:solidFill>
                  <a:srgbClr val="FF0000"/>
                </a:solidFill>
              </a:rPr>
              <a:t>Educate</a:t>
            </a:r>
            <a:r>
              <a:rPr lang="en-US" altLang="en-US" sz="2400" dirty="0">
                <a:solidFill>
                  <a:schemeClr val="bg1"/>
                </a:solidFill>
              </a:rPr>
              <a:t> the public, industry, and government to improve human effectiveness and safety in systems design and operations</a:t>
            </a:r>
          </a:p>
          <a:p>
            <a:pPr marL="571500" indent="-571500">
              <a:spcBef>
                <a:spcPct val="0"/>
              </a:spcBef>
              <a:spcAft>
                <a:spcPct val="100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5.  Increase the </a:t>
            </a:r>
            <a:r>
              <a:rPr lang="en-US" altLang="en-US" sz="2400" b="1" dirty="0">
                <a:solidFill>
                  <a:srgbClr val="FF0000"/>
                </a:solidFill>
              </a:rPr>
              <a:t>influence</a:t>
            </a:r>
            <a:r>
              <a:rPr lang="en-US" altLang="en-US" sz="2400" dirty="0">
                <a:solidFill>
                  <a:schemeClr val="bg1"/>
                </a:solidFill>
              </a:rPr>
              <a:t> of the Association to implement its primary goals</a:t>
            </a:r>
          </a:p>
          <a:p>
            <a:pPr marL="571500" indent="-571500">
              <a:spcBef>
                <a:spcPct val="0"/>
              </a:spcBef>
              <a:spcAft>
                <a:spcPct val="100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6.  Continuously </a:t>
            </a:r>
            <a:r>
              <a:rPr lang="en-US" altLang="en-US" sz="2400" b="1" dirty="0">
                <a:solidFill>
                  <a:srgbClr val="FF0000"/>
                </a:solidFill>
              </a:rPr>
              <a:t>improve</a:t>
            </a:r>
            <a:r>
              <a:rPr lang="en-US" altLang="en-US" sz="2400" dirty="0">
                <a:solidFill>
                  <a:schemeClr val="bg1"/>
                </a:solidFill>
              </a:rPr>
              <a:t> the Association’s </a:t>
            </a:r>
            <a:r>
              <a:rPr lang="en-US" altLang="en-US" sz="2400" b="1" dirty="0">
                <a:solidFill>
                  <a:srgbClr val="FF0000"/>
                </a:solidFill>
              </a:rPr>
              <a:t>value</a:t>
            </a:r>
            <a:r>
              <a:rPr lang="en-US" altLang="en-US" sz="2400" dirty="0">
                <a:solidFill>
                  <a:schemeClr val="bg1"/>
                </a:solidFill>
              </a:rPr>
              <a:t> to its members and the community</a:t>
            </a:r>
          </a:p>
        </p:txBody>
      </p:sp>
    </p:spTree>
    <p:extLst>
      <p:ext uri="{BB962C8B-B14F-4D97-AF65-F5344CB8AC3E}">
        <p14:creationId xmlns:p14="http://schemas.microsoft.com/office/powerpoint/2010/main" val="2664943383"/>
      </p:ext>
    </p:extLst>
  </p:cSld>
  <p:clrMapOvr>
    <a:masterClrMapping/>
  </p:clrMapOvr>
  <p:transition advTm="1801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bldLvl="3" autoUpdateAnimBg="0" advAuto="2000"/>
      <p:bldP spid="5" grpId="0" build="p" bldLvl="3" autoUpdateAnimBg="0" advAuto="200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187</Words>
  <Application>Microsoft Macintosh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Our Organizations Objectives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 POE</dc:creator>
  <cp:lastModifiedBy>Edgar POE</cp:lastModifiedBy>
  <cp:revision>1</cp:revision>
  <dcterms:created xsi:type="dcterms:W3CDTF">2018-08-27T17:15:55Z</dcterms:created>
  <dcterms:modified xsi:type="dcterms:W3CDTF">2018-08-27T17:17:14Z</dcterms:modified>
</cp:coreProperties>
</file>